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xlsx" ContentType="application/vnd.openxmlformats-officedocument.spreadsheetml.sheet"/>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7.xml" ContentType="application/vnd.openxmlformats-officedocument.presentationml.notesSlide+xml"/>
  <Override PartName="/ppt/charts/chart1.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 id="2147483696" r:id="rId2"/>
  </p:sldMasterIdLst>
  <p:notesMasterIdLst>
    <p:notesMasterId r:id="rId64"/>
  </p:notesMasterIdLst>
  <p:handoutMasterIdLst>
    <p:handoutMasterId r:id="rId65"/>
  </p:handoutMasterIdLst>
  <p:sldIdLst>
    <p:sldId id="263" r:id="rId3"/>
    <p:sldId id="313" r:id="rId4"/>
    <p:sldId id="991" r:id="rId5"/>
    <p:sldId id="986" r:id="rId6"/>
    <p:sldId id="985" r:id="rId7"/>
    <p:sldId id="988" r:id="rId8"/>
    <p:sldId id="989" r:id="rId9"/>
    <p:sldId id="975" r:id="rId10"/>
    <p:sldId id="992" r:id="rId11"/>
    <p:sldId id="11088158" r:id="rId12"/>
    <p:sldId id="984" r:id="rId13"/>
    <p:sldId id="11088159" r:id="rId14"/>
    <p:sldId id="11088160" r:id="rId15"/>
    <p:sldId id="11088161" r:id="rId16"/>
    <p:sldId id="11088162" r:id="rId17"/>
    <p:sldId id="403" r:id="rId18"/>
    <p:sldId id="11088163" r:id="rId19"/>
    <p:sldId id="11088183" r:id="rId20"/>
    <p:sldId id="11088184" r:id="rId21"/>
    <p:sldId id="954" r:id="rId22"/>
    <p:sldId id="310" r:id="rId23"/>
    <p:sldId id="11088182" r:id="rId24"/>
    <p:sldId id="987" r:id="rId25"/>
    <p:sldId id="324" r:id="rId26"/>
    <p:sldId id="11088156" r:id="rId27"/>
    <p:sldId id="287" r:id="rId28"/>
    <p:sldId id="11088157" r:id="rId29"/>
    <p:sldId id="978" r:id="rId30"/>
    <p:sldId id="990" r:id="rId31"/>
    <p:sldId id="288" r:id="rId32"/>
    <p:sldId id="11088181" r:id="rId33"/>
    <p:sldId id="11088185" r:id="rId34"/>
    <p:sldId id="11088186" r:id="rId35"/>
    <p:sldId id="960" r:id="rId36"/>
    <p:sldId id="258" r:id="rId37"/>
    <p:sldId id="312" r:id="rId38"/>
    <p:sldId id="260" r:id="rId39"/>
    <p:sldId id="962" r:id="rId40"/>
    <p:sldId id="961" r:id="rId41"/>
    <p:sldId id="11088164" r:id="rId42"/>
    <p:sldId id="11088179" r:id="rId43"/>
    <p:sldId id="11088172" r:id="rId44"/>
    <p:sldId id="11088173" r:id="rId45"/>
    <p:sldId id="11088174" r:id="rId46"/>
    <p:sldId id="11088175" r:id="rId47"/>
    <p:sldId id="11088176" r:id="rId48"/>
    <p:sldId id="11088177" r:id="rId49"/>
    <p:sldId id="11088178" r:id="rId50"/>
    <p:sldId id="11088166" r:id="rId51"/>
    <p:sldId id="11088165" r:id="rId52"/>
    <p:sldId id="280" r:id="rId53"/>
    <p:sldId id="981" r:id="rId54"/>
    <p:sldId id="289" r:id="rId55"/>
    <p:sldId id="967" r:id="rId56"/>
    <p:sldId id="982" r:id="rId57"/>
    <p:sldId id="983" r:id="rId58"/>
    <p:sldId id="966" r:id="rId59"/>
    <p:sldId id="980" r:id="rId60"/>
    <p:sldId id="11088187" r:id="rId61"/>
    <p:sldId id="979" r:id="rId62"/>
    <p:sldId id="11088180"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FF"/>
        </p14:laserClr>
      </p:ext>
      <p:ext uri="{2FDB2607-1784-4EEB-B798-7EB5836EED8A}">
        <p14:showMediaCtrls xmlns:p14="http://schemas.microsoft.com/office/powerpoint/2010/main" val="1"/>
      </p:ext>
    </p:extLst>
  </p:showPr>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6559" autoAdjust="0"/>
    <p:restoredTop sz="81618" autoAdjust="0"/>
  </p:normalViewPr>
  <p:slideViewPr>
    <p:cSldViewPr>
      <p:cViewPr varScale="1">
        <p:scale>
          <a:sx n="96" d="100"/>
          <a:sy n="96" d="100"/>
        </p:scale>
        <p:origin x="1068" y="48"/>
      </p:cViewPr>
      <p:guideLst/>
    </p:cSldViewPr>
  </p:slideViewPr>
  <p:outlineViewPr>
    <p:cViewPr>
      <p:scale>
        <a:sx n="33" d="100"/>
        <a:sy n="33" d="100"/>
      </p:scale>
      <p:origin x="0" y="-21888"/>
    </p:cViewPr>
  </p:outlineViewPr>
  <p:notesTextViewPr>
    <p:cViewPr>
      <p:scale>
        <a:sx n="1" d="1"/>
        <a:sy n="1" d="1"/>
      </p:scale>
      <p:origin x="0" y="0"/>
    </p:cViewPr>
  </p:notesTextViewPr>
  <p:sorterViewPr>
    <p:cViewPr varScale="1">
      <p:scale>
        <a:sx n="1" d="1"/>
        <a:sy n="1" d="1"/>
      </p:scale>
      <p:origin x="0" y="-13053"/>
    </p:cViewPr>
  </p:sorterViewPr>
  <p:gridSpacing cx="75895" cy="75895"/>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5856777493606136"/>
          <c:y val="3.2849020846494E-2"/>
          <c:w val="0.6823529411764705"/>
          <c:h val="0.9343019583070119"/>
        </c:manualLayout>
      </c:layout>
      <c:barChart>
        <c:barDir val="bar"/>
        <c:grouping val="stacked"/>
        <c:varyColors val="0"/>
        <c:ser>
          <c:idx val="0"/>
          <c:order val="0"/>
          <c:spPr>
            <a:solidFill>
              <a:srgbClr val="9DB1CF"/>
            </a:solidFill>
            <a:ln>
              <a:noFill/>
            </a:ln>
          </c:spPr>
          <c:invertIfNegative val="0"/>
          <c:dLbls>
            <c:dLbl>
              <c:idx val="0"/>
              <c:layout>
                <c:manualLayout>
                  <c:x val="0"/>
                  <c:y val="1.2634238787113076E-3"/>
                </c:manualLayout>
              </c:layout>
              <c:numFmt formatCode="#,##0.0&quot;%&quot;;&quot;-&quot;#,##0.0&quot;%&quot;" sourceLinked="0"/>
              <c:spPr>
                <a:noFill/>
                <a:ln>
                  <a:noFill/>
                </a:ln>
              </c:spPr>
              <c:txPr>
                <a:bodyPr wrap="none"/>
                <a:lstStyle/>
                <a:p>
                  <a:pPr>
                    <a:defRPr sz="1100" b="1">
                      <a:solidFill>
                        <a:schemeClr val="tx1"/>
                      </a:solidFill>
                      <a:latin typeface="思源黑体 CN Normal" panose="020B0400000000000000" pitchFamily="34" charset="-122"/>
                      <a:ea typeface="思源黑体 CN Normal" panose="020B0400000000000000" pitchFamily="34" charset="-122"/>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2082-49D4-B3D3-F58313462475}"/>
                </c:ext>
              </c:extLst>
            </c:dLbl>
            <c:dLbl>
              <c:idx val="1"/>
              <c:layout>
                <c:manualLayout>
                  <c:x val="-5.1150895140664957E-4"/>
                  <c:y val="1.2634238787113076E-3"/>
                </c:manualLayout>
              </c:layout>
              <c:numFmt formatCode="#,##0.0&quot;%&quot;;&quot;-&quot;#,##0.0&quot;%&quot;" sourceLinked="0"/>
              <c:spPr>
                <a:noFill/>
                <a:ln>
                  <a:noFill/>
                </a:ln>
              </c:spPr>
              <c:txPr>
                <a:bodyPr wrap="none"/>
                <a:lstStyle/>
                <a:p>
                  <a:pPr>
                    <a:defRPr sz="1100" b="1">
                      <a:solidFill>
                        <a:schemeClr val="tx1"/>
                      </a:solidFill>
                      <a:latin typeface="思源黑体 CN Normal" panose="020B0400000000000000" pitchFamily="34" charset="-122"/>
                      <a:ea typeface="思源黑体 CN Normal" panose="020B0400000000000000" pitchFamily="34" charset="-122"/>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2082-49D4-B3D3-F58313462475}"/>
                </c:ext>
              </c:extLst>
            </c:dLbl>
            <c:dLbl>
              <c:idx val="2"/>
              <c:layout>
                <c:manualLayout>
                  <c:x val="0"/>
                  <c:y val="1.2634238787113076E-3"/>
                </c:manualLayout>
              </c:layout>
              <c:numFmt formatCode="#,##0.0&quot;%&quot;;&quot;-&quot;#,##0.0&quot;%&quot;" sourceLinked="0"/>
              <c:spPr>
                <a:noFill/>
                <a:ln>
                  <a:noFill/>
                </a:ln>
              </c:spPr>
              <c:txPr>
                <a:bodyPr wrap="none"/>
                <a:lstStyle/>
                <a:p>
                  <a:pPr>
                    <a:defRPr sz="1100" b="1">
                      <a:solidFill>
                        <a:schemeClr val="tx1"/>
                      </a:solidFill>
                      <a:latin typeface="思源黑体 CN Normal" panose="020B0400000000000000" pitchFamily="34" charset="-122"/>
                      <a:ea typeface="思源黑体 CN Normal" panose="020B0400000000000000" pitchFamily="34" charset="-122"/>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2082-49D4-B3D3-F58313462475}"/>
                </c:ext>
              </c:extLst>
            </c:dLbl>
            <c:dLbl>
              <c:idx val="3"/>
              <c:layout>
                <c:manualLayout>
                  <c:x val="0"/>
                  <c:y val="1.2634238787113076E-3"/>
                </c:manualLayout>
              </c:layout>
              <c:numFmt formatCode="#,##0.0&quot;%&quot;;&quot;-&quot;#,##0.0&quot;%&quot;" sourceLinked="0"/>
              <c:spPr>
                <a:noFill/>
                <a:ln>
                  <a:noFill/>
                </a:ln>
              </c:spPr>
              <c:txPr>
                <a:bodyPr wrap="none"/>
                <a:lstStyle/>
                <a:p>
                  <a:pPr>
                    <a:defRPr sz="1100" b="1">
                      <a:solidFill>
                        <a:schemeClr val="tx1"/>
                      </a:solidFill>
                      <a:latin typeface="思源黑体 CN Normal" panose="020B0400000000000000" pitchFamily="34" charset="-122"/>
                      <a:ea typeface="思源黑体 CN Normal" panose="020B0400000000000000" pitchFamily="34" charset="-122"/>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2082-49D4-B3D3-F58313462475}"/>
                </c:ext>
              </c:extLst>
            </c:dLbl>
            <c:spPr>
              <a:noFill/>
              <a:ln>
                <a:noFill/>
              </a:ln>
              <a:effectLst/>
            </c:spPr>
            <c:txPr>
              <a:bodyPr wrap="square" lIns="38100" tIns="19050" rIns="38100" bIns="19050" anchor="ctr">
                <a:spAutoFit/>
              </a:bodyPr>
              <a:lstStyle/>
              <a:p>
                <a:pPr>
                  <a:defRPr sz="1100" b="1">
                    <a:latin typeface="思源黑体 CN Normal" panose="020B0400000000000000" pitchFamily="34" charset="-122"/>
                    <a:ea typeface="思源黑体 CN Normal" panose="020B0400000000000000" pitchFamily="34" charset="-122"/>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Sheet1!$A$1:$D$1</c:f>
              <c:numCache>
                <c:formatCode>General</c:formatCode>
                <c:ptCount val="4"/>
                <c:pt idx="0">
                  <c:v>36.4</c:v>
                </c:pt>
                <c:pt idx="1">
                  <c:v>89.9</c:v>
                </c:pt>
                <c:pt idx="2">
                  <c:v>99.4</c:v>
                </c:pt>
                <c:pt idx="3">
                  <c:v>100</c:v>
                </c:pt>
              </c:numCache>
            </c:numRef>
          </c:val>
          <c:extLst>
            <c:ext xmlns:c16="http://schemas.microsoft.com/office/drawing/2014/chart" uri="{C3380CC4-5D6E-409C-BE32-E72D297353CC}">
              <c16:uniqueId val="{00000004-2082-49D4-B3D3-F58313462475}"/>
            </c:ext>
          </c:extLst>
        </c:ser>
        <c:ser>
          <c:idx val="1"/>
          <c:order val="1"/>
          <c:spPr>
            <a:solidFill>
              <a:srgbClr val="A70A31"/>
            </a:solidFill>
            <a:ln>
              <a:noFill/>
            </a:ln>
          </c:spPr>
          <c:invertIfNegative val="0"/>
          <c:dLbls>
            <c:dLbl>
              <c:idx val="0"/>
              <c:layout>
                <c:manualLayout>
                  <c:x val="0"/>
                  <c:y val="1.2634238787113076E-3"/>
                </c:manualLayout>
              </c:layout>
              <c:numFmt formatCode="#,##0.0&quot;%&quot;;&quot;-&quot;#,##0.0&quot;%&quot;" sourceLinked="0"/>
              <c:spPr>
                <a:noFill/>
                <a:ln>
                  <a:noFill/>
                </a:ln>
              </c:spPr>
              <c:txPr>
                <a:bodyPr wrap="none"/>
                <a:lstStyle/>
                <a:p>
                  <a:pPr>
                    <a:defRPr sz="1100" b="1">
                      <a:solidFill>
                        <a:schemeClr val="bg1"/>
                      </a:solidFill>
                      <a:latin typeface="思源黑体 CN Normal" panose="020B0400000000000000" pitchFamily="34" charset="-122"/>
                      <a:ea typeface="思源黑体 CN Normal" panose="020B0400000000000000" pitchFamily="34" charset="-122"/>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2082-49D4-B3D3-F58313462475}"/>
                </c:ext>
              </c:extLst>
            </c:dLbl>
            <c:spPr>
              <a:noFill/>
              <a:ln>
                <a:noFill/>
              </a:ln>
              <a:effectLst/>
            </c:spPr>
            <c:txPr>
              <a:bodyPr wrap="square" lIns="38100" tIns="19050" rIns="38100" bIns="19050" anchor="ctr">
                <a:spAutoFit/>
              </a:bodyPr>
              <a:lstStyle/>
              <a:p>
                <a:pPr>
                  <a:defRPr sz="1100" b="1">
                    <a:latin typeface="思源黑体 CN Normal" panose="020B0400000000000000" pitchFamily="34" charset="-122"/>
                    <a:ea typeface="思源黑体 CN Normal" panose="020B0400000000000000" pitchFamily="34" charset="-122"/>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Sheet1!$A$2:$D$2</c:f>
              <c:numCache>
                <c:formatCode>General</c:formatCode>
                <c:ptCount val="4"/>
                <c:pt idx="0">
                  <c:v>63.6</c:v>
                </c:pt>
                <c:pt idx="1">
                  <c:v>10.099999999999998</c:v>
                </c:pt>
                <c:pt idx="2">
                  <c:v>0.59999999999998943</c:v>
                </c:pt>
                <c:pt idx="3">
                  <c:v>0</c:v>
                </c:pt>
              </c:numCache>
            </c:numRef>
          </c:val>
          <c:extLst>
            <c:ext xmlns:c16="http://schemas.microsoft.com/office/drawing/2014/chart" uri="{C3380CC4-5D6E-409C-BE32-E72D297353CC}">
              <c16:uniqueId val="{00000006-2082-49D4-B3D3-F58313462475}"/>
            </c:ext>
          </c:extLst>
        </c:ser>
        <c:dLbls>
          <c:showLegendKey val="0"/>
          <c:showVal val="0"/>
          <c:showCatName val="0"/>
          <c:showSerName val="0"/>
          <c:showPercent val="0"/>
          <c:showBubbleSize val="0"/>
        </c:dLbls>
        <c:gapWidth val="80"/>
        <c:overlap val="100"/>
        <c:axId val="402789152"/>
        <c:axId val="402789712"/>
      </c:barChart>
      <c:catAx>
        <c:axId val="402789152"/>
        <c:scaling>
          <c:orientation val="maxMin"/>
        </c:scaling>
        <c:delete val="0"/>
        <c:axPos val="l"/>
        <c:majorGridlines>
          <c:spPr>
            <a:ln>
              <a:noFill/>
            </a:ln>
          </c:spPr>
        </c:majorGridlines>
        <c:majorTickMark val="none"/>
        <c:minorTickMark val="none"/>
        <c:tickLblPos val="none"/>
        <c:spPr>
          <a:ln w="9525" algn="ctr">
            <a:solidFill>
              <a:schemeClr val="tx1"/>
            </a:solidFill>
            <a:prstDash val="solid"/>
          </a:ln>
        </c:spPr>
        <c:crossAx val="402789712"/>
        <c:crosses val="min"/>
        <c:auto val="0"/>
        <c:lblAlgn val="ctr"/>
        <c:lblOffset val="100"/>
        <c:noMultiLvlLbl val="0"/>
      </c:catAx>
      <c:valAx>
        <c:axId val="402789712"/>
        <c:scaling>
          <c:orientation val="minMax"/>
          <c:max val="100"/>
          <c:min val="0"/>
        </c:scaling>
        <c:delete val="1"/>
        <c:axPos val="t"/>
        <c:numFmt formatCode="General" sourceLinked="1"/>
        <c:majorTickMark val="out"/>
        <c:minorTickMark val="none"/>
        <c:tickLblPos val="nextTo"/>
        <c:crossAx val="402789152"/>
        <c:crosses val="min"/>
        <c:crossBetween val="between"/>
      </c:valAx>
    </c:plotArea>
    <c:plotVisOnly val="0"/>
    <c:dispBlanksAs val="gap"/>
    <c:showDLblsOverMax val="1"/>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91AF89-105C-441C-94C0-020B22577BB8}" type="doc">
      <dgm:prSet loTypeId="urn:microsoft.com/office/officeart/2008/layout/VerticalCurvedList" loCatId="list" qsTypeId="urn:microsoft.com/office/officeart/2005/8/quickstyle/simple1" qsCatId="simple" csTypeId="urn:microsoft.com/office/officeart/2005/8/colors/accent1_4" csCatId="accent1" phldr="1"/>
      <dgm:spPr/>
      <dgm:t>
        <a:bodyPr/>
        <a:lstStyle/>
        <a:p>
          <a:endParaRPr lang="zh-CN" altLang="en-US"/>
        </a:p>
      </dgm:t>
    </dgm:pt>
    <dgm:pt modelId="{95C63697-7DFD-46B5-A239-6F94CAF3F44B}">
      <dgm:prSet phldrT="[文本]" custT="1"/>
      <dgm:spPr>
        <a:noFill/>
        <a:ln>
          <a:gradFill>
            <a:gsLst>
              <a:gs pos="0">
                <a:schemeClr val="accent1">
                  <a:lumMod val="60000"/>
                  <a:lumOff val="40000"/>
                </a:schemeClr>
              </a:gs>
              <a:gs pos="100000">
                <a:schemeClr val="accent1">
                  <a:lumMod val="50000"/>
                </a:schemeClr>
              </a:gs>
            </a:gsLst>
            <a:lin ang="3600000" scaled="0"/>
          </a:gradFill>
        </a:ln>
      </dgm:spPr>
      <dgm:t>
        <a:bodyPr/>
        <a:lstStyle/>
        <a:p>
          <a:pPr>
            <a:lnSpc>
              <a:spcPct val="100000"/>
            </a:lnSpc>
            <a:spcAft>
              <a:spcPts val="0"/>
            </a:spcAft>
          </a:pPr>
          <a:r>
            <a:rPr lang="zh-CN" altLang="en-US" sz="12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 该方向已形成由</a:t>
          </a:r>
          <a:r>
            <a:rPr lang="zh-CN" altLang="en-US" sz="1200" b="1"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多位领域知名的学术带头人和年轻学者</a:t>
          </a:r>
          <a:r>
            <a:rPr lang="zh-CN" altLang="en-US" sz="12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为核心，由他们彼此合作的独立研究团队为中坚力量的研究队伍，并和国内外重要医院保持长期稳定的临床科研合作</a:t>
          </a:r>
          <a:endParaRPr lang="en-US" altLang="zh-CN" sz="12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p>
          <a:pPr>
            <a:lnSpc>
              <a:spcPct val="100000"/>
            </a:lnSpc>
            <a:spcAft>
              <a:spcPts val="0"/>
            </a:spcAft>
          </a:pPr>
          <a:r>
            <a:rPr lang="zh-CN" altLang="en-US" sz="12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 聚焦于</a:t>
          </a:r>
          <a:r>
            <a:rPr lang="zh-CN" altLang="en-US" sz="1200" b="1"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疾病发生发展机制、精准诊辽方法、临床智慧治疗引导、医疗大数据挖掘、重大公共卫生和健康决策建议</a:t>
          </a:r>
          <a:endParaRPr lang="en-US" altLang="zh-CN" sz="1200" b="1" dirty="0">
            <a:solidFill>
              <a:schemeClr val="tx1"/>
            </a:solidFill>
            <a:latin typeface="微软雅黑" panose="020B0503020204020204" pitchFamily="34" charset="-122"/>
            <a:ea typeface="微软雅黑" panose="020B0503020204020204" pitchFamily="34" charset="-122"/>
          </a:endParaRPr>
        </a:p>
        <a:p>
          <a:pPr>
            <a:lnSpc>
              <a:spcPct val="100000"/>
            </a:lnSpc>
            <a:spcAft>
              <a:spcPts val="0"/>
            </a:spcAft>
          </a:pPr>
          <a:r>
            <a:rPr lang="zh-CN" altLang="en-US" sz="12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 针对脑智发育、老化、神经精神疾病脑机制、肿瘤诊疗一体化等</a:t>
          </a:r>
          <a:r>
            <a:rPr lang="zh-CN" altLang="en-US" sz="1200" b="1"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重大战略研究方向</a:t>
          </a:r>
          <a:r>
            <a:rPr lang="zh-CN" altLang="en-US" sz="12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，探索人机协同的智能个体化诊疗方法和健康方案，推动技术创新，引领临床落地</a:t>
          </a:r>
          <a:endParaRPr lang="zh-CN" altLang="en-US" sz="1200" dirty="0">
            <a:solidFill>
              <a:schemeClr val="tx1"/>
            </a:solidFill>
            <a:latin typeface="微软雅黑" panose="020B0503020204020204" pitchFamily="34" charset="-122"/>
            <a:ea typeface="微软雅黑" panose="020B0503020204020204" pitchFamily="34" charset="-122"/>
          </a:endParaRPr>
        </a:p>
      </dgm:t>
    </dgm:pt>
    <dgm:pt modelId="{D1464509-B753-477D-AA84-2B273987BAF0}" type="parTrans" cxnId="{9BD3F28B-F24B-4FD4-9AA1-B76C8DDDE56C}">
      <dgm:prSet/>
      <dgm:spPr/>
      <dgm:t>
        <a:bodyPr/>
        <a:lstStyle/>
        <a:p>
          <a:endParaRPr lang="zh-CN" altLang="en-US"/>
        </a:p>
      </dgm:t>
    </dgm:pt>
    <dgm:pt modelId="{AD8592A9-3178-4F85-B6A1-BE6696B5C1E2}" type="sibTrans" cxnId="{9BD3F28B-F24B-4FD4-9AA1-B76C8DDDE56C}">
      <dgm:prSet/>
      <dgm:spPr>
        <a:ln w="22225">
          <a:noFill/>
        </a:ln>
      </dgm:spPr>
      <dgm:t>
        <a:bodyPr/>
        <a:lstStyle/>
        <a:p>
          <a:endParaRPr lang="zh-CN" altLang="en-US"/>
        </a:p>
      </dgm:t>
    </dgm:pt>
    <dgm:pt modelId="{545247EF-AF79-421B-843F-284A58542C37}">
      <dgm:prSet phldrT="[文本]" custT="1"/>
      <dgm:spPr>
        <a:noFill/>
        <a:ln>
          <a:gradFill>
            <a:gsLst>
              <a:gs pos="0">
                <a:schemeClr val="accent1">
                  <a:lumMod val="60000"/>
                  <a:lumOff val="40000"/>
                </a:schemeClr>
              </a:gs>
              <a:gs pos="100000">
                <a:schemeClr val="accent1">
                  <a:lumMod val="50000"/>
                </a:schemeClr>
              </a:gs>
            </a:gsLst>
            <a:lin ang="3600000" scaled="0"/>
          </a:gradFill>
        </a:ln>
      </dgm:spPr>
      <dgm:t>
        <a:bodyPr/>
        <a:lstStyle/>
        <a:p>
          <a:pPr>
            <a:lnSpc>
              <a:spcPct val="100000"/>
            </a:lnSpc>
            <a:spcAft>
              <a:spcPts val="0"/>
            </a:spcAft>
          </a:pPr>
          <a:r>
            <a:rPr lang="zh-CN" altLang="en-US" sz="12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 该方向有</a:t>
          </a:r>
          <a:r>
            <a:rPr lang="zh-CN" sz="1200" dirty="0">
              <a:solidFill>
                <a:schemeClr val="tx1"/>
              </a:solidFill>
              <a:latin typeface="微软雅黑" panose="020B0503020204020204" pitchFamily="34" charset="-122"/>
              <a:ea typeface="微软雅黑" panose="020B0503020204020204" pitchFamily="34" charset="-122"/>
            </a:rPr>
            <a:t>多位资深教授加盟</a:t>
          </a:r>
          <a:r>
            <a:rPr lang="zh-CN" altLang="en-US" sz="1200" dirty="0">
              <a:solidFill>
                <a:schemeClr val="tx1"/>
              </a:solidFill>
              <a:latin typeface="微软雅黑" panose="020B0503020204020204" pitchFamily="34" charset="-122"/>
              <a:ea typeface="微软雅黑" panose="020B0503020204020204" pitchFamily="34" charset="-122"/>
            </a:rPr>
            <a:t>（</a:t>
          </a:r>
          <a:r>
            <a:rPr lang="en-US" altLang="zh-CN" sz="1200" dirty="0">
              <a:solidFill>
                <a:schemeClr val="tx1"/>
              </a:solidFill>
              <a:latin typeface="微软雅黑" panose="020B0503020204020204" pitchFamily="34" charset="-122"/>
              <a:ea typeface="微软雅黑" panose="020B0503020204020204" pitchFamily="34" charset="-122"/>
            </a:rPr>
            <a:t>MRI</a:t>
          </a:r>
          <a:r>
            <a:rPr lang="zh-CN" altLang="en-US" sz="1200" dirty="0">
              <a:solidFill>
                <a:schemeClr val="tx1"/>
              </a:solidFill>
              <a:latin typeface="微软雅黑" panose="020B0503020204020204" pitchFamily="34" charset="-122"/>
              <a:ea typeface="微软雅黑" panose="020B0503020204020204" pitchFamily="34" charset="-122"/>
            </a:rPr>
            <a:t>、</a:t>
          </a:r>
          <a:r>
            <a:rPr lang="en-US" altLang="zh-CN" sz="1200" dirty="0">
              <a:solidFill>
                <a:schemeClr val="tx1"/>
              </a:solidFill>
              <a:latin typeface="微软雅黑" panose="020B0503020204020204" pitchFamily="34" charset="-122"/>
              <a:ea typeface="微软雅黑" panose="020B0503020204020204" pitchFamily="34" charset="-122"/>
            </a:rPr>
            <a:t>CT</a:t>
          </a:r>
          <a:r>
            <a:rPr lang="zh-CN" altLang="en-US" sz="1200" dirty="0">
              <a:solidFill>
                <a:schemeClr val="tx1"/>
              </a:solidFill>
              <a:latin typeface="微软雅黑" panose="020B0503020204020204" pitchFamily="34" charset="-122"/>
              <a:ea typeface="微软雅黑" panose="020B0503020204020204" pitchFamily="34" charset="-122"/>
            </a:rPr>
            <a:t>、</a:t>
          </a:r>
          <a:r>
            <a:rPr lang="en-US" altLang="zh-CN" sz="1200" dirty="0">
              <a:solidFill>
                <a:schemeClr val="tx1"/>
              </a:solidFill>
              <a:latin typeface="微软雅黑" panose="020B0503020204020204" pitchFamily="34" charset="-122"/>
              <a:ea typeface="微软雅黑" panose="020B0503020204020204" pitchFamily="34" charset="-122"/>
            </a:rPr>
            <a:t>PET</a:t>
          </a:r>
          <a:r>
            <a:rPr lang="zh-CN" altLang="en-US" sz="1200" dirty="0">
              <a:solidFill>
                <a:schemeClr val="tx1"/>
              </a:solidFill>
              <a:latin typeface="微软雅黑" panose="020B0503020204020204" pitchFamily="34" charset="-122"/>
              <a:ea typeface="微软雅黑" panose="020B0503020204020204" pitchFamily="34" charset="-122"/>
            </a:rPr>
            <a:t>、</a:t>
          </a:r>
          <a:r>
            <a:rPr lang="en-US" altLang="zh-CN" sz="1200" dirty="0">
              <a:solidFill>
                <a:schemeClr val="tx1"/>
              </a:solidFill>
              <a:latin typeface="微软雅黑" panose="020B0503020204020204" pitchFamily="34" charset="-122"/>
              <a:ea typeface="微软雅黑" panose="020B0503020204020204" pitchFamily="34" charset="-122"/>
            </a:rPr>
            <a:t>X-Ray</a:t>
          </a:r>
          <a:r>
            <a:rPr lang="zh-CN" altLang="en-US" sz="1200" dirty="0">
              <a:solidFill>
                <a:schemeClr val="tx1"/>
              </a:solidFill>
              <a:latin typeface="微软雅黑" panose="020B0503020204020204" pitchFamily="34" charset="-122"/>
              <a:ea typeface="微软雅黑" panose="020B0503020204020204" pitchFamily="34" charset="-122"/>
            </a:rPr>
            <a:t>等）</a:t>
          </a:r>
          <a:r>
            <a:rPr lang="zh-CN" sz="1200" dirty="0">
              <a:solidFill>
                <a:schemeClr val="tx1"/>
              </a:solidFill>
              <a:latin typeface="微软雅黑" panose="020B0503020204020204" pitchFamily="34" charset="-122"/>
              <a:ea typeface="微软雅黑" panose="020B0503020204020204" pitchFamily="34" charset="-122"/>
            </a:rPr>
            <a:t>，聚焦</a:t>
          </a:r>
          <a:r>
            <a:rPr lang="zh-CN" sz="1200" b="1" dirty="0">
              <a:solidFill>
                <a:schemeClr val="tx1"/>
              </a:solidFill>
              <a:latin typeface="微软雅黑" panose="020B0503020204020204" pitchFamily="34" charset="-122"/>
              <a:ea typeface="微软雅黑" panose="020B0503020204020204" pitchFamily="34" charset="-122"/>
            </a:rPr>
            <a:t>心血管、肾脏</a:t>
          </a:r>
          <a:r>
            <a:rPr lang="zh-CN" altLang="en-US" sz="1200" b="1" dirty="0">
              <a:solidFill>
                <a:schemeClr val="tx1"/>
              </a:solidFill>
              <a:latin typeface="微软雅黑" panose="020B0503020204020204" pitchFamily="34" charset="-122"/>
              <a:ea typeface="微软雅黑" panose="020B0503020204020204" pitchFamily="34" charset="-122"/>
            </a:rPr>
            <a:t>、</a:t>
          </a:r>
          <a:r>
            <a:rPr lang="zh-CN" sz="1200" b="1" dirty="0">
              <a:solidFill>
                <a:schemeClr val="tx1"/>
              </a:solidFill>
              <a:latin typeface="微软雅黑" panose="020B0503020204020204" pitchFamily="34" charset="-122"/>
              <a:ea typeface="微软雅黑" panose="020B0503020204020204" pitchFamily="34" charset="-122"/>
            </a:rPr>
            <a:t>癌症</a:t>
          </a:r>
          <a:r>
            <a:rPr lang="zh-CN" altLang="en-US" sz="1200" b="1" dirty="0">
              <a:solidFill>
                <a:schemeClr val="tx1"/>
              </a:solidFill>
              <a:latin typeface="微软雅黑" panose="020B0503020204020204" pitchFamily="34" charset="-122"/>
              <a:ea typeface="微软雅黑" panose="020B0503020204020204" pitchFamily="34" charset="-122"/>
            </a:rPr>
            <a:t>、</a:t>
          </a:r>
          <a:r>
            <a:rPr lang="zh-CN" sz="1200" b="1" dirty="0">
              <a:solidFill>
                <a:schemeClr val="tx1"/>
              </a:solidFill>
              <a:latin typeface="微软雅黑" panose="020B0503020204020204" pitchFamily="34" charset="-122"/>
              <a:ea typeface="微软雅黑" panose="020B0503020204020204" pitchFamily="34" charset="-122"/>
            </a:rPr>
            <a:t>神经和肌骨疾病</a:t>
          </a:r>
          <a:r>
            <a:rPr lang="zh-CN" sz="1200" dirty="0">
              <a:solidFill>
                <a:schemeClr val="tx1"/>
              </a:solidFill>
              <a:latin typeface="微软雅黑" panose="020B0503020204020204" pitchFamily="34" charset="-122"/>
              <a:ea typeface="微软雅黑" panose="020B0503020204020204" pitchFamily="34" charset="-122"/>
            </a:rPr>
            <a:t>等</a:t>
          </a:r>
          <a:r>
            <a:rPr lang="zh-CN" altLang="en-US" sz="1200" dirty="0">
              <a:solidFill>
                <a:schemeClr val="tx1"/>
              </a:solidFill>
              <a:latin typeface="微软雅黑" panose="020B0503020204020204" pitchFamily="34" charset="-122"/>
              <a:ea typeface="微软雅黑" panose="020B0503020204020204" pitchFamily="34" charset="-122"/>
            </a:rPr>
            <a:t>，致力于为</a:t>
          </a:r>
          <a:r>
            <a:rPr lang="zh-CN" altLang="en-US" sz="1200" b="1" dirty="0">
              <a:solidFill>
                <a:schemeClr val="tx1"/>
              </a:solidFill>
              <a:latin typeface="微软雅黑" panose="020B0503020204020204" pitchFamily="34" charset="-122"/>
              <a:ea typeface="微软雅黑" panose="020B0503020204020204" pitchFamily="34" charset="-122"/>
            </a:rPr>
            <a:t>疾病筛查、精准诊断、治疗计划、介入导航和疗效评估</a:t>
          </a:r>
          <a:r>
            <a:rPr lang="zh-CN" altLang="en-US" sz="1200" dirty="0">
              <a:solidFill>
                <a:schemeClr val="tx1"/>
              </a:solidFill>
              <a:latin typeface="微软雅黑" panose="020B0503020204020204" pitchFamily="34" charset="-122"/>
              <a:ea typeface="微软雅黑" panose="020B0503020204020204" pitchFamily="34" charset="-122"/>
            </a:rPr>
            <a:t>服务</a:t>
          </a:r>
          <a:endParaRPr lang="en-US" altLang="zh-CN" sz="1200" dirty="0">
            <a:solidFill>
              <a:schemeClr val="tx1"/>
            </a:solidFill>
            <a:latin typeface="微软雅黑" panose="020B0503020204020204" pitchFamily="34" charset="-122"/>
            <a:ea typeface="微软雅黑" panose="020B0503020204020204" pitchFamily="34" charset="-122"/>
          </a:endParaRPr>
        </a:p>
        <a:p>
          <a:pPr>
            <a:lnSpc>
              <a:spcPct val="100000"/>
            </a:lnSpc>
            <a:spcAft>
              <a:spcPts val="0"/>
            </a:spcAft>
          </a:pPr>
          <a:r>
            <a:rPr lang="zh-CN" altLang="en-US" sz="12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 将持续与临床单位、高端医疗器械企业深度合作，研究和解决医学影像中的临床痛点问题，扩大和加深先进成像技术的临床应用，促进先进医学影像技术的临床转化</a:t>
          </a:r>
          <a:endParaRPr lang="zh-CN" altLang="en-US" sz="1200" dirty="0">
            <a:solidFill>
              <a:schemeClr val="tx1"/>
            </a:solidFill>
            <a:latin typeface="微软雅黑" panose="020B0503020204020204" pitchFamily="34" charset="-122"/>
            <a:ea typeface="微软雅黑" panose="020B0503020204020204" pitchFamily="34" charset="-122"/>
          </a:endParaRPr>
        </a:p>
      </dgm:t>
    </dgm:pt>
    <dgm:pt modelId="{E21FE219-F680-4EC8-9CB9-FB17A3E7CB45}" type="parTrans" cxnId="{C7070AB9-0FE2-4B8E-BA10-417E14373B0B}">
      <dgm:prSet/>
      <dgm:spPr/>
      <dgm:t>
        <a:bodyPr/>
        <a:lstStyle/>
        <a:p>
          <a:endParaRPr lang="zh-CN" altLang="en-US"/>
        </a:p>
      </dgm:t>
    </dgm:pt>
    <dgm:pt modelId="{309E08B3-CF3F-4A8E-872D-DD4F14A7CC91}" type="sibTrans" cxnId="{C7070AB9-0FE2-4B8E-BA10-417E14373B0B}">
      <dgm:prSet/>
      <dgm:spPr/>
      <dgm:t>
        <a:bodyPr/>
        <a:lstStyle/>
        <a:p>
          <a:endParaRPr lang="zh-CN" altLang="en-US"/>
        </a:p>
      </dgm:t>
    </dgm:pt>
    <dgm:pt modelId="{B685042D-A04C-479B-810B-285B86AB773F}">
      <dgm:prSet phldrT="[文本]" custT="1"/>
      <dgm:spPr>
        <a:noFill/>
        <a:ln>
          <a:gradFill>
            <a:gsLst>
              <a:gs pos="0">
                <a:schemeClr val="accent1">
                  <a:lumMod val="60000"/>
                  <a:lumOff val="40000"/>
                </a:schemeClr>
              </a:gs>
              <a:gs pos="100000">
                <a:schemeClr val="accent1">
                  <a:lumMod val="50000"/>
                </a:schemeClr>
              </a:gs>
            </a:gsLst>
            <a:lin ang="3600000" scaled="0"/>
          </a:gradFill>
        </a:ln>
      </dgm:spPr>
      <dgm:t>
        <a:bodyPr/>
        <a:lstStyle/>
        <a:p>
          <a:pPr>
            <a:lnSpc>
              <a:spcPct val="100000"/>
            </a:lnSpc>
            <a:spcAft>
              <a:spcPts val="0"/>
            </a:spcAft>
          </a:pPr>
          <a:r>
            <a:rPr lang="zh-CN" altLang="en-US" sz="12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 致力于智慧仪器设备的创新与不断完善，使得医疗诊断的准确性和治疗的有效性不断提升，改善生活质量，延长人类寿命</a:t>
          </a:r>
          <a:endParaRPr lang="en-US" altLang="zh-CN" sz="12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p>
          <a:pPr>
            <a:lnSpc>
              <a:spcPct val="100000"/>
            </a:lnSpc>
            <a:spcAft>
              <a:spcPts val="0"/>
            </a:spcAft>
          </a:pPr>
          <a:endParaRPr lang="en-US" altLang="zh-CN" sz="12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p>
          <a:r>
            <a:rPr lang="zh-CN" altLang="en-US" sz="12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 为重大疾病的普惠预防、早期诊断、精准治疗、康复治疗等提供新技术和新方法，并推动科研成果的验证与临床应用</a:t>
          </a:r>
        </a:p>
      </dgm:t>
    </dgm:pt>
    <dgm:pt modelId="{4178DC40-91A3-41D9-95D8-A85FF72966C4}" type="parTrans" cxnId="{53A9796E-AA9C-4846-9CF7-97E8AA3D58CC}">
      <dgm:prSet/>
      <dgm:spPr/>
      <dgm:t>
        <a:bodyPr/>
        <a:lstStyle/>
        <a:p>
          <a:endParaRPr lang="zh-CN" altLang="en-US"/>
        </a:p>
      </dgm:t>
    </dgm:pt>
    <dgm:pt modelId="{2F019304-5EB0-4CCE-8630-5B7532457078}" type="sibTrans" cxnId="{53A9796E-AA9C-4846-9CF7-97E8AA3D58CC}">
      <dgm:prSet/>
      <dgm:spPr/>
      <dgm:t>
        <a:bodyPr/>
        <a:lstStyle/>
        <a:p>
          <a:endParaRPr lang="zh-CN" altLang="en-US"/>
        </a:p>
      </dgm:t>
    </dgm:pt>
    <dgm:pt modelId="{4E369325-977D-4762-9A49-4067FEFB0DB3}" type="pres">
      <dgm:prSet presAssocID="{7491AF89-105C-441C-94C0-020B22577BB8}" presName="Name0" presStyleCnt="0">
        <dgm:presLayoutVars>
          <dgm:chMax val="7"/>
          <dgm:chPref val="7"/>
          <dgm:dir/>
        </dgm:presLayoutVars>
      </dgm:prSet>
      <dgm:spPr/>
    </dgm:pt>
    <dgm:pt modelId="{EB8F1494-F7C9-4911-B5F6-D1453B25215E}" type="pres">
      <dgm:prSet presAssocID="{7491AF89-105C-441C-94C0-020B22577BB8}" presName="Name1" presStyleCnt="0"/>
      <dgm:spPr/>
    </dgm:pt>
    <dgm:pt modelId="{5ED4BBF6-95FC-4D7F-A0B4-6ED0A28B1AA3}" type="pres">
      <dgm:prSet presAssocID="{7491AF89-105C-441C-94C0-020B22577BB8}" presName="cycle" presStyleCnt="0"/>
      <dgm:spPr/>
    </dgm:pt>
    <dgm:pt modelId="{156DBC42-33C0-42C5-93A4-61C53BD98295}" type="pres">
      <dgm:prSet presAssocID="{7491AF89-105C-441C-94C0-020B22577BB8}" presName="srcNode" presStyleLbl="node1" presStyleIdx="0" presStyleCnt="3"/>
      <dgm:spPr/>
    </dgm:pt>
    <dgm:pt modelId="{10DE0224-ED90-4919-8536-7B5FC61EF290}" type="pres">
      <dgm:prSet presAssocID="{7491AF89-105C-441C-94C0-020B22577BB8}" presName="conn" presStyleLbl="parChTrans1D2" presStyleIdx="0" presStyleCnt="1"/>
      <dgm:spPr/>
    </dgm:pt>
    <dgm:pt modelId="{19157F5F-D66C-4F5A-9FB0-17E11C5383D1}" type="pres">
      <dgm:prSet presAssocID="{7491AF89-105C-441C-94C0-020B22577BB8}" presName="extraNode" presStyleLbl="node1" presStyleIdx="0" presStyleCnt="3"/>
      <dgm:spPr/>
    </dgm:pt>
    <dgm:pt modelId="{0CA4F93B-07B8-430F-B04B-47CE202725C7}" type="pres">
      <dgm:prSet presAssocID="{7491AF89-105C-441C-94C0-020B22577BB8}" presName="dstNode" presStyleLbl="node1" presStyleIdx="0" presStyleCnt="3"/>
      <dgm:spPr/>
    </dgm:pt>
    <dgm:pt modelId="{7E709D77-6FC6-463E-9585-44355EF39827}" type="pres">
      <dgm:prSet presAssocID="{95C63697-7DFD-46B5-A239-6F94CAF3F44B}" presName="text_1" presStyleLbl="node1" presStyleIdx="0" presStyleCnt="3" custScaleY="119813">
        <dgm:presLayoutVars>
          <dgm:bulletEnabled val="1"/>
        </dgm:presLayoutVars>
      </dgm:prSet>
      <dgm:spPr/>
    </dgm:pt>
    <dgm:pt modelId="{00401D99-C7DB-451A-A567-C5A482BD3344}" type="pres">
      <dgm:prSet presAssocID="{95C63697-7DFD-46B5-A239-6F94CAF3F44B}" presName="accent_1" presStyleCnt="0"/>
      <dgm:spPr/>
    </dgm:pt>
    <dgm:pt modelId="{CC9A37DF-B86C-4800-A0AE-902D4256DB17}" type="pres">
      <dgm:prSet presAssocID="{95C63697-7DFD-46B5-A239-6F94CAF3F44B}" presName="accentRepeatNode" presStyleLbl="solidFgAcc1" presStyleIdx="0" presStyleCnt="3"/>
      <dgm:spPr>
        <a:gradFill rotWithShape="0">
          <a:gsLst>
            <a:gs pos="0">
              <a:schemeClr val="accent1">
                <a:lumMod val="60000"/>
                <a:lumOff val="40000"/>
              </a:schemeClr>
            </a:gs>
            <a:gs pos="100000">
              <a:schemeClr val="accent1">
                <a:lumMod val="50000"/>
              </a:schemeClr>
            </a:gs>
          </a:gsLst>
          <a:lin ang="2700000" scaled="0"/>
        </a:gradFill>
        <a:ln>
          <a:noFill/>
        </a:ln>
      </dgm:spPr>
    </dgm:pt>
    <dgm:pt modelId="{0123CEFA-A656-412F-9328-6442A8A9966C}" type="pres">
      <dgm:prSet presAssocID="{545247EF-AF79-421B-843F-284A58542C37}" presName="text_2" presStyleLbl="node1" presStyleIdx="1" presStyleCnt="3" custScaleY="111236">
        <dgm:presLayoutVars>
          <dgm:bulletEnabled val="1"/>
        </dgm:presLayoutVars>
      </dgm:prSet>
      <dgm:spPr/>
    </dgm:pt>
    <dgm:pt modelId="{7AA3B329-0FAB-4E9C-A3B5-3D2678DA1839}" type="pres">
      <dgm:prSet presAssocID="{545247EF-AF79-421B-843F-284A58542C37}" presName="accent_2" presStyleCnt="0"/>
      <dgm:spPr/>
    </dgm:pt>
    <dgm:pt modelId="{84D9DB6A-B4E3-4285-B373-E0BFB66066C7}" type="pres">
      <dgm:prSet presAssocID="{545247EF-AF79-421B-843F-284A58542C37}" presName="accentRepeatNode" presStyleLbl="solidFgAcc1" presStyleIdx="1" presStyleCnt="3"/>
      <dgm:spPr>
        <a:gradFill rotWithShape="0">
          <a:gsLst>
            <a:gs pos="0">
              <a:schemeClr val="accent1">
                <a:lumMod val="60000"/>
                <a:lumOff val="40000"/>
              </a:schemeClr>
            </a:gs>
            <a:gs pos="100000">
              <a:schemeClr val="accent1">
                <a:lumMod val="50000"/>
              </a:schemeClr>
            </a:gs>
          </a:gsLst>
          <a:lin ang="2700000" scaled="0"/>
        </a:gradFill>
        <a:ln>
          <a:noFill/>
        </a:ln>
      </dgm:spPr>
    </dgm:pt>
    <dgm:pt modelId="{80431845-A523-4625-B97B-16EAE38A7335}" type="pres">
      <dgm:prSet presAssocID="{B685042D-A04C-479B-810B-285B86AB773F}" presName="text_3" presStyleLbl="node1" presStyleIdx="2" presStyleCnt="3" custScaleX="100064" custScaleY="108788">
        <dgm:presLayoutVars>
          <dgm:bulletEnabled val="1"/>
        </dgm:presLayoutVars>
      </dgm:prSet>
      <dgm:spPr/>
    </dgm:pt>
    <dgm:pt modelId="{35CDEA48-9BBB-4A79-8AE3-74CED9572725}" type="pres">
      <dgm:prSet presAssocID="{B685042D-A04C-479B-810B-285B86AB773F}" presName="accent_3" presStyleCnt="0"/>
      <dgm:spPr/>
    </dgm:pt>
    <dgm:pt modelId="{FD1BA754-F785-4BB7-95D3-25091B066A20}" type="pres">
      <dgm:prSet presAssocID="{B685042D-A04C-479B-810B-285B86AB773F}" presName="accentRepeatNode" presStyleLbl="solidFgAcc1" presStyleIdx="2" presStyleCnt="3"/>
      <dgm:spPr>
        <a:gradFill rotWithShape="0">
          <a:gsLst>
            <a:gs pos="0">
              <a:schemeClr val="accent1">
                <a:lumMod val="60000"/>
                <a:lumOff val="40000"/>
              </a:schemeClr>
            </a:gs>
            <a:gs pos="100000">
              <a:schemeClr val="accent1">
                <a:lumMod val="50000"/>
              </a:schemeClr>
            </a:gs>
          </a:gsLst>
          <a:lin ang="2700000" scaled="0"/>
        </a:gradFill>
        <a:ln>
          <a:noFill/>
        </a:ln>
      </dgm:spPr>
    </dgm:pt>
  </dgm:ptLst>
  <dgm:cxnLst>
    <dgm:cxn modelId="{53A9796E-AA9C-4846-9CF7-97E8AA3D58CC}" srcId="{7491AF89-105C-441C-94C0-020B22577BB8}" destId="{B685042D-A04C-479B-810B-285B86AB773F}" srcOrd="2" destOrd="0" parTransId="{4178DC40-91A3-41D9-95D8-A85FF72966C4}" sibTransId="{2F019304-5EB0-4CCE-8630-5B7532457078}"/>
    <dgm:cxn modelId="{21D7FE7E-D9E1-48C7-B16D-50D4453B89AA}" type="presOf" srcId="{AD8592A9-3178-4F85-B6A1-BE6696B5C1E2}" destId="{10DE0224-ED90-4919-8536-7B5FC61EF290}" srcOrd="0" destOrd="0" presId="urn:microsoft.com/office/officeart/2008/layout/VerticalCurvedList"/>
    <dgm:cxn modelId="{9BD3F28B-F24B-4FD4-9AA1-B76C8DDDE56C}" srcId="{7491AF89-105C-441C-94C0-020B22577BB8}" destId="{95C63697-7DFD-46B5-A239-6F94CAF3F44B}" srcOrd="0" destOrd="0" parTransId="{D1464509-B753-477D-AA84-2B273987BAF0}" sibTransId="{AD8592A9-3178-4F85-B6A1-BE6696B5C1E2}"/>
    <dgm:cxn modelId="{6F31599A-09AC-4032-9919-5550C94E004A}" type="presOf" srcId="{545247EF-AF79-421B-843F-284A58542C37}" destId="{0123CEFA-A656-412F-9328-6442A8A9966C}" srcOrd="0" destOrd="0" presId="urn:microsoft.com/office/officeart/2008/layout/VerticalCurvedList"/>
    <dgm:cxn modelId="{D7D481A6-8044-446E-8A72-95DD371D5C50}" type="presOf" srcId="{95C63697-7DFD-46B5-A239-6F94CAF3F44B}" destId="{7E709D77-6FC6-463E-9585-44355EF39827}" srcOrd="0" destOrd="0" presId="urn:microsoft.com/office/officeart/2008/layout/VerticalCurvedList"/>
    <dgm:cxn modelId="{C7070AB9-0FE2-4B8E-BA10-417E14373B0B}" srcId="{7491AF89-105C-441C-94C0-020B22577BB8}" destId="{545247EF-AF79-421B-843F-284A58542C37}" srcOrd="1" destOrd="0" parTransId="{E21FE219-F680-4EC8-9CB9-FB17A3E7CB45}" sibTransId="{309E08B3-CF3F-4A8E-872D-DD4F14A7CC91}"/>
    <dgm:cxn modelId="{5D24B1DA-96B4-4EA0-87BA-ECE64EA2B869}" type="presOf" srcId="{B685042D-A04C-479B-810B-285B86AB773F}" destId="{80431845-A523-4625-B97B-16EAE38A7335}" srcOrd="0" destOrd="0" presId="urn:microsoft.com/office/officeart/2008/layout/VerticalCurvedList"/>
    <dgm:cxn modelId="{7ABD8FE3-A216-4084-B538-70EC0D3F5AD4}" type="presOf" srcId="{7491AF89-105C-441C-94C0-020B22577BB8}" destId="{4E369325-977D-4762-9A49-4067FEFB0DB3}" srcOrd="0" destOrd="0" presId="urn:microsoft.com/office/officeart/2008/layout/VerticalCurvedList"/>
    <dgm:cxn modelId="{0324E590-4EA6-45BF-8196-C650A26010D2}" type="presParOf" srcId="{4E369325-977D-4762-9A49-4067FEFB0DB3}" destId="{EB8F1494-F7C9-4911-B5F6-D1453B25215E}" srcOrd="0" destOrd="0" presId="urn:microsoft.com/office/officeart/2008/layout/VerticalCurvedList"/>
    <dgm:cxn modelId="{923BD7E0-BE3A-4BFB-B551-2208F4C0BB0E}" type="presParOf" srcId="{EB8F1494-F7C9-4911-B5F6-D1453B25215E}" destId="{5ED4BBF6-95FC-4D7F-A0B4-6ED0A28B1AA3}" srcOrd="0" destOrd="0" presId="urn:microsoft.com/office/officeart/2008/layout/VerticalCurvedList"/>
    <dgm:cxn modelId="{66A48829-A866-4DD6-92D5-63A38F5645FA}" type="presParOf" srcId="{5ED4BBF6-95FC-4D7F-A0B4-6ED0A28B1AA3}" destId="{156DBC42-33C0-42C5-93A4-61C53BD98295}" srcOrd="0" destOrd="0" presId="urn:microsoft.com/office/officeart/2008/layout/VerticalCurvedList"/>
    <dgm:cxn modelId="{E6E10888-7AB1-46BB-9F8C-FDD58BA34B4E}" type="presParOf" srcId="{5ED4BBF6-95FC-4D7F-A0B4-6ED0A28B1AA3}" destId="{10DE0224-ED90-4919-8536-7B5FC61EF290}" srcOrd="1" destOrd="0" presId="urn:microsoft.com/office/officeart/2008/layout/VerticalCurvedList"/>
    <dgm:cxn modelId="{9EE21FB1-3467-4DBB-96F9-15D19C5FA157}" type="presParOf" srcId="{5ED4BBF6-95FC-4D7F-A0B4-6ED0A28B1AA3}" destId="{19157F5F-D66C-4F5A-9FB0-17E11C5383D1}" srcOrd="2" destOrd="0" presId="urn:microsoft.com/office/officeart/2008/layout/VerticalCurvedList"/>
    <dgm:cxn modelId="{E470911D-941A-45BF-895C-CF0351FD10BC}" type="presParOf" srcId="{5ED4BBF6-95FC-4D7F-A0B4-6ED0A28B1AA3}" destId="{0CA4F93B-07B8-430F-B04B-47CE202725C7}" srcOrd="3" destOrd="0" presId="urn:microsoft.com/office/officeart/2008/layout/VerticalCurvedList"/>
    <dgm:cxn modelId="{ECF5E9D7-5299-4FB4-80A6-BBBD7FB4C8D2}" type="presParOf" srcId="{EB8F1494-F7C9-4911-B5F6-D1453B25215E}" destId="{7E709D77-6FC6-463E-9585-44355EF39827}" srcOrd="1" destOrd="0" presId="urn:microsoft.com/office/officeart/2008/layout/VerticalCurvedList"/>
    <dgm:cxn modelId="{5A2B7791-228B-4D91-A9DC-116E8C795083}" type="presParOf" srcId="{EB8F1494-F7C9-4911-B5F6-D1453B25215E}" destId="{00401D99-C7DB-451A-A567-C5A482BD3344}" srcOrd="2" destOrd="0" presId="urn:microsoft.com/office/officeart/2008/layout/VerticalCurvedList"/>
    <dgm:cxn modelId="{034CA82F-1BAA-474B-BFE2-5676E85C82CD}" type="presParOf" srcId="{00401D99-C7DB-451A-A567-C5A482BD3344}" destId="{CC9A37DF-B86C-4800-A0AE-902D4256DB17}" srcOrd="0" destOrd="0" presId="urn:microsoft.com/office/officeart/2008/layout/VerticalCurvedList"/>
    <dgm:cxn modelId="{37E994A7-F933-4F98-B904-C40B9B8CC776}" type="presParOf" srcId="{EB8F1494-F7C9-4911-B5F6-D1453B25215E}" destId="{0123CEFA-A656-412F-9328-6442A8A9966C}" srcOrd="3" destOrd="0" presId="urn:microsoft.com/office/officeart/2008/layout/VerticalCurvedList"/>
    <dgm:cxn modelId="{FBB09273-733A-49E2-89AA-5E09323E804D}" type="presParOf" srcId="{EB8F1494-F7C9-4911-B5F6-D1453B25215E}" destId="{7AA3B329-0FAB-4E9C-A3B5-3D2678DA1839}" srcOrd="4" destOrd="0" presId="urn:microsoft.com/office/officeart/2008/layout/VerticalCurvedList"/>
    <dgm:cxn modelId="{0D226B92-66C0-4120-B3CA-1BD1E164730D}" type="presParOf" srcId="{7AA3B329-0FAB-4E9C-A3B5-3D2678DA1839}" destId="{84D9DB6A-B4E3-4285-B373-E0BFB66066C7}" srcOrd="0" destOrd="0" presId="urn:microsoft.com/office/officeart/2008/layout/VerticalCurvedList"/>
    <dgm:cxn modelId="{1BD267CD-FE76-47AF-B4CD-9A03CA59FE7F}" type="presParOf" srcId="{EB8F1494-F7C9-4911-B5F6-D1453B25215E}" destId="{80431845-A523-4625-B97B-16EAE38A7335}" srcOrd="5" destOrd="0" presId="urn:microsoft.com/office/officeart/2008/layout/VerticalCurvedList"/>
    <dgm:cxn modelId="{E6E26716-E71E-44E4-AC95-FFA9FD1A6851}" type="presParOf" srcId="{EB8F1494-F7C9-4911-B5F6-D1453B25215E}" destId="{35CDEA48-9BBB-4A79-8AE3-74CED9572725}" srcOrd="6" destOrd="0" presId="urn:microsoft.com/office/officeart/2008/layout/VerticalCurvedList"/>
    <dgm:cxn modelId="{C9325E18-34C9-411F-B8B4-0D000C8C6261}" type="presParOf" srcId="{35CDEA48-9BBB-4A79-8AE3-74CED9572725}" destId="{FD1BA754-F785-4BB7-95D3-25091B066A20}"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5A13F6-B48D-4149-847B-DB8319846967}" type="doc">
      <dgm:prSet loTypeId="urn:microsoft.com/office/officeart/2005/8/layout/chevron1" loCatId="process" qsTypeId="urn:microsoft.com/office/officeart/2005/8/quickstyle/simple1" qsCatId="simple" csTypeId="urn:microsoft.com/office/officeart/2005/8/colors/accent0_3" csCatId="mainScheme" phldr="1"/>
      <dgm:spPr/>
    </dgm:pt>
    <dgm:pt modelId="{3582E8CE-1C65-446A-9E15-E7B389E26D75}">
      <dgm:prSet phldrT="[文本]"/>
      <dgm:spPr>
        <a:xfrm>
          <a:off x="7525" y="71059"/>
          <a:ext cx="2001682" cy="372785"/>
        </a:xfrm>
        <a:solidFill>
          <a:srgbClr val="A40006">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a:lstStyle/>
        <a:p>
          <a:pPr>
            <a:buNone/>
          </a:pPr>
          <a:r>
            <a:rPr lang="zh-CN" altLang="en-US" b="1" dirty="0">
              <a:solidFill>
                <a:sysClr val="window" lastClr="FFFFFF"/>
              </a:solidFill>
              <a:latin typeface="微软雅黑"/>
              <a:ea typeface="微软雅黑"/>
              <a:cs typeface="+mn-cs"/>
            </a:rPr>
            <a:t>影像设备</a:t>
          </a:r>
        </a:p>
      </dgm:t>
    </dgm:pt>
    <dgm:pt modelId="{5F918D64-E0A5-4A8B-9591-5652EAB90368}" type="parTrans" cxnId="{A12B1688-BD11-4084-9B3F-7B53E98687F9}">
      <dgm:prSet/>
      <dgm:spPr/>
      <dgm:t>
        <a:bodyPr/>
        <a:lstStyle/>
        <a:p>
          <a:endParaRPr lang="zh-CN" altLang="en-US"/>
        </a:p>
      </dgm:t>
    </dgm:pt>
    <dgm:pt modelId="{E5D0FAAF-064B-49BF-8998-007EB389E15E}" type="sibTrans" cxnId="{A12B1688-BD11-4084-9B3F-7B53E98687F9}">
      <dgm:prSet/>
      <dgm:spPr/>
      <dgm:t>
        <a:bodyPr/>
        <a:lstStyle/>
        <a:p>
          <a:endParaRPr lang="zh-CN" altLang="en-US"/>
        </a:p>
      </dgm:t>
    </dgm:pt>
    <dgm:pt modelId="{9EE6D52C-F778-43D6-9CCA-452E8D165DE8}">
      <dgm:prSet phldrT="[文本]"/>
      <dgm:spPr>
        <a:xfrm>
          <a:off x="1999199" y="71059"/>
          <a:ext cx="2001682" cy="372785"/>
        </a:xfrm>
        <a:solidFill>
          <a:srgbClr val="A40006">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a:lstStyle/>
        <a:p>
          <a:pPr>
            <a:buNone/>
          </a:pPr>
          <a:r>
            <a:rPr lang="zh-CN" altLang="en-US" b="1" dirty="0">
              <a:solidFill>
                <a:sysClr val="window" lastClr="FFFFFF"/>
              </a:solidFill>
              <a:latin typeface="微软雅黑"/>
              <a:ea typeface="微软雅黑"/>
              <a:cs typeface="+mn-cs"/>
            </a:rPr>
            <a:t>分子探针</a:t>
          </a:r>
        </a:p>
      </dgm:t>
    </dgm:pt>
    <dgm:pt modelId="{686A9960-7B19-465E-BF62-A61BA5EF4214}" type="parTrans" cxnId="{DFB333F9-5079-44B0-A541-4B92CE451BA1}">
      <dgm:prSet/>
      <dgm:spPr/>
      <dgm:t>
        <a:bodyPr/>
        <a:lstStyle/>
        <a:p>
          <a:endParaRPr lang="zh-CN" altLang="en-US"/>
        </a:p>
      </dgm:t>
    </dgm:pt>
    <dgm:pt modelId="{6BD81C35-D9EE-4C61-A068-A6E2A61CB589}" type="sibTrans" cxnId="{DFB333F9-5079-44B0-A541-4B92CE451BA1}">
      <dgm:prSet/>
      <dgm:spPr/>
      <dgm:t>
        <a:bodyPr/>
        <a:lstStyle/>
        <a:p>
          <a:endParaRPr lang="zh-CN" altLang="en-US"/>
        </a:p>
      </dgm:t>
    </dgm:pt>
    <dgm:pt modelId="{84869B9D-DB77-460F-9D48-11230BF63413}">
      <dgm:prSet phldrT="[文本]"/>
      <dgm:spPr>
        <a:xfrm>
          <a:off x="5982549" y="71059"/>
          <a:ext cx="2001682" cy="372785"/>
        </a:xfrm>
        <a:solidFill>
          <a:srgbClr val="A40006">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a:lstStyle/>
        <a:p>
          <a:pPr>
            <a:buNone/>
          </a:pPr>
          <a:r>
            <a:rPr lang="zh-CN" altLang="en-US" b="1" dirty="0">
              <a:solidFill>
                <a:sysClr val="window" lastClr="FFFFFF"/>
              </a:solidFill>
              <a:latin typeface="微软雅黑"/>
              <a:ea typeface="微软雅黑"/>
              <a:cs typeface="+mn-cs"/>
            </a:rPr>
            <a:t>信息处理</a:t>
          </a:r>
        </a:p>
      </dgm:t>
    </dgm:pt>
    <dgm:pt modelId="{1E05AB7C-5A24-48C6-8BDE-10225AEC817B}" type="parTrans" cxnId="{89D8E156-E671-4AD6-BC1A-8DE5E94ED887}">
      <dgm:prSet/>
      <dgm:spPr/>
      <dgm:t>
        <a:bodyPr/>
        <a:lstStyle/>
        <a:p>
          <a:endParaRPr lang="zh-CN" altLang="en-US"/>
        </a:p>
      </dgm:t>
    </dgm:pt>
    <dgm:pt modelId="{A8DBEA3D-E5FB-4A82-928E-46F60355C28E}" type="sibTrans" cxnId="{89D8E156-E671-4AD6-BC1A-8DE5E94ED887}">
      <dgm:prSet/>
      <dgm:spPr/>
      <dgm:t>
        <a:bodyPr/>
        <a:lstStyle/>
        <a:p>
          <a:endParaRPr lang="zh-CN" altLang="en-US"/>
        </a:p>
      </dgm:t>
    </dgm:pt>
    <dgm:pt modelId="{9EB03A37-6C2B-4D26-8BBB-0F475051B00F}">
      <dgm:prSet phldrT="[文本]"/>
      <dgm:spPr>
        <a:xfrm>
          <a:off x="3990874" y="71059"/>
          <a:ext cx="2001682" cy="372785"/>
        </a:xfrm>
        <a:solidFill>
          <a:srgbClr val="A40006">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a:lstStyle/>
        <a:p>
          <a:pPr>
            <a:buNone/>
          </a:pPr>
          <a:r>
            <a:rPr lang="zh-CN" altLang="en-US" b="1" dirty="0">
              <a:solidFill>
                <a:sysClr val="window" lastClr="FFFFFF"/>
              </a:solidFill>
              <a:latin typeface="微软雅黑"/>
              <a:ea typeface="微软雅黑"/>
              <a:cs typeface="+mn-cs"/>
            </a:rPr>
            <a:t>成像方法</a:t>
          </a:r>
        </a:p>
      </dgm:t>
    </dgm:pt>
    <dgm:pt modelId="{992176EE-76B1-434A-8A7B-B276238DDB6F}" type="parTrans" cxnId="{1B81D5AB-B69A-42B7-BB03-D92651C6373A}">
      <dgm:prSet/>
      <dgm:spPr/>
      <dgm:t>
        <a:bodyPr/>
        <a:lstStyle/>
        <a:p>
          <a:endParaRPr lang="zh-CN" altLang="en-US"/>
        </a:p>
      </dgm:t>
    </dgm:pt>
    <dgm:pt modelId="{BE4243CB-F9C6-4A5C-8AC5-704F6A2618F4}" type="sibTrans" cxnId="{1B81D5AB-B69A-42B7-BB03-D92651C6373A}">
      <dgm:prSet/>
      <dgm:spPr/>
      <dgm:t>
        <a:bodyPr/>
        <a:lstStyle/>
        <a:p>
          <a:endParaRPr lang="zh-CN" altLang="en-US"/>
        </a:p>
      </dgm:t>
    </dgm:pt>
    <dgm:pt modelId="{101AB7ED-71FD-45E6-96E6-B244CF886A88}">
      <dgm:prSet phldrT="[文本]"/>
      <dgm:spPr>
        <a:xfrm>
          <a:off x="7974223" y="71059"/>
          <a:ext cx="2001682" cy="372785"/>
        </a:xfrm>
        <a:solidFill>
          <a:srgbClr val="A40006">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a:lstStyle/>
        <a:p>
          <a:pPr>
            <a:buNone/>
          </a:pPr>
          <a:r>
            <a:rPr lang="zh-CN" altLang="en-US" b="1" dirty="0">
              <a:solidFill>
                <a:sysClr val="window" lastClr="FFFFFF"/>
              </a:solidFill>
              <a:latin typeface="微软雅黑"/>
              <a:ea typeface="微软雅黑"/>
              <a:cs typeface="+mn-cs"/>
            </a:rPr>
            <a:t>助力诊疗</a:t>
          </a:r>
        </a:p>
      </dgm:t>
    </dgm:pt>
    <dgm:pt modelId="{1BAC3FBB-EBE4-4475-A7DB-9203D9514C56}" type="parTrans" cxnId="{EBF17DF1-777C-4CED-A412-84223014F4EB}">
      <dgm:prSet/>
      <dgm:spPr/>
      <dgm:t>
        <a:bodyPr/>
        <a:lstStyle/>
        <a:p>
          <a:endParaRPr lang="zh-CN" altLang="en-US"/>
        </a:p>
      </dgm:t>
    </dgm:pt>
    <dgm:pt modelId="{813D9AF2-DC07-4FB8-AC8F-58F0061896CB}" type="sibTrans" cxnId="{EBF17DF1-777C-4CED-A412-84223014F4EB}">
      <dgm:prSet/>
      <dgm:spPr/>
      <dgm:t>
        <a:bodyPr/>
        <a:lstStyle/>
        <a:p>
          <a:endParaRPr lang="zh-CN" altLang="en-US"/>
        </a:p>
      </dgm:t>
    </dgm:pt>
    <dgm:pt modelId="{AC9BE977-4E54-448B-8DE4-12B0A2A1A70E}" type="pres">
      <dgm:prSet presAssocID="{635A13F6-B48D-4149-847B-DB8319846967}" presName="Name0" presStyleCnt="0">
        <dgm:presLayoutVars>
          <dgm:dir/>
          <dgm:animLvl val="lvl"/>
          <dgm:resizeHandles val="exact"/>
        </dgm:presLayoutVars>
      </dgm:prSet>
      <dgm:spPr/>
    </dgm:pt>
    <dgm:pt modelId="{F44422C8-33DE-4FEB-ABE7-EF479CB018AB}" type="pres">
      <dgm:prSet presAssocID="{3582E8CE-1C65-446A-9E15-E7B389E26D75}" presName="parTxOnly" presStyleLbl="node1" presStyleIdx="0" presStyleCnt="5" custScaleX="2000000" custScaleY="931181">
        <dgm:presLayoutVars>
          <dgm:chMax val="0"/>
          <dgm:chPref val="0"/>
          <dgm:bulletEnabled val="1"/>
        </dgm:presLayoutVars>
      </dgm:prSet>
      <dgm:spPr>
        <a:prstGeom prst="chevron">
          <a:avLst/>
        </a:prstGeom>
      </dgm:spPr>
    </dgm:pt>
    <dgm:pt modelId="{65B5DDEC-32AB-4E76-9E29-3F6842A75EC8}" type="pres">
      <dgm:prSet presAssocID="{E5D0FAAF-064B-49BF-8998-007EB389E15E}" presName="parTxOnlySpace" presStyleCnt="0"/>
      <dgm:spPr/>
    </dgm:pt>
    <dgm:pt modelId="{B43F0810-BC5D-4B14-ACF4-BC1871FF995F}" type="pres">
      <dgm:prSet presAssocID="{9EE6D52C-F778-43D6-9CCA-452E8D165DE8}" presName="parTxOnly" presStyleLbl="node1" presStyleIdx="1" presStyleCnt="5" custScaleX="2000000" custScaleY="931181">
        <dgm:presLayoutVars>
          <dgm:chMax val="0"/>
          <dgm:chPref val="0"/>
          <dgm:bulletEnabled val="1"/>
        </dgm:presLayoutVars>
      </dgm:prSet>
      <dgm:spPr>
        <a:prstGeom prst="chevron">
          <a:avLst/>
        </a:prstGeom>
      </dgm:spPr>
    </dgm:pt>
    <dgm:pt modelId="{044E77B0-0697-438F-9A08-1470DAA3141C}" type="pres">
      <dgm:prSet presAssocID="{6BD81C35-D9EE-4C61-A068-A6E2A61CB589}" presName="parTxOnlySpace" presStyleCnt="0"/>
      <dgm:spPr/>
    </dgm:pt>
    <dgm:pt modelId="{EF674F79-6048-45EC-BF8C-68AEA9143C21}" type="pres">
      <dgm:prSet presAssocID="{9EB03A37-6C2B-4D26-8BBB-0F475051B00F}" presName="parTxOnly" presStyleLbl="node1" presStyleIdx="2" presStyleCnt="5" custScaleX="2000000" custScaleY="931181">
        <dgm:presLayoutVars>
          <dgm:chMax val="0"/>
          <dgm:chPref val="0"/>
          <dgm:bulletEnabled val="1"/>
        </dgm:presLayoutVars>
      </dgm:prSet>
      <dgm:spPr>
        <a:prstGeom prst="chevron">
          <a:avLst/>
        </a:prstGeom>
      </dgm:spPr>
    </dgm:pt>
    <dgm:pt modelId="{C6AFE7F2-B1E0-46E5-AFA0-DD45FA68424A}" type="pres">
      <dgm:prSet presAssocID="{BE4243CB-F9C6-4A5C-8AC5-704F6A2618F4}" presName="parTxOnlySpace" presStyleCnt="0"/>
      <dgm:spPr/>
    </dgm:pt>
    <dgm:pt modelId="{447C04D8-CA6C-47CA-ABC9-ECCBAB7A215B}" type="pres">
      <dgm:prSet presAssocID="{84869B9D-DB77-460F-9D48-11230BF63413}" presName="parTxOnly" presStyleLbl="node1" presStyleIdx="3" presStyleCnt="5" custScaleX="2000000" custScaleY="931181">
        <dgm:presLayoutVars>
          <dgm:chMax val="0"/>
          <dgm:chPref val="0"/>
          <dgm:bulletEnabled val="1"/>
        </dgm:presLayoutVars>
      </dgm:prSet>
      <dgm:spPr>
        <a:prstGeom prst="chevron">
          <a:avLst/>
        </a:prstGeom>
      </dgm:spPr>
    </dgm:pt>
    <dgm:pt modelId="{8877595C-94FE-4FA9-A6B9-2C5C6A98DDB0}" type="pres">
      <dgm:prSet presAssocID="{A8DBEA3D-E5FB-4A82-928E-46F60355C28E}" presName="parTxOnlySpace" presStyleCnt="0"/>
      <dgm:spPr/>
    </dgm:pt>
    <dgm:pt modelId="{5B015480-D55C-4676-AA62-71D0C5A96771}" type="pres">
      <dgm:prSet presAssocID="{101AB7ED-71FD-45E6-96E6-B244CF886A88}" presName="parTxOnly" presStyleLbl="node1" presStyleIdx="4" presStyleCnt="5" custScaleX="2000000" custScaleY="931181">
        <dgm:presLayoutVars>
          <dgm:chMax val="0"/>
          <dgm:chPref val="0"/>
          <dgm:bulletEnabled val="1"/>
        </dgm:presLayoutVars>
      </dgm:prSet>
      <dgm:spPr>
        <a:prstGeom prst="chevron">
          <a:avLst/>
        </a:prstGeom>
      </dgm:spPr>
    </dgm:pt>
  </dgm:ptLst>
  <dgm:cxnLst>
    <dgm:cxn modelId="{19A2F70C-8A15-43C8-B5BB-F9B93D1B89E5}" type="presOf" srcId="{9EB03A37-6C2B-4D26-8BBB-0F475051B00F}" destId="{EF674F79-6048-45EC-BF8C-68AEA9143C21}" srcOrd="0" destOrd="0" presId="urn:microsoft.com/office/officeart/2005/8/layout/chevron1"/>
    <dgm:cxn modelId="{89D8E156-E671-4AD6-BC1A-8DE5E94ED887}" srcId="{635A13F6-B48D-4149-847B-DB8319846967}" destId="{84869B9D-DB77-460F-9D48-11230BF63413}" srcOrd="3" destOrd="0" parTransId="{1E05AB7C-5A24-48C6-8BDE-10225AEC817B}" sibTransId="{A8DBEA3D-E5FB-4A82-928E-46F60355C28E}"/>
    <dgm:cxn modelId="{A12B1688-BD11-4084-9B3F-7B53E98687F9}" srcId="{635A13F6-B48D-4149-847B-DB8319846967}" destId="{3582E8CE-1C65-446A-9E15-E7B389E26D75}" srcOrd="0" destOrd="0" parTransId="{5F918D64-E0A5-4A8B-9591-5652EAB90368}" sibTransId="{E5D0FAAF-064B-49BF-8998-007EB389E15E}"/>
    <dgm:cxn modelId="{1B81D5AB-B69A-42B7-BB03-D92651C6373A}" srcId="{635A13F6-B48D-4149-847B-DB8319846967}" destId="{9EB03A37-6C2B-4D26-8BBB-0F475051B00F}" srcOrd="2" destOrd="0" parTransId="{992176EE-76B1-434A-8A7B-B276238DDB6F}" sibTransId="{BE4243CB-F9C6-4A5C-8AC5-704F6A2618F4}"/>
    <dgm:cxn modelId="{4E7F36BB-690A-4CED-8C98-CB9782F6DC1B}" type="presOf" srcId="{3582E8CE-1C65-446A-9E15-E7B389E26D75}" destId="{F44422C8-33DE-4FEB-ABE7-EF479CB018AB}" srcOrd="0" destOrd="0" presId="urn:microsoft.com/office/officeart/2005/8/layout/chevron1"/>
    <dgm:cxn modelId="{4EF629C4-7D83-4861-B6BB-DFC6A28CA7B9}" type="presOf" srcId="{635A13F6-B48D-4149-847B-DB8319846967}" destId="{AC9BE977-4E54-448B-8DE4-12B0A2A1A70E}" srcOrd="0" destOrd="0" presId="urn:microsoft.com/office/officeart/2005/8/layout/chevron1"/>
    <dgm:cxn modelId="{2595EBE2-28DE-4ABE-9001-F115805274A9}" type="presOf" srcId="{101AB7ED-71FD-45E6-96E6-B244CF886A88}" destId="{5B015480-D55C-4676-AA62-71D0C5A96771}" srcOrd="0" destOrd="0" presId="urn:microsoft.com/office/officeart/2005/8/layout/chevron1"/>
    <dgm:cxn modelId="{EBF17DF1-777C-4CED-A412-84223014F4EB}" srcId="{635A13F6-B48D-4149-847B-DB8319846967}" destId="{101AB7ED-71FD-45E6-96E6-B244CF886A88}" srcOrd="4" destOrd="0" parTransId="{1BAC3FBB-EBE4-4475-A7DB-9203D9514C56}" sibTransId="{813D9AF2-DC07-4FB8-AC8F-58F0061896CB}"/>
    <dgm:cxn modelId="{18984CF8-A9F3-45D1-8D6E-BB34950877D1}" type="presOf" srcId="{84869B9D-DB77-460F-9D48-11230BF63413}" destId="{447C04D8-CA6C-47CA-ABC9-ECCBAB7A215B}" srcOrd="0" destOrd="0" presId="urn:microsoft.com/office/officeart/2005/8/layout/chevron1"/>
    <dgm:cxn modelId="{7535B1F8-A124-4C9A-83A1-5E4AA369F238}" type="presOf" srcId="{9EE6D52C-F778-43D6-9CCA-452E8D165DE8}" destId="{B43F0810-BC5D-4B14-ACF4-BC1871FF995F}" srcOrd="0" destOrd="0" presId="urn:microsoft.com/office/officeart/2005/8/layout/chevron1"/>
    <dgm:cxn modelId="{DFB333F9-5079-44B0-A541-4B92CE451BA1}" srcId="{635A13F6-B48D-4149-847B-DB8319846967}" destId="{9EE6D52C-F778-43D6-9CCA-452E8D165DE8}" srcOrd="1" destOrd="0" parTransId="{686A9960-7B19-465E-BF62-A61BA5EF4214}" sibTransId="{6BD81C35-D9EE-4C61-A068-A6E2A61CB589}"/>
    <dgm:cxn modelId="{7EB6FED9-D66F-4300-8924-02BD325222F6}" type="presParOf" srcId="{AC9BE977-4E54-448B-8DE4-12B0A2A1A70E}" destId="{F44422C8-33DE-4FEB-ABE7-EF479CB018AB}" srcOrd="0" destOrd="0" presId="urn:microsoft.com/office/officeart/2005/8/layout/chevron1"/>
    <dgm:cxn modelId="{F5C56DBC-C570-498C-A675-72118E58C1F6}" type="presParOf" srcId="{AC9BE977-4E54-448B-8DE4-12B0A2A1A70E}" destId="{65B5DDEC-32AB-4E76-9E29-3F6842A75EC8}" srcOrd="1" destOrd="0" presId="urn:microsoft.com/office/officeart/2005/8/layout/chevron1"/>
    <dgm:cxn modelId="{D36422E9-CFD4-4DE1-A8B8-4D2F78F9300D}" type="presParOf" srcId="{AC9BE977-4E54-448B-8DE4-12B0A2A1A70E}" destId="{B43F0810-BC5D-4B14-ACF4-BC1871FF995F}" srcOrd="2" destOrd="0" presId="urn:microsoft.com/office/officeart/2005/8/layout/chevron1"/>
    <dgm:cxn modelId="{A0C2E633-9CAC-484E-820D-5A66C0FCF43E}" type="presParOf" srcId="{AC9BE977-4E54-448B-8DE4-12B0A2A1A70E}" destId="{044E77B0-0697-438F-9A08-1470DAA3141C}" srcOrd="3" destOrd="0" presId="urn:microsoft.com/office/officeart/2005/8/layout/chevron1"/>
    <dgm:cxn modelId="{633A4FEB-7F3A-4535-A35B-B896987C6D80}" type="presParOf" srcId="{AC9BE977-4E54-448B-8DE4-12B0A2A1A70E}" destId="{EF674F79-6048-45EC-BF8C-68AEA9143C21}" srcOrd="4" destOrd="0" presId="urn:microsoft.com/office/officeart/2005/8/layout/chevron1"/>
    <dgm:cxn modelId="{DC2EED84-44F6-4B1D-A1B9-8E6A994CD4CC}" type="presParOf" srcId="{AC9BE977-4E54-448B-8DE4-12B0A2A1A70E}" destId="{C6AFE7F2-B1E0-46E5-AFA0-DD45FA68424A}" srcOrd="5" destOrd="0" presId="urn:microsoft.com/office/officeart/2005/8/layout/chevron1"/>
    <dgm:cxn modelId="{EC439A28-66FF-4F7D-9509-52BC36805742}" type="presParOf" srcId="{AC9BE977-4E54-448B-8DE4-12B0A2A1A70E}" destId="{447C04D8-CA6C-47CA-ABC9-ECCBAB7A215B}" srcOrd="6" destOrd="0" presId="urn:microsoft.com/office/officeart/2005/8/layout/chevron1"/>
    <dgm:cxn modelId="{1DB6CCC4-EF67-4434-9DFA-D6DA832F9A34}" type="presParOf" srcId="{AC9BE977-4E54-448B-8DE4-12B0A2A1A70E}" destId="{8877595C-94FE-4FA9-A6B9-2C5C6A98DDB0}" srcOrd="7" destOrd="0" presId="urn:microsoft.com/office/officeart/2005/8/layout/chevron1"/>
    <dgm:cxn modelId="{1E64A0C8-F106-4E6F-8B7E-C2B19451D2F6}" type="presParOf" srcId="{AC9BE977-4E54-448B-8DE4-12B0A2A1A70E}" destId="{5B015480-D55C-4676-AA62-71D0C5A96771}"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E0224-ED90-4919-8536-7B5FC61EF290}">
      <dsp:nvSpPr>
        <dsp:cNvPr id="0" name=""/>
        <dsp:cNvSpPr/>
      </dsp:nvSpPr>
      <dsp:spPr>
        <a:xfrm>
          <a:off x="-6664296" y="-1019273"/>
          <a:ext cx="7933161" cy="7933161"/>
        </a:xfrm>
        <a:prstGeom prst="blockArc">
          <a:avLst>
            <a:gd name="adj1" fmla="val 18900000"/>
            <a:gd name="adj2" fmla="val 2700000"/>
            <a:gd name="adj3" fmla="val 272"/>
          </a:avLst>
        </a:prstGeom>
        <a:noFill/>
        <a:ln w="22225" cap="flat" cmpd="sng" algn="ctr">
          <a:noFill/>
          <a:prstDash val="solid"/>
          <a:miter lim="800000"/>
        </a:ln>
        <a:effectLst/>
      </dsp:spPr>
      <dsp:style>
        <a:lnRef idx="2">
          <a:scrgbClr r="0" g="0" b="0"/>
        </a:lnRef>
        <a:fillRef idx="0">
          <a:scrgbClr r="0" g="0" b="0"/>
        </a:fillRef>
        <a:effectRef idx="0">
          <a:scrgbClr r="0" g="0" b="0"/>
        </a:effectRef>
        <a:fontRef idx="minor"/>
      </dsp:style>
    </dsp:sp>
    <dsp:sp modelId="{7E709D77-6FC6-463E-9585-44355EF39827}">
      <dsp:nvSpPr>
        <dsp:cNvPr id="0" name=""/>
        <dsp:cNvSpPr/>
      </dsp:nvSpPr>
      <dsp:spPr>
        <a:xfrm>
          <a:off x="816581" y="472671"/>
          <a:ext cx="9942653" cy="1412502"/>
        </a:xfrm>
        <a:prstGeom prst="rect">
          <a:avLst/>
        </a:prstGeom>
        <a:noFill/>
        <a:ln w="12700" cap="flat" cmpd="sng" algn="ctr">
          <a:gradFill>
            <a:gsLst>
              <a:gs pos="0">
                <a:schemeClr val="accent1">
                  <a:lumMod val="60000"/>
                  <a:lumOff val="40000"/>
                </a:schemeClr>
              </a:gs>
              <a:gs pos="100000">
                <a:schemeClr val="accent1">
                  <a:lumMod val="50000"/>
                </a:schemeClr>
              </a:gs>
            </a:gsLst>
            <a:lin ang="3600000" scaled="0"/>
          </a:gra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35770" tIns="30480" rIns="30480" bIns="30480" numCol="1" spcCol="1270" anchor="ctr" anchorCtr="0">
          <a:noAutofit/>
        </a:bodyPr>
        <a:lstStyle/>
        <a:p>
          <a:pPr marL="0" lvl="0" indent="0" algn="l" defTabSz="533400">
            <a:lnSpc>
              <a:spcPct val="100000"/>
            </a:lnSpc>
            <a:spcBef>
              <a:spcPct val="0"/>
            </a:spcBef>
            <a:spcAft>
              <a:spcPts val="0"/>
            </a:spcAft>
            <a:buNone/>
          </a:pPr>
          <a:r>
            <a:rPr lang="zh-CN" altLang="en-US" sz="1200" kern="12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 该方向已形成由</a:t>
          </a:r>
          <a:r>
            <a:rPr lang="zh-CN" altLang="en-US" sz="1200" b="1" kern="12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多位领域知名的学术带头人和年轻学者</a:t>
          </a:r>
          <a:r>
            <a:rPr lang="zh-CN" altLang="en-US" sz="1200" kern="12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为核心，由他们彼此合作的独立研究团队为中坚力量的研究队伍，并和国内外重要医院保持长期稳定的临床科研合作</a:t>
          </a:r>
          <a:endParaRPr lang="en-US" altLang="zh-CN" sz="1200" kern="12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p>
          <a:pPr marL="0" lvl="0" indent="0" algn="l" defTabSz="533400">
            <a:lnSpc>
              <a:spcPct val="100000"/>
            </a:lnSpc>
            <a:spcBef>
              <a:spcPct val="0"/>
            </a:spcBef>
            <a:spcAft>
              <a:spcPts val="0"/>
            </a:spcAft>
            <a:buNone/>
          </a:pPr>
          <a:r>
            <a:rPr lang="zh-CN" altLang="en-US" sz="1200" kern="12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 聚焦于</a:t>
          </a:r>
          <a:r>
            <a:rPr lang="zh-CN" altLang="en-US" sz="1200" b="1" kern="12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疾病发生发展机制、精准诊辽方法、临床智慧治疗引导、医疗大数据挖掘、重大公共卫生和健康决策建议</a:t>
          </a:r>
          <a:endParaRPr lang="en-US" altLang="zh-CN" sz="1200" b="1" kern="1200" dirty="0">
            <a:solidFill>
              <a:schemeClr val="tx1"/>
            </a:solidFill>
            <a:latin typeface="微软雅黑" panose="020B0503020204020204" pitchFamily="34" charset="-122"/>
            <a:ea typeface="微软雅黑" panose="020B0503020204020204" pitchFamily="34" charset="-122"/>
          </a:endParaRPr>
        </a:p>
        <a:p>
          <a:pPr marL="0" lvl="0" indent="0" algn="l" defTabSz="533400">
            <a:lnSpc>
              <a:spcPct val="100000"/>
            </a:lnSpc>
            <a:spcBef>
              <a:spcPct val="0"/>
            </a:spcBef>
            <a:spcAft>
              <a:spcPts val="0"/>
            </a:spcAft>
            <a:buNone/>
          </a:pPr>
          <a:r>
            <a:rPr lang="zh-CN" altLang="en-US" sz="1200" kern="12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 针对脑智发育、老化、神经精神疾病脑机制、肿瘤诊疗一体化等</a:t>
          </a:r>
          <a:r>
            <a:rPr lang="zh-CN" altLang="en-US" sz="1200" b="1" kern="12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重大战略研究方向</a:t>
          </a:r>
          <a:r>
            <a:rPr lang="zh-CN" altLang="en-US" sz="1200" kern="12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，探索人机协同的智能个体化诊疗方法和健康方案，推动技术创新，引领临床落地</a:t>
          </a:r>
          <a:endParaRPr lang="zh-CN" altLang="en-US" sz="1200" kern="1200" dirty="0">
            <a:solidFill>
              <a:schemeClr val="tx1"/>
            </a:solidFill>
            <a:latin typeface="微软雅黑" panose="020B0503020204020204" pitchFamily="34" charset="-122"/>
            <a:ea typeface="微软雅黑" panose="020B0503020204020204" pitchFamily="34" charset="-122"/>
          </a:endParaRPr>
        </a:p>
      </dsp:txBody>
      <dsp:txXfrm>
        <a:off x="816581" y="472671"/>
        <a:ext cx="9942653" cy="1412502"/>
      </dsp:txXfrm>
    </dsp:sp>
    <dsp:sp modelId="{CC9A37DF-B86C-4800-A0AE-902D4256DB17}">
      <dsp:nvSpPr>
        <dsp:cNvPr id="0" name=""/>
        <dsp:cNvSpPr/>
      </dsp:nvSpPr>
      <dsp:spPr>
        <a:xfrm>
          <a:off x="79754" y="442096"/>
          <a:ext cx="1473653" cy="1473653"/>
        </a:xfrm>
        <a:prstGeom prst="ellipse">
          <a:avLst/>
        </a:prstGeom>
        <a:gradFill rotWithShape="0">
          <a:gsLst>
            <a:gs pos="0">
              <a:schemeClr val="accent1">
                <a:lumMod val="60000"/>
                <a:lumOff val="40000"/>
              </a:schemeClr>
            </a:gs>
            <a:gs pos="100000">
              <a:schemeClr val="accent1">
                <a:lumMod val="50000"/>
              </a:schemeClr>
            </a:gs>
          </a:gsLst>
          <a:lin ang="2700000" scaled="0"/>
        </a:gra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123CEFA-A656-412F-9328-6442A8A9966C}">
      <dsp:nvSpPr>
        <dsp:cNvPr id="0" name=""/>
        <dsp:cNvSpPr/>
      </dsp:nvSpPr>
      <dsp:spPr>
        <a:xfrm>
          <a:off x="1245120" y="2291613"/>
          <a:ext cx="9514115" cy="1311386"/>
        </a:xfrm>
        <a:prstGeom prst="rect">
          <a:avLst/>
        </a:prstGeom>
        <a:noFill/>
        <a:ln w="12700" cap="flat" cmpd="sng" algn="ctr">
          <a:gradFill>
            <a:gsLst>
              <a:gs pos="0">
                <a:schemeClr val="accent1">
                  <a:lumMod val="60000"/>
                  <a:lumOff val="40000"/>
                </a:schemeClr>
              </a:gs>
              <a:gs pos="100000">
                <a:schemeClr val="accent1">
                  <a:lumMod val="50000"/>
                </a:schemeClr>
              </a:gs>
            </a:gsLst>
            <a:lin ang="3600000" scaled="0"/>
          </a:gra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35770" tIns="30480" rIns="30480" bIns="30480" numCol="1" spcCol="1270" anchor="ctr" anchorCtr="0">
          <a:noAutofit/>
        </a:bodyPr>
        <a:lstStyle/>
        <a:p>
          <a:pPr marL="0" lvl="0" indent="0" algn="l" defTabSz="533400">
            <a:lnSpc>
              <a:spcPct val="100000"/>
            </a:lnSpc>
            <a:spcBef>
              <a:spcPct val="0"/>
            </a:spcBef>
            <a:spcAft>
              <a:spcPts val="0"/>
            </a:spcAft>
            <a:buNone/>
          </a:pPr>
          <a:r>
            <a:rPr lang="zh-CN" altLang="en-US" sz="1200" kern="12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 该方向有</a:t>
          </a:r>
          <a:r>
            <a:rPr lang="zh-CN" sz="1200" kern="1200" dirty="0">
              <a:solidFill>
                <a:schemeClr val="tx1"/>
              </a:solidFill>
              <a:latin typeface="微软雅黑" panose="020B0503020204020204" pitchFamily="34" charset="-122"/>
              <a:ea typeface="微软雅黑" panose="020B0503020204020204" pitchFamily="34" charset="-122"/>
            </a:rPr>
            <a:t>多位资深教授加盟</a:t>
          </a:r>
          <a:r>
            <a:rPr lang="zh-CN" altLang="en-US" sz="1200" kern="1200" dirty="0">
              <a:solidFill>
                <a:schemeClr val="tx1"/>
              </a:solidFill>
              <a:latin typeface="微软雅黑" panose="020B0503020204020204" pitchFamily="34" charset="-122"/>
              <a:ea typeface="微软雅黑" panose="020B0503020204020204" pitchFamily="34" charset="-122"/>
            </a:rPr>
            <a:t>（</a:t>
          </a:r>
          <a:r>
            <a:rPr lang="en-US" altLang="zh-CN" sz="1200" kern="1200" dirty="0">
              <a:solidFill>
                <a:schemeClr val="tx1"/>
              </a:solidFill>
              <a:latin typeface="微软雅黑" panose="020B0503020204020204" pitchFamily="34" charset="-122"/>
              <a:ea typeface="微软雅黑" panose="020B0503020204020204" pitchFamily="34" charset="-122"/>
            </a:rPr>
            <a:t>MRI</a:t>
          </a:r>
          <a:r>
            <a:rPr lang="zh-CN" altLang="en-US" sz="1200" kern="1200" dirty="0">
              <a:solidFill>
                <a:schemeClr val="tx1"/>
              </a:solidFill>
              <a:latin typeface="微软雅黑" panose="020B0503020204020204" pitchFamily="34" charset="-122"/>
              <a:ea typeface="微软雅黑" panose="020B0503020204020204" pitchFamily="34" charset="-122"/>
            </a:rPr>
            <a:t>、</a:t>
          </a:r>
          <a:r>
            <a:rPr lang="en-US" altLang="zh-CN" sz="1200" kern="1200" dirty="0">
              <a:solidFill>
                <a:schemeClr val="tx1"/>
              </a:solidFill>
              <a:latin typeface="微软雅黑" panose="020B0503020204020204" pitchFamily="34" charset="-122"/>
              <a:ea typeface="微软雅黑" panose="020B0503020204020204" pitchFamily="34" charset="-122"/>
            </a:rPr>
            <a:t>CT</a:t>
          </a:r>
          <a:r>
            <a:rPr lang="zh-CN" altLang="en-US" sz="1200" kern="1200" dirty="0">
              <a:solidFill>
                <a:schemeClr val="tx1"/>
              </a:solidFill>
              <a:latin typeface="微软雅黑" panose="020B0503020204020204" pitchFamily="34" charset="-122"/>
              <a:ea typeface="微软雅黑" panose="020B0503020204020204" pitchFamily="34" charset="-122"/>
            </a:rPr>
            <a:t>、</a:t>
          </a:r>
          <a:r>
            <a:rPr lang="en-US" altLang="zh-CN" sz="1200" kern="1200" dirty="0">
              <a:solidFill>
                <a:schemeClr val="tx1"/>
              </a:solidFill>
              <a:latin typeface="微软雅黑" panose="020B0503020204020204" pitchFamily="34" charset="-122"/>
              <a:ea typeface="微软雅黑" panose="020B0503020204020204" pitchFamily="34" charset="-122"/>
            </a:rPr>
            <a:t>PET</a:t>
          </a:r>
          <a:r>
            <a:rPr lang="zh-CN" altLang="en-US" sz="1200" kern="1200" dirty="0">
              <a:solidFill>
                <a:schemeClr val="tx1"/>
              </a:solidFill>
              <a:latin typeface="微软雅黑" panose="020B0503020204020204" pitchFamily="34" charset="-122"/>
              <a:ea typeface="微软雅黑" panose="020B0503020204020204" pitchFamily="34" charset="-122"/>
            </a:rPr>
            <a:t>、</a:t>
          </a:r>
          <a:r>
            <a:rPr lang="en-US" altLang="zh-CN" sz="1200" kern="1200" dirty="0">
              <a:solidFill>
                <a:schemeClr val="tx1"/>
              </a:solidFill>
              <a:latin typeface="微软雅黑" panose="020B0503020204020204" pitchFamily="34" charset="-122"/>
              <a:ea typeface="微软雅黑" panose="020B0503020204020204" pitchFamily="34" charset="-122"/>
            </a:rPr>
            <a:t>X-Ray</a:t>
          </a:r>
          <a:r>
            <a:rPr lang="zh-CN" altLang="en-US" sz="1200" kern="1200" dirty="0">
              <a:solidFill>
                <a:schemeClr val="tx1"/>
              </a:solidFill>
              <a:latin typeface="微软雅黑" panose="020B0503020204020204" pitchFamily="34" charset="-122"/>
              <a:ea typeface="微软雅黑" panose="020B0503020204020204" pitchFamily="34" charset="-122"/>
            </a:rPr>
            <a:t>等）</a:t>
          </a:r>
          <a:r>
            <a:rPr lang="zh-CN" sz="1200" kern="1200" dirty="0">
              <a:solidFill>
                <a:schemeClr val="tx1"/>
              </a:solidFill>
              <a:latin typeface="微软雅黑" panose="020B0503020204020204" pitchFamily="34" charset="-122"/>
              <a:ea typeface="微软雅黑" panose="020B0503020204020204" pitchFamily="34" charset="-122"/>
            </a:rPr>
            <a:t>，聚焦</a:t>
          </a:r>
          <a:r>
            <a:rPr lang="zh-CN" sz="1200" b="1" kern="1200" dirty="0">
              <a:solidFill>
                <a:schemeClr val="tx1"/>
              </a:solidFill>
              <a:latin typeface="微软雅黑" panose="020B0503020204020204" pitchFamily="34" charset="-122"/>
              <a:ea typeface="微软雅黑" panose="020B0503020204020204" pitchFamily="34" charset="-122"/>
            </a:rPr>
            <a:t>心血管、肾脏</a:t>
          </a:r>
          <a:r>
            <a:rPr lang="zh-CN" altLang="en-US" sz="1200" b="1" kern="1200" dirty="0">
              <a:solidFill>
                <a:schemeClr val="tx1"/>
              </a:solidFill>
              <a:latin typeface="微软雅黑" panose="020B0503020204020204" pitchFamily="34" charset="-122"/>
              <a:ea typeface="微软雅黑" panose="020B0503020204020204" pitchFamily="34" charset="-122"/>
            </a:rPr>
            <a:t>、</a:t>
          </a:r>
          <a:r>
            <a:rPr lang="zh-CN" sz="1200" b="1" kern="1200" dirty="0">
              <a:solidFill>
                <a:schemeClr val="tx1"/>
              </a:solidFill>
              <a:latin typeface="微软雅黑" panose="020B0503020204020204" pitchFamily="34" charset="-122"/>
              <a:ea typeface="微软雅黑" panose="020B0503020204020204" pitchFamily="34" charset="-122"/>
            </a:rPr>
            <a:t>癌症</a:t>
          </a:r>
          <a:r>
            <a:rPr lang="zh-CN" altLang="en-US" sz="1200" b="1" kern="1200" dirty="0">
              <a:solidFill>
                <a:schemeClr val="tx1"/>
              </a:solidFill>
              <a:latin typeface="微软雅黑" panose="020B0503020204020204" pitchFamily="34" charset="-122"/>
              <a:ea typeface="微软雅黑" panose="020B0503020204020204" pitchFamily="34" charset="-122"/>
            </a:rPr>
            <a:t>、</a:t>
          </a:r>
          <a:r>
            <a:rPr lang="zh-CN" sz="1200" b="1" kern="1200" dirty="0">
              <a:solidFill>
                <a:schemeClr val="tx1"/>
              </a:solidFill>
              <a:latin typeface="微软雅黑" panose="020B0503020204020204" pitchFamily="34" charset="-122"/>
              <a:ea typeface="微软雅黑" panose="020B0503020204020204" pitchFamily="34" charset="-122"/>
            </a:rPr>
            <a:t>神经和肌骨疾病</a:t>
          </a:r>
          <a:r>
            <a:rPr lang="zh-CN" sz="1200" kern="1200" dirty="0">
              <a:solidFill>
                <a:schemeClr val="tx1"/>
              </a:solidFill>
              <a:latin typeface="微软雅黑" panose="020B0503020204020204" pitchFamily="34" charset="-122"/>
              <a:ea typeface="微软雅黑" panose="020B0503020204020204" pitchFamily="34" charset="-122"/>
            </a:rPr>
            <a:t>等</a:t>
          </a:r>
          <a:r>
            <a:rPr lang="zh-CN" altLang="en-US" sz="1200" kern="1200" dirty="0">
              <a:solidFill>
                <a:schemeClr val="tx1"/>
              </a:solidFill>
              <a:latin typeface="微软雅黑" panose="020B0503020204020204" pitchFamily="34" charset="-122"/>
              <a:ea typeface="微软雅黑" panose="020B0503020204020204" pitchFamily="34" charset="-122"/>
            </a:rPr>
            <a:t>，致力于为</a:t>
          </a:r>
          <a:r>
            <a:rPr lang="zh-CN" altLang="en-US" sz="1200" b="1" kern="1200" dirty="0">
              <a:solidFill>
                <a:schemeClr val="tx1"/>
              </a:solidFill>
              <a:latin typeface="微软雅黑" panose="020B0503020204020204" pitchFamily="34" charset="-122"/>
              <a:ea typeface="微软雅黑" panose="020B0503020204020204" pitchFamily="34" charset="-122"/>
            </a:rPr>
            <a:t>疾病筛查、精准诊断、治疗计划、介入导航和疗效评估</a:t>
          </a:r>
          <a:r>
            <a:rPr lang="zh-CN" altLang="en-US" sz="1200" kern="1200" dirty="0">
              <a:solidFill>
                <a:schemeClr val="tx1"/>
              </a:solidFill>
              <a:latin typeface="微软雅黑" panose="020B0503020204020204" pitchFamily="34" charset="-122"/>
              <a:ea typeface="微软雅黑" panose="020B0503020204020204" pitchFamily="34" charset="-122"/>
            </a:rPr>
            <a:t>服务</a:t>
          </a:r>
          <a:endParaRPr lang="en-US" altLang="zh-CN" sz="1200" kern="1200" dirty="0">
            <a:solidFill>
              <a:schemeClr val="tx1"/>
            </a:solidFill>
            <a:latin typeface="微软雅黑" panose="020B0503020204020204" pitchFamily="34" charset="-122"/>
            <a:ea typeface="微软雅黑" panose="020B0503020204020204" pitchFamily="34" charset="-122"/>
          </a:endParaRPr>
        </a:p>
        <a:p>
          <a:pPr marL="0" lvl="0" indent="0" algn="l" defTabSz="533400">
            <a:lnSpc>
              <a:spcPct val="100000"/>
            </a:lnSpc>
            <a:spcBef>
              <a:spcPct val="0"/>
            </a:spcBef>
            <a:spcAft>
              <a:spcPts val="0"/>
            </a:spcAft>
            <a:buNone/>
          </a:pPr>
          <a:r>
            <a:rPr lang="zh-CN" altLang="en-US" sz="1200" kern="12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 将持续与临床单位、高端医疗器械企业深度合作，研究和解决医学影像中的临床痛点问题，扩大和加深先进成像技术的临床应用，促进先进医学影像技术的临床转化</a:t>
          </a:r>
          <a:endParaRPr lang="zh-CN" altLang="en-US" sz="1200" kern="1200" dirty="0">
            <a:solidFill>
              <a:schemeClr val="tx1"/>
            </a:solidFill>
            <a:latin typeface="微软雅黑" panose="020B0503020204020204" pitchFamily="34" charset="-122"/>
            <a:ea typeface="微软雅黑" panose="020B0503020204020204" pitchFamily="34" charset="-122"/>
          </a:endParaRPr>
        </a:p>
      </dsp:txBody>
      <dsp:txXfrm>
        <a:off x="1245120" y="2291613"/>
        <a:ext cx="9514115" cy="1311386"/>
      </dsp:txXfrm>
    </dsp:sp>
    <dsp:sp modelId="{84D9DB6A-B4E3-4285-B373-E0BFB66066C7}">
      <dsp:nvSpPr>
        <dsp:cNvPr id="0" name=""/>
        <dsp:cNvSpPr/>
      </dsp:nvSpPr>
      <dsp:spPr>
        <a:xfrm>
          <a:off x="508293" y="2210480"/>
          <a:ext cx="1473653" cy="1473653"/>
        </a:xfrm>
        <a:prstGeom prst="ellipse">
          <a:avLst/>
        </a:prstGeom>
        <a:gradFill rotWithShape="0">
          <a:gsLst>
            <a:gs pos="0">
              <a:schemeClr val="accent1">
                <a:lumMod val="60000"/>
                <a:lumOff val="40000"/>
              </a:schemeClr>
            </a:gs>
            <a:gs pos="100000">
              <a:schemeClr val="accent1">
                <a:lumMod val="50000"/>
              </a:schemeClr>
            </a:gs>
          </a:gsLst>
          <a:lin ang="2700000" scaled="0"/>
        </a:gra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80431845-A523-4625-B97B-16EAE38A7335}">
      <dsp:nvSpPr>
        <dsp:cNvPr id="0" name=""/>
        <dsp:cNvSpPr/>
      </dsp:nvSpPr>
      <dsp:spPr>
        <a:xfrm>
          <a:off x="813399" y="4074427"/>
          <a:ext cx="9949017" cy="1282526"/>
        </a:xfrm>
        <a:prstGeom prst="rect">
          <a:avLst/>
        </a:prstGeom>
        <a:noFill/>
        <a:ln w="12700" cap="flat" cmpd="sng" algn="ctr">
          <a:gradFill>
            <a:gsLst>
              <a:gs pos="0">
                <a:schemeClr val="accent1">
                  <a:lumMod val="60000"/>
                  <a:lumOff val="40000"/>
                </a:schemeClr>
              </a:gs>
              <a:gs pos="100000">
                <a:schemeClr val="accent1">
                  <a:lumMod val="50000"/>
                </a:schemeClr>
              </a:gs>
            </a:gsLst>
            <a:lin ang="3600000" scaled="0"/>
          </a:gra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35770" tIns="30480" rIns="30480" bIns="30480" numCol="1" spcCol="1270" anchor="ctr" anchorCtr="0">
          <a:noAutofit/>
        </a:bodyPr>
        <a:lstStyle/>
        <a:p>
          <a:pPr marL="0" lvl="0" indent="0" algn="l" defTabSz="533400">
            <a:lnSpc>
              <a:spcPct val="100000"/>
            </a:lnSpc>
            <a:spcBef>
              <a:spcPct val="0"/>
            </a:spcBef>
            <a:spcAft>
              <a:spcPts val="0"/>
            </a:spcAft>
            <a:buNone/>
          </a:pPr>
          <a:r>
            <a:rPr lang="zh-CN" altLang="en-US" sz="1200" kern="12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 致力于智慧仪器设备的创新与不断完善，使得医疗诊断的准确性和治疗的有效性不断提升，改善生活质量，延长人类寿命</a:t>
          </a:r>
          <a:endParaRPr lang="en-US" altLang="zh-CN" sz="1200" kern="12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p>
          <a:pPr marL="0" lvl="0" indent="0" algn="l" defTabSz="533400">
            <a:lnSpc>
              <a:spcPct val="100000"/>
            </a:lnSpc>
            <a:spcBef>
              <a:spcPct val="0"/>
            </a:spcBef>
            <a:spcAft>
              <a:spcPts val="0"/>
            </a:spcAft>
            <a:buNone/>
          </a:pPr>
          <a:endParaRPr lang="en-US" altLang="zh-CN" sz="1200" kern="12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p>
          <a:pPr marL="0" lvl="0" indent="0" algn="l" defTabSz="533400">
            <a:spcBef>
              <a:spcPct val="0"/>
            </a:spcBef>
            <a:buNone/>
          </a:pPr>
          <a:r>
            <a:rPr lang="zh-CN" altLang="en-US" sz="1200" kern="12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 为重大疾病的普惠预防、早期诊断、精准治疗、康复治疗等提供新技术和新方法，并推动科研成果的验证与临床应用</a:t>
          </a:r>
        </a:p>
      </dsp:txBody>
      <dsp:txXfrm>
        <a:off x="813399" y="4074427"/>
        <a:ext cx="9949017" cy="1282526"/>
      </dsp:txXfrm>
    </dsp:sp>
    <dsp:sp modelId="{FD1BA754-F785-4BB7-95D3-25091B066A20}">
      <dsp:nvSpPr>
        <dsp:cNvPr id="0" name=""/>
        <dsp:cNvSpPr/>
      </dsp:nvSpPr>
      <dsp:spPr>
        <a:xfrm>
          <a:off x="79754" y="3978864"/>
          <a:ext cx="1473653" cy="1473653"/>
        </a:xfrm>
        <a:prstGeom prst="ellipse">
          <a:avLst/>
        </a:prstGeom>
        <a:gradFill rotWithShape="0">
          <a:gsLst>
            <a:gs pos="0">
              <a:schemeClr val="accent1">
                <a:lumMod val="60000"/>
                <a:lumOff val="40000"/>
              </a:schemeClr>
            </a:gs>
            <a:gs pos="100000">
              <a:schemeClr val="accent1">
                <a:lumMod val="50000"/>
              </a:schemeClr>
            </a:gs>
          </a:gsLst>
          <a:lin ang="2700000" scaled="0"/>
        </a:gra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4422C8-33DE-4FEB-ABE7-EF479CB018AB}">
      <dsp:nvSpPr>
        <dsp:cNvPr id="0" name=""/>
        <dsp:cNvSpPr/>
      </dsp:nvSpPr>
      <dsp:spPr>
        <a:xfrm>
          <a:off x="7945" y="60651"/>
          <a:ext cx="2113452" cy="393601"/>
        </a:xfrm>
        <a:prstGeom prst="chevron">
          <a:avLst/>
        </a:prstGeom>
        <a:solidFill>
          <a:srgbClr val="A40006">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zh-CN" altLang="en-US" sz="1700" b="1" kern="1200" dirty="0">
              <a:solidFill>
                <a:sysClr val="window" lastClr="FFFFFF"/>
              </a:solidFill>
              <a:latin typeface="微软雅黑"/>
              <a:ea typeface="微软雅黑"/>
              <a:cs typeface="+mn-cs"/>
            </a:rPr>
            <a:t>影像设备</a:t>
          </a:r>
        </a:p>
      </dsp:txBody>
      <dsp:txXfrm>
        <a:off x="204746" y="60651"/>
        <a:ext cx="1719851" cy="393601"/>
      </dsp:txXfrm>
    </dsp:sp>
    <dsp:sp modelId="{B43F0810-BC5D-4B14-ACF4-BC1871FF995F}">
      <dsp:nvSpPr>
        <dsp:cNvPr id="0" name=""/>
        <dsp:cNvSpPr/>
      </dsp:nvSpPr>
      <dsp:spPr>
        <a:xfrm>
          <a:off x="2110831" y="60651"/>
          <a:ext cx="2113452" cy="393601"/>
        </a:xfrm>
        <a:prstGeom prst="chevron">
          <a:avLst/>
        </a:prstGeom>
        <a:solidFill>
          <a:srgbClr val="A40006">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zh-CN" altLang="en-US" sz="1700" b="1" kern="1200" dirty="0">
              <a:solidFill>
                <a:sysClr val="window" lastClr="FFFFFF"/>
              </a:solidFill>
              <a:latin typeface="微软雅黑"/>
              <a:ea typeface="微软雅黑"/>
              <a:cs typeface="+mn-cs"/>
            </a:rPr>
            <a:t>分子探针</a:t>
          </a:r>
        </a:p>
      </dsp:txBody>
      <dsp:txXfrm>
        <a:off x="2307632" y="60651"/>
        <a:ext cx="1719851" cy="393601"/>
      </dsp:txXfrm>
    </dsp:sp>
    <dsp:sp modelId="{EF674F79-6048-45EC-BF8C-68AEA9143C21}">
      <dsp:nvSpPr>
        <dsp:cNvPr id="0" name=""/>
        <dsp:cNvSpPr/>
      </dsp:nvSpPr>
      <dsp:spPr>
        <a:xfrm>
          <a:off x="4213716" y="60651"/>
          <a:ext cx="2113452" cy="393601"/>
        </a:xfrm>
        <a:prstGeom prst="chevron">
          <a:avLst/>
        </a:prstGeom>
        <a:solidFill>
          <a:srgbClr val="A40006">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zh-CN" altLang="en-US" sz="1700" b="1" kern="1200" dirty="0">
              <a:solidFill>
                <a:sysClr val="window" lastClr="FFFFFF"/>
              </a:solidFill>
              <a:latin typeface="微软雅黑"/>
              <a:ea typeface="微软雅黑"/>
              <a:cs typeface="+mn-cs"/>
            </a:rPr>
            <a:t>成像方法</a:t>
          </a:r>
        </a:p>
      </dsp:txBody>
      <dsp:txXfrm>
        <a:off x="4410517" y="60651"/>
        <a:ext cx="1719851" cy="393601"/>
      </dsp:txXfrm>
    </dsp:sp>
    <dsp:sp modelId="{447C04D8-CA6C-47CA-ABC9-ECCBAB7A215B}">
      <dsp:nvSpPr>
        <dsp:cNvPr id="0" name=""/>
        <dsp:cNvSpPr/>
      </dsp:nvSpPr>
      <dsp:spPr>
        <a:xfrm>
          <a:off x="6316602" y="60651"/>
          <a:ext cx="2113452" cy="393601"/>
        </a:xfrm>
        <a:prstGeom prst="chevron">
          <a:avLst/>
        </a:prstGeom>
        <a:solidFill>
          <a:srgbClr val="A40006">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zh-CN" altLang="en-US" sz="1700" b="1" kern="1200" dirty="0">
              <a:solidFill>
                <a:sysClr val="window" lastClr="FFFFFF"/>
              </a:solidFill>
              <a:latin typeface="微软雅黑"/>
              <a:ea typeface="微软雅黑"/>
              <a:cs typeface="+mn-cs"/>
            </a:rPr>
            <a:t>信息处理</a:t>
          </a:r>
        </a:p>
      </dsp:txBody>
      <dsp:txXfrm>
        <a:off x="6513403" y="60651"/>
        <a:ext cx="1719851" cy="393601"/>
      </dsp:txXfrm>
    </dsp:sp>
    <dsp:sp modelId="{5B015480-D55C-4676-AA62-71D0C5A96771}">
      <dsp:nvSpPr>
        <dsp:cNvPr id="0" name=""/>
        <dsp:cNvSpPr/>
      </dsp:nvSpPr>
      <dsp:spPr>
        <a:xfrm>
          <a:off x="8419487" y="60651"/>
          <a:ext cx="2113452" cy="393601"/>
        </a:xfrm>
        <a:prstGeom prst="chevron">
          <a:avLst/>
        </a:prstGeom>
        <a:solidFill>
          <a:srgbClr val="A40006">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zh-CN" altLang="en-US" sz="1700" b="1" kern="1200" dirty="0">
              <a:solidFill>
                <a:sysClr val="window" lastClr="FFFFFF"/>
              </a:solidFill>
              <a:latin typeface="微软雅黑"/>
              <a:ea typeface="微软雅黑"/>
              <a:cs typeface="+mn-cs"/>
            </a:rPr>
            <a:t>助力诊疗</a:t>
          </a:r>
        </a:p>
      </dsp:txBody>
      <dsp:txXfrm>
        <a:off x="8616288" y="60651"/>
        <a:ext cx="1719851" cy="393601"/>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test</a:t>
            </a: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C71C778-1789-43B3-984C-DCFE29D303C3}" type="datetimeFigureOut">
              <a:rPr lang="en-US" smtClean="0"/>
              <a:t>9/8/2022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A09A45-EBB8-4D90-BA56-CF0C71A69A24}" type="slidenum">
              <a:rPr lang="en-US" smtClean="0"/>
              <a:t>‹#›</a:t>
            </a:fld>
            <a:endParaRPr lang="en-US"/>
          </a:p>
        </p:txBody>
      </p:sp>
    </p:spTree>
    <p:extLst>
      <p:ext uri="{BB962C8B-B14F-4D97-AF65-F5344CB8AC3E}">
        <p14:creationId xmlns:p14="http://schemas.microsoft.com/office/powerpoint/2010/main" val="42605517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test</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ED731A-9687-4D82-8B9E-669F99FA719E}" type="datetimeFigureOut">
              <a:rPr lang="en-US" smtClean="0"/>
              <a:t>9/8/2022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D70D76-8D12-4CBF-94A1-CE5B19134EA4}" type="slidenum">
              <a:rPr lang="en-US" smtClean="0"/>
              <a:t>‹#›</a:t>
            </a:fld>
            <a:endParaRPr lang="en-US"/>
          </a:p>
        </p:txBody>
      </p:sp>
    </p:spTree>
    <p:extLst>
      <p:ext uri="{BB962C8B-B14F-4D97-AF65-F5344CB8AC3E}">
        <p14:creationId xmlns:p14="http://schemas.microsoft.com/office/powerpoint/2010/main" val="19895037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057EE10-47E0-40B6-97F4-8A3C06FFED62}" type="slidenum">
              <a:rPr lang="zh-CN" altLang="en-US" smtClean="0"/>
              <a:t>1</a:t>
            </a:fld>
            <a:endParaRPr lang="zh-CN" altLang="en-US"/>
          </a:p>
        </p:txBody>
      </p:sp>
    </p:spTree>
    <p:extLst>
      <p:ext uri="{BB962C8B-B14F-4D97-AF65-F5344CB8AC3E}">
        <p14:creationId xmlns:p14="http://schemas.microsoft.com/office/powerpoint/2010/main" val="17269581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E6A2C5F-85BB-4B9C-B27C-4A1A30B0C3A3}" type="slidenum">
              <a:rPr lang="zh-CN" altLang="en-US" smtClean="0">
                <a:solidFill>
                  <a:prstClr val="black"/>
                </a:solidFill>
              </a:rPr>
              <a:pPr>
                <a:defRPr/>
              </a:pPr>
              <a:t>24</a:t>
            </a:fld>
            <a:endParaRPr lang="zh-CN" altLang="en-US" dirty="0">
              <a:solidFill>
                <a:prstClr val="black"/>
              </a:solidFill>
            </a:endParaRPr>
          </a:p>
        </p:txBody>
      </p:sp>
    </p:spTree>
    <p:extLst>
      <p:ext uri="{BB962C8B-B14F-4D97-AF65-F5344CB8AC3E}">
        <p14:creationId xmlns:p14="http://schemas.microsoft.com/office/powerpoint/2010/main" val="1646642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接下来大家可以看到我们学校的学科布局，这个是基于我们上科大小规模但非常聚焦和精炼的学科设置。</a:t>
            </a:r>
          </a:p>
          <a:p>
            <a:r>
              <a:rPr lang="zh-CN" altLang="zh-CN" sz="1200" kern="1200" dirty="0">
                <a:solidFill>
                  <a:schemeClr val="tx1"/>
                </a:solidFill>
                <a:effectLst/>
                <a:latin typeface="+mn-lt"/>
                <a:ea typeface="+mn-ea"/>
                <a:cs typeface="+mn-cs"/>
              </a:rPr>
              <a:t>目前在学校的院所层级我们只有</a:t>
            </a:r>
            <a:r>
              <a:rPr lang="en-US" altLang="zh-CN" sz="1200" kern="1200" dirty="0">
                <a:solidFill>
                  <a:schemeClr val="tx1"/>
                </a:solidFill>
                <a:effectLst/>
                <a:latin typeface="+mn-lt"/>
                <a:ea typeface="+mn-ea"/>
                <a:cs typeface="+mn-cs"/>
              </a:rPr>
              <a:t>13</a:t>
            </a:r>
            <a:r>
              <a:rPr lang="zh-CN" altLang="zh-CN" sz="1200" kern="1200" dirty="0">
                <a:solidFill>
                  <a:schemeClr val="tx1"/>
                </a:solidFill>
                <a:effectLst/>
                <a:latin typeface="+mn-lt"/>
                <a:ea typeface="+mn-ea"/>
                <a:cs typeface="+mn-cs"/>
              </a:rPr>
              <a:t>家各具特色的学院、研究所和中心。学院下不设系，促进学科交叉融合。</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549BB0DE-F415-429A-B484-1448AF6CB73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88738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E6A2C5F-85BB-4B9C-B27C-4A1A30B0C3A3}" type="slidenum">
              <a:rPr lang="zh-CN" altLang="en-US" smtClean="0">
                <a:solidFill>
                  <a:prstClr val="black"/>
                </a:solidFill>
              </a:rPr>
              <a:pPr>
                <a:defRPr/>
              </a:pPr>
              <a:t>26</a:t>
            </a:fld>
            <a:endParaRPr lang="zh-CN" altLang="en-US" dirty="0">
              <a:solidFill>
                <a:prstClr val="black"/>
              </a:solidFill>
            </a:endParaRPr>
          </a:p>
        </p:txBody>
      </p:sp>
    </p:spTree>
    <p:extLst>
      <p:ext uri="{BB962C8B-B14F-4D97-AF65-F5344CB8AC3E}">
        <p14:creationId xmlns:p14="http://schemas.microsoft.com/office/powerpoint/2010/main" val="33548326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D70D76-8D12-4CBF-94A1-CE5B19134EA4}" type="slidenum">
              <a:rPr lang="en-US" smtClean="0"/>
              <a:t>27</a:t>
            </a:fld>
            <a:endParaRPr lang="en-US"/>
          </a:p>
        </p:txBody>
      </p:sp>
    </p:spTree>
    <p:extLst>
      <p:ext uri="{BB962C8B-B14F-4D97-AF65-F5344CB8AC3E}">
        <p14:creationId xmlns:p14="http://schemas.microsoft.com/office/powerpoint/2010/main" val="21864265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D70D76-8D12-4CBF-94A1-CE5B19134EA4}" type="slidenum">
              <a:rPr lang="en-US" smtClean="0"/>
              <a:t>29</a:t>
            </a:fld>
            <a:endParaRPr lang="en-US"/>
          </a:p>
        </p:txBody>
      </p:sp>
    </p:spTree>
    <p:extLst>
      <p:ext uri="{BB962C8B-B14F-4D97-AF65-F5344CB8AC3E}">
        <p14:creationId xmlns:p14="http://schemas.microsoft.com/office/powerpoint/2010/main" val="10567875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effectLst/>
                <a:ea typeface="等线" panose="02010600030101010101" pitchFamily="2" charset="-122"/>
                <a:cs typeface="Times New Roman" panose="02020603050405020304" pitchFamily="18" charset="0"/>
              </a:rPr>
              <a:t>生医工发展的前景是非常广阔的。</a:t>
            </a:r>
            <a:endParaRPr lang="en-US" altLang="zh-CN" sz="1800" dirty="0">
              <a:effectLst/>
              <a:ea typeface="等线" panose="02010600030101010101" pitchFamily="2" charset="-122"/>
              <a:cs typeface="Times New Roman" panose="02020603050405020304" pitchFamily="18" charset="0"/>
            </a:endParaRPr>
          </a:p>
          <a:p>
            <a:endParaRPr lang="en-US" altLang="zh-CN" sz="1800" dirty="0">
              <a:effectLst/>
              <a:ea typeface="等线" panose="02010600030101010101" pitchFamily="2" charset="-122"/>
              <a:cs typeface="Times New Roman" panose="02020603050405020304" pitchFamily="18" charset="0"/>
            </a:endParaRPr>
          </a:p>
          <a:p>
            <a:r>
              <a:rPr lang="zh-CN" altLang="zh-CN" sz="1800" dirty="0">
                <a:effectLst/>
                <a:ea typeface="等线" panose="02010600030101010101" pitchFamily="2" charset="-122"/>
                <a:cs typeface="Times New Roman" panose="02020603050405020304" pitchFamily="18" charset="0"/>
              </a:rPr>
              <a:t>因为生物医学工程</a:t>
            </a:r>
            <a:r>
              <a:rPr lang="zh-CN" altLang="en-US" sz="1800" dirty="0">
                <a:effectLst/>
                <a:ea typeface="等线" panose="02010600030101010101" pitchFamily="2" charset="-122"/>
                <a:cs typeface="Times New Roman" panose="02020603050405020304" pitchFamily="18" charset="0"/>
              </a:rPr>
              <a:t>是</a:t>
            </a:r>
            <a:r>
              <a:rPr lang="zh-CN" altLang="zh-CN" sz="1800" dirty="0">
                <a:effectLst/>
                <a:ea typeface="等线" panose="02010600030101010101" pitchFamily="2" charset="-122"/>
                <a:cs typeface="Times New Roman" panose="02020603050405020304" pitchFamily="18" charset="0"/>
              </a:rPr>
              <a:t>将工程学的这个方法应用到生物医学方面</a:t>
            </a:r>
            <a:r>
              <a:rPr lang="zh-CN" altLang="en-US" sz="1800" dirty="0">
                <a:effectLst/>
                <a:ea typeface="等线" panose="02010600030101010101" pitchFamily="2" charset="-122"/>
                <a:cs typeface="Times New Roman" panose="02020603050405020304" pitchFamily="18" charset="0"/>
              </a:rPr>
              <a:t>，</a:t>
            </a:r>
            <a:r>
              <a:rPr lang="zh-CN" altLang="zh-CN" sz="1800" dirty="0">
                <a:effectLst/>
                <a:ea typeface="等线" panose="02010600030101010101" pitchFamily="2" charset="-122"/>
                <a:cs typeface="Times New Roman" panose="02020603050405020304" pitchFamily="18" charset="0"/>
              </a:rPr>
              <a:t>所以说它和我们的这个</a:t>
            </a:r>
            <a:r>
              <a:rPr lang="zh-CN" altLang="zh-CN" sz="1800" b="1" dirty="0">
                <a:effectLst/>
                <a:ea typeface="等线" panose="02010600030101010101" pitchFamily="2" charset="-122"/>
                <a:cs typeface="Times New Roman" panose="02020603050405020304" pitchFamily="18" charset="0"/>
              </a:rPr>
              <a:t>大健康</a:t>
            </a:r>
            <a:r>
              <a:rPr lang="zh-CN" altLang="zh-CN" sz="1800" dirty="0">
                <a:effectLst/>
                <a:ea typeface="等线" panose="02010600030101010101" pitchFamily="2" charset="-122"/>
                <a:cs typeface="Times New Roman" panose="02020603050405020304" pitchFamily="18" charset="0"/>
              </a:rPr>
              <a:t>是密不可分的。而且现在随着中国人口的老龄化和大家生活水平的提高，大家对健康方面的关注是越来越高的。像我们国家也出台了这个健康中国</a:t>
            </a:r>
            <a:r>
              <a:rPr lang="en-US" altLang="zh-CN" sz="1800" dirty="0">
                <a:effectLst/>
                <a:ea typeface="等线" panose="02010600030101010101" pitchFamily="2" charset="-122"/>
                <a:cs typeface="Times New Roman" panose="02020603050405020304" pitchFamily="18" charset="0"/>
              </a:rPr>
              <a:t>2030</a:t>
            </a:r>
            <a:r>
              <a:rPr lang="zh-CN" altLang="zh-CN" sz="1800" dirty="0">
                <a:effectLst/>
                <a:ea typeface="等线" panose="02010600030101010101" pitchFamily="2" charset="-122"/>
                <a:cs typeface="Times New Roman" panose="02020603050405020304" pitchFamily="18" charset="0"/>
              </a:rPr>
              <a:t>年的规划。在上海市的十四五规划中也特别强调了健康领域的发展。</a:t>
            </a:r>
            <a:r>
              <a:rPr lang="zh-CN" altLang="zh-CN" sz="1800" b="1" dirty="0">
                <a:effectLst/>
                <a:ea typeface="等线" panose="02010600030101010101" pitchFamily="2" charset="-122"/>
                <a:cs typeface="Times New Roman" panose="02020603050405020304" pitchFamily="18" charset="0"/>
              </a:rPr>
              <a:t>大家都把健康领域作为</a:t>
            </a:r>
            <a:r>
              <a:rPr lang="zh-CN" altLang="en-US" sz="1800" b="1" dirty="0">
                <a:effectLst/>
                <a:ea typeface="等线" panose="02010600030101010101" pitchFamily="2" charset="-122"/>
                <a:cs typeface="Times New Roman" panose="02020603050405020304" pitchFamily="18" charset="0"/>
              </a:rPr>
              <a:t>国计民生</a:t>
            </a:r>
            <a:r>
              <a:rPr lang="zh-CN" altLang="zh-CN" sz="1800" b="1" dirty="0">
                <a:effectLst/>
                <a:ea typeface="等线" panose="02010600030101010101" pitchFamily="2" charset="-122"/>
                <a:cs typeface="Times New Roman" panose="02020603050405020304" pitchFamily="18" charset="0"/>
              </a:rPr>
              <a:t>急需提高和发展的一个重要的领域</a:t>
            </a:r>
            <a:r>
              <a:rPr lang="zh-CN" altLang="zh-CN" sz="1800" dirty="0">
                <a:effectLst/>
                <a:ea typeface="等线" panose="02010600030101010101" pitchFamily="2" charset="-122"/>
                <a:cs typeface="Times New Roman" panose="02020603050405020304" pitchFamily="18" charset="0"/>
              </a:rPr>
              <a:t>。这个和我们生物医学工程的研究方向是是是密切相关的。像我们的研究方向里面就涵盖了医疗器械和智慧医疗等等，都是国家重大的战略方向。</a:t>
            </a:r>
            <a:endParaRPr lang="en-US" altLang="zh-CN" sz="1800" dirty="0">
              <a:effectLst/>
              <a:ea typeface="等线" panose="02010600030101010101" pitchFamily="2" charset="-122"/>
              <a:cs typeface="Times New Roman" panose="02020603050405020304" pitchFamily="18" charset="0"/>
            </a:endParaRPr>
          </a:p>
          <a:p>
            <a:endParaRPr lang="en-US" altLang="zh-CN" sz="1800" dirty="0">
              <a:effectLst/>
              <a:ea typeface="等线" panose="02010600030101010101" pitchFamily="2" charset="-122"/>
              <a:cs typeface="Times New Roman" panose="02020603050405020304" pitchFamily="18" charset="0"/>
            </a:endParaRPr>
          </a:p>
          <a:p>
            <a:r>
              <a:rPr lang="zh-CN" altLang="zh-CN" sz="1800" dirty="0">
                <a:effectLst/>
                <a:ea typeface="等线" panose="02010600030101010101" pitchFamily="2" charset="-122"/>
                <a:cs typeface="Times New Roman" panose="02020603050405020304" pitchFamily="18" charset="0"/>
              </a:rPr>
              <a:t>而且我们国家也在重点</a:t>
            </a:r>
            <a:r>
              <a:rPr lang="zh-CN" altLang="zh-CN" sz="1800" b="1" dirty="0">
                <a:effectLst/>
                <a:ea typeface="等线" panose="02010600030101010101" pitchFamily="2" charset="-122"/>
                <a:cs typeface="Times New Roman" panose="02020603050405020304" pitchFamily="18" charset="0"/>
              </a:rPr>
              <a:t>推进医疗器械的国产化</a:t>
            </a:r>
            <a:r>
              <a:rPr lang="zh-CN" altLang="zh-CN" sz="1800" dirty="0">
                <a:effectLst/>
                <a:ea typeface="等线" panose="02010600030101010101" pitchFamily="2" charset="-122"/>
                <a:cs typeface="Times New Roman" panose="02020603050405020304" pitchFamily="18" charset="0"/>
              </a:rPr>
              <a:t>等等。因为我们中端和高端的医疗器械，在很大的程度上还是要需要从国外的企业购买。这样消耗了我们很多的外汇和资金</a:t>
            </a:r>
            <a:r>
              <a:rPr lang="zh-CN" altLang="en-US" sz="1800" dirty="0">
                <a:effectLst/>
                <a:ea typeface="等线" panose="02010600030101010101" pitchFamily="2" charset="-122"/>
                <a:cs typeface="Times New Roman" panose="02020603050405020304" pitchFamily="18" charset="0"/>
              </a:rPr>
              <a:t>，</a:t>
            </a:r>
            <a:r>
              <a:rPr lang="zh-CN" altLang="zh-CN" sz="1800" dirty="0">
                <a:effectLst/>
                <a:ea typeface="等线" panose="02010600030101010101" pitchFamily="2" charset="-122"/>
                <a:cs typeface="Times New Roman" panose="02020603050405020304" pitchFamily="18" charset="0"/>
              </a:rPr>
              <a:t>我们国家也是大力的推动医疗器械国产化。现在已经取得了非常喜人的</a:t>
            </a:r>
            <a:r>
              <a:rPr lang="zh-CN" altLang="en-US" sz="1800" dirty="0">
                <a:effectLst/>
                <a:ea typeface="等线" panose="02010600030101010101" pitchFamily="2" charset="-122"/>
                <a:cs typeface="Times New Roman" panose="02020603050405020304" pitchFamily="18" charset="0"/>
              </a:rPr>
              <a:t>成效</a:t>
            </a:r>
            <a:r>
              <a:rPr lang="zh-CN" altLang="zh-CN" sz="1800" dirty="0">
                <a:effectLst/>
                <a:ea typeface="等线" panose="02010600030101010101" pitchFamily="2" charset="-122"/>
                <a:cs typeface="Times New Roman" panose="02020603050405020304" pitchFamily="18" charset="0"/>
              </a:rPr>
              <a:t>。我们生物医学工程学院也是以这个为使命的</a:t>
            </a:r>
            <a:r>
              <a:rPr lang="zh-CN" altLang="en-US" sz="1800" dirty="0">
                <a:effectLst/>
                <a:ea typeface="等线" panose="02010600030101010101" pitchFamily="2" charset="-122"/>
                <a:cs typeface="Times New Roman" panose="02020603050405020304" pitchFamily="18" charset="0"/>
              </a:rPr>
              <a:t>。</a:t>
            </a:r>
            <a:endParaRPr lang="en-US" altLang="zh-CN" sz="1800" dirty="0">
              <a:effectLst/>
              <a:ea typeface="等线" panose="02010600030101010101" pitchFamily="2" charset="-122"/>
              <a:cs typeface="Times New Roman" panose="02020603050405020304" pitchFamily="18" charset="0"/>
            </a:endParaRPr>
          </a:p>
          <a:p>
            <a:endParaRPr lang="en-US" altLang="zh-CN" sz="1800" dirty="0">
              <a:effectLst/>
              <a:ea typeface="等线" panose="02010600030101010101" pitchFamily="2" charset="-122"/>
              <a:cs typeface="Times New Roman" panose="02020603050405020304" pitchFamily="18" charset="0"/>
            </a:endParaRPr>
          </a:p>
          <a:p>
            <a:r>
              <a:rPr lang="zh-CN" altLang="zh-CN" sz="1800" dirty="0">
                <a:effectLst/>
                <a:ea typeface="等线" panose="02010600030101010101" pitchFamily="2" charset="-122"/>
                <a:cs typeface="Times New Roman" panose="02020603050405020304" pitchFamily="18" charset="0"/>
              </a:rPr>
              <a:t>第三方面就是在慢病防控、精准医学和智慧医疗等方面也是寻求关键技术的突破。</a:t>
            </a:r>
            <a:endParaRPr lang="en-US" altLang="zh-CN" sz="1800" dirty="0">
              <a:effectLst/>
              <a:ea typeface="等线" panose="02010600030101010101" pitchFamily="2" charset="-122"/>
              <a:cs typeface="Times New Roman" panose="02020603050405020304" pitchFamily="18" charset="0"/>
            </a:endParaRPr>
          </a:p>
          <a:p>
            <a:endParaRPr lang="en-US" altLang="zh-CN" sz="1800" dirty="0">
              <a:effectLst/>
              <a:ea typeface="等线" panose="02010600030101010101" pitchFamily="2" charset="-122"/>
              <a:cs typeface="Times New Roman" panose="02020603050405020304" pitchFamily="18" charset="0"/>
            </a:endParaRPr>
          </a:p>
          <a:p>
            <a:r>
              <a:rPr lang="zh-CN" altLang="zh-CN" sz="1800" dirty="0">
                <a:effectLst/>
                <a:ea typeface="等线" panose="02010600030101010101" pitchFamily="2" charset="-122"/>
                <a:cs typeface="Times New Roman" panose="02020603050405020304" pitchFamily="18" charset="0"/>
              </a:rPr>
              <a:t>右边这个图是我们的医疗器械的市场规模，可以看到它的增长也是非常的迅速的。在今年</a:t>
            </a:r>
            <a:r>
              <a:rPr lang="en-US" altLang="zh-CN" sz="1800" dirty="0">
                <a:effectLst/>
                <a:ea typeface="等线" panose="02010600030101010101" pitchFamily="2" charset="-122"/>
                <a:cs typeface="Times New Roman" panose="02020603050405020304" pitchFamily="18" charset="0"/>
              </a:rPr>
              <a:t>2022</a:t>
            </a:r>
            <a:r>
              <a:rPr lang="zh-CN" altLang="zh-CN" sz="1800" dirty="0">
                <a:effectLst/>
                <a:ea typeface="等线" panose="02010600030101010101" pitchFamily="2" charset="-122"/>
                <a:cs typeface="Times New Roman" panose="02020603050405020304" pitchFamily="18" charset="0"/>
              </a:rPr>
              <a:t>年预期的这个市场规模能达到</a:t>
            </a:r>
            <a:r>
              <a:rPr lang="en-US" altLang="zh-CN" sz="1800" dirty="0">
                <a:effectLst/>
                <a:ea typeface="等线" panose="02010600030101010101" pitchFamily="2" charset="-122"/>
                <a:cs typeface="Times New Roman" panose="02020603050405020304" pitchFamily="18" charset="0"/>
              </a:rPr>
              <a:t>9000</a:t>
            </a:r>
            <a:r>
              <a:rPr lang="zh-CN" altLang="zh-CN" sz="1800" dirty="0">
                <a:effectLst/>
                <a:ea typeface="等线" panose="02010600030101010101" pitchFamily="2" charset="-122"/>
                <a:cs typeface="Times New Roman" panose="02020603050405020304" pitchFamily="18" charset="0"/>
              </a:rPr>
              <a:t>多亿的人民币。到</a:t>
            </a:r>
            <a:r>
              <a:rPr lang="en-US" altLang="zh-CN" sz="1800" dirty="0">
                <a:effectLst/>
                <a:ea typeface="等线" panose="02010600030101010101" pitchFamily="2" charset="-122"/>
                <a:cs typeface="Times New Roman" panose="02020603050405020304" pitchFamily="18" charset="0"/>
              </a:rPr>
              <a:t>2025</a:t>
            </a:r>
            <a:r>
              <a:rPr lang="zh-CN" altLang="zh-CN" sz="1800" dirty="0">
                <a:effectLst/>
                <a:ea typeface="等线" panose="02010600030101010101" pitchFamily="2" charset="-122"/>
                <a:cs typeface="Times New Roman" panose="02020603050405020304" pitchFamily="18" charset="0"/>
              </a:rPr>
              <a:t>年的时候就能达到</a:t>
            </a:r>
            <a:r>
              <a:rPr lang="en-US" altLang="zh-CN" sz="1800" dirty="0">
                <a:effectLst/>
                <a:ea typeface="等线" panose="02010600030101010101" pitchFamily="2" charset="-122"/>
                <a:cs typeface="Times New Roman" panose="02020603050405020304" pitchFamily="18" charset="0"/>
              </a:rPr>
              <a:t>1</a:t>
            </a:r>
            <a:r>
              <a:rPr lang="zh-CN" altLang="zh-CN" sz="1800" dirty="0">
                <a:effectLst/>
                <a:ea typeface="等线" panose="02010600030101010101" pitchFamily="2" charset="-122"/>
                <a:cs typeface="Times New Roman" panose="02020603050405020304" pitchFamily="18" charset="0"/>
              </a:rPr>
              <a:t>万</a:t>
            </a:r>
            <a:r>
              <a:rPr lang="en-US" altLang="zh-CN" sz="1800" dirty="0">
                <a:effectLst/>
                <a:ea typeface="等线" panose="02010600030101010101" pitchFamily="2" charset="-122"/>
                <a:cs typeface="Times New Roman" panose="02020603050405020304" pitchFamily="18" charset="0"/>
              </a:rPr>
              <a:t>3900</a:t>
            </a:r>
            <a:r>
              <a:rPr lang="zh-CN" altLang="zh-CN" sz="1800" dirty="0">
                <a:effectLst/>
                <a:ea typeface="等线" panose="02010600030101010101" pitchFamily="2" charset="-122"/>
                <a:cs typeface="Times New Roman" panose="02020603050405020304" pitchFamily="18" charset="0"/>
              </a:rPr>
              <a:t>亿的人民币。所以可以看到这个市场的规模是增长的非常迅速的</a:t>
            </a:r>
            <a:r>
              <a:rPr lang="zh-CN" altLang="en-US" sz="1800" dirty="0">
                <a:effectLst/>
                <a:ea typeface="等线" panose="02010600030101010101" pitchFamily="2" charset="-122"/>
                <a:cs typeface="Times New Roman" panose="02020603050405020304" pitchFamily="18" charset="0"/>
              </a:rPr>
              <a:t>。</a:t>
            </a:r>
            <a:endParaRPr lang="en-US" altLang="zh-CN" sz="1800" dirty="0">
              <a:effectLst/>
              <a:ea typeface="等线" panose="02010600030101010101" pitchFamily="2" charset="-122"/>
              <a:cs typeface="Times New Roman" panose="02020603050405020304" pitchFamily="18" charset="0"/>
            </a:endParaRPr>
          </a:p>
          <a:p>
            <a:r>
              <a:rPr lang="zh-CN" altLang="zh-CN" sz="1800" dirty="0">
                <a:effectLst/>
                <a:ea typeface="等线" panose="02010600030101010101" pitchFamily="2" charset="-122"/>
                <a:cs typeface="Times New Roman" panose="02020603050405020304" pitchFamily="18" charset="0"/>
              </a:rPr>
              <a:t>这也意味着我们生物医学工程学院的前景非常的好。而且如果是学生培养出来就业的话，他的这个就业面非常的广阔，而且非常的容易。中国已经成为全球医疗市场的重要生产基地，占全球医疗市场约</a:t>
            </a:r>
            <a:r>
              <a:rPr lang="en-US" altLang="zh-CN" sz="1800" dirty="0">
                <a:effectLst/>
                <a:ea typeface="等线" panose="02010600030101010101" pitchFamily="2" charset="-122"/>
                <a:cs typeface="Times New Roman" panose="02020603050405020304" pitchFamily="18" charset="0"/>
              </a:rPr>
              <a:t>25%</a:t>
            </a:r>
            <a:r>
              <a:rPr lang="zh-CN" altLang="zh-CN" sz="1800" dirty="0">
                <a:effectLst/>
                <a:ea typeface="等线" panose="02010600030101010101" pitchFamily="2" charset="-122"/>
                <a:cs typeface="Times New Roman" panose="02020603050405020304" pitchFamily="18" charset="0"/>
              </a:rPr>
              <a:t>的份额。但是目前还是有这个问题，就是说大部分的高端的医疗设备，还是需要这个由还是由国外企业进行生产。国产化的需求非常迫切。这也是生物医学工程学院的一个目标，就是尽量能够使更多的国高端医疗设备、手术设备国产化。</a:t>
            </a:r>
            <a:endParaRPr lang="zh-CN" altLang="en-US" dirty="0"/>
          </a:p>
        </p:txBody>
      </p:sp>
      <p:sp>
        <p:nvSpPr>
          <p:cNvPr id="4" name="灯片编号占位符 3"/>
          <p:cNvSpPr>
            <a:spLocks noGrp="1"/>
          </p:cNvSpPr>
          <p:nvPr>
            <p:ph type="sldNum" sz="quarter" idx="5"/>
          </p:nvPr>
        </p:nvSpPr>
        <p:spPr/>
        <p:txBody>
          <a:bodyPr/>
          <a:lstStyle/>
          <a:p>
            <a:fld id="{0E6A2C5F-85BB-4B9C-B27C-4A1A30B0C3A3}" type="slidenum">
              <a:rPr lang="zh-CN" altLang="en-US" smtClean="0">
                <a:solidFill>
                  <a:prstClr val="black"/>
                </a:solidFill>
              </a:rPr>
              <a:pPr/>
              <a:t>30</a:t>
            </a:fld>
            <a:endParaRPr lang="zh-CN" altLang="en-US" dirty="0">
              <a:solidFill>
                <a:prstClr val="black"/>
              </a:solidFill>
            </a:endParaRPr>
          </a:p>
        </p:txBody>
      </p:sp>
    </p:spTree>
    <p:extLst>
      <p:ext uri="{BB962C8B-B14F-4D97-AF65-F5344CB8AC3E}">
        <p14:creationId xmlns:p14="http://schemas.microsoft.com/office/powerpoint/2010/main" val="2095031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ea typeface="等线" panose="02010600030101010101" pitchFamily="2" charset="-122"/>
                <a:cs typeface="Times New Roman" panose="02020603050405020304" pitchFamily="18" charset="0"/>
              </a:rPr>
              <a:t>我们的优势</a:t>
            </a:r>
            <a:r>
              <a:rPr lang="zh-CN" altLang="en-US" sz="1800" dirty="0">
                <a:effectLst/>
                <a:ea typeface="等线" panose="02010600030101010101" pitchFamily="2" charset="-122"/>
                <a:cs typeface="Times New Roman" panose="02020603050405020304" pitchFamily="18" charset="0"/>
              </a:rPr>
              <a:t>也</a:t>
            </a:r>
            <a:r>
              <a:rPr lang="zh-CN" altLang="zh-CN" sz="1800" dirty="0">
                <a:effectLst/>
                <a:ea typeface="等线" panose="02010600030101010101" pitchFamily="2" charset="-122"/>
                <a:cs typeface="Times New Roman" panose="02020603050405020304" pitchFamily="18" charset="0"/>
              </a:rPr>
              <a:t>就是因为我们</a:t>
            </a:r>
            <a:r>
              <a:rPr lang="zh-CN" altLang="en-US" sz="1800" dirty="0">
                <a:effectLst/>
                <a:ea typeface="等线" panose="02010600030101010101" pitchFamily="2" charset="-122"/>
                <a:cs typeface="Times New Roman" panose="02020603050405020304" pitchFamily="18" charset="0"/>
              </a:rPr>
              <a:t>位</a:t>
            </a:r>
            <a:r>
              <a:rPr lang="zh-CN" altLang="zh-CN" sz="1800" dirty="0">
                <a:effectLst/>
                <a:ea typeface="等线" panose="02010600030101010101" pitchFamily="2" charset="-122"/>
                <a:cs typeface="Times New Roman" panose="02020603050405020304" pitchFamily="18" charset="0"/>
              </a:rPr>
              <a:t>于上海张江。我们周边聚集着很多相关的产业和企业，</a:t>
            </a:r>
            <a:r>
              <a:rPr lang="zh-CN" altLang="en-US" sz="1800" dirty="0">
                <a:effectLst/>
                <a:ea typeface="等线" panose="02010600030101010101" pitchFamily="2" charset="-122"/>
                <a:cs typeface="Times New Roman" panose="02020603050405020304" pitchFamily="18" charset="0"/>
              </a:rPr>
              <a:t>学校</a:t>
            </a:r>
            <a:r>
              <a:rPr lang="zh-CN" altLang="zh-CN" sz="1800" dirty="0">
                <a:effectLst/>
                <a:ea typeface="等线" panose="02010600030101010101" pitchFamily="2" charset="-122"/>
                <a:cs typeface="Times New Roman" panose="02020603050405020304" pitchFamily="18" charset="0"/>
              </a:rPr>
              <a:t>周边</a:t>
            </a:r>
            <a:r>
              <a:rPr lang="zh-CN" altLang="en-US" sz="1800" dirty="0">
                <a:effectLst/>
                <a:ea typeface="等线" panose="02010600030101010101" pitchFamily="2" charset="-122"/>
                <a:cs typeface="Times New Roman" panose="02020603050405020304" pitchFamily="18" charset="0"/>
              </a:rPr>
              <a:t>聚集</a:t>
            </a:r>
            <a:r>
              <a:rPr lang="zh-CN" altLang="zh-CN" sz="1800" dirty="0">
                <a:effectLst/>
                <a:ea typeface="等线" panose="02010600030101010101" pitchFamily="2" charset="-122"/>
                <a:cs typeface="Times New Roman" panose="02020603050405020304" pitchFamily="18" charset="0"/>
              </a:rPr>
              <a:t>就</a:t>
            </a:r>
            <a:r>
              <a:rPr lang="zh-CN" altLang="en-US" sz="1800" dirty="0">
                <a:effectLst/>
                <a:ea typeface="等线" panose="02010600030101010101" pitchFamily="2" charset="-122"/>
                <a:cs typeface="Times New Roman" panose="02020603050405020304" pitchFamily="18" charset="0"/>
              </a:rPr>
              <a:t>由</a:t>
            </a:r>
            <a:r>
              <a:rPr lang="zh-CN" altLang="zh-CN" sz="1800" dirty="0">
                <a:effectLst/>
                <a:ea typeface="等线" panose="02010600030101010101" pitchFamily="2" charset="-122"/>
                <a:cs typeface="Times New Roman" panose="02020603050405020304" pitchFamily="18" charset="0"/>
              </a:rPr>
              <a:t>大于</a:t>
            </a:r>
            <a:r>
              <a:rPr lang="en-US" altLang="zh-CN" sz="1800" dirty="0">
                <a:effectLst/>
                <a:ea typeface="等线" panose="02010600030101010101" pitchFamily="2" charset="-122"/>
                <a:cs typeface="Times New Roman" panose="02020603050405020304" pitchFamily="18" charset="0"/>
              </a:rPr>
              <a:t>1000</a:t>
            </a:r>
            <a:r>
              <a:rPr lang="zh-CN" altLang="zh-CN" sz="1800" dirty="0">
                <a:effectLst/>
                <a:ea typeface="等线" panose="02010600030101010101" pitchFamily="2" charset="-122"/>
                <a:cs typeface="Times New Roman" panose="02020603050405020304" pitchFamily="18" charset="0"/>
              </a:rPr>
              <a:t>家生物医学工程领域的企业。他们就</a:t>
            </a:r>
            <a:r>
              <a:rPr lang="zh-CN" altLang="en-US" sz="1800" dirty="0">
                <a:effectLst/>
                <a:ea typeface="等线" panose="02010600030101010101" pitchFamily="2" charset="-122"/>
                <a:cs typeface="Times New Roman" panose="02020603050405020304" pitchFamily="18" charset="0"/>
              </a:rPr>
              <a:t>对生医工</a:t>
            </a:r>
            <a:r>
              <a:rPr lang="zh-CN" altLang="zh-CN" sz="1800" dirty="0">
                <a:effectLst/>
                <a:ea typeface="等线" panose="02010600030101010101" pitchFamily="2" charset="-122"/>
                <a:cs typeface="Times New Roman" panose="02020603050405020304" pitchFamily="18" charset="0"/>
              </a:rPr>
              <a:t>人才</a:t>
            </a:r>
            <a:r>
              <a:rPr lang="zh-CN" altLang="en-US" sz="1800" dirty="0">
                <a:effectLst/>
                <a:ea typeface="等线" panose="02010600030101010101" pitchFamily="2" charset="-122"/>
                <a:cs typeface="Times New Roman" panose="02020603050405020304" pitchFamily="18" charset="0"/>
              </a:rPr>
              <a:t>有着</a:t>
            </a:r>
            <a:r>
              <a:rPr lang="zh-CN" altLang="zh-CN" sz="1800" dirty="0">
                <a:effectLst/>
                <a:ea typeface="等线" panose="02010600030101010101" pitchFamily="2" charset="-122"/>
                <a:cs typeface="Times New Roman" panose="02020603050405020304" pitchFamily="18" charset="0"/>
              </a:rPr>
              <a:t>大量的需求，需要大量的本土的专业人才。同时上海市也在积极的对接，积极的推进这个上海临床研究中心的建设。也就是说这个临床中心将来会是中国第一个研究型的医院</a:t>
            </a:r>
            <a:r>
              <a:rPr lang="zh-CN" altLang="en-US" sz="1800" dirty="0">
                <a:effectLst/>
                <a:ea typeface="等线" panose="02010600030101010101" pitchFamily="2" charset="-122"/>
                <a:cs typeface="Times New Roman" panose="02020603050405020304" pitchFamily="18" charset="0"/>
              </a:rPr>
              <a:t>，</a:t>
            </a:r>
            <a:r>
              <a:rPr lang="zh-CN" altLang="zh-CN" sz="1800" dirty="0">
                <a:effectLst/>
                <a:ea typeface="等线" panose="02010600030101010101" pitchFamily="2" charset="-122"/>
                <a:cs typeface="Times New Roman" panose="02020603050405020304" pitchFamily="18" charset="0"/>
              </a:rPr>
              <a:t>实现这种基础科研和临床转化的无缝对接。我们生</a:t>
            </a:r>
            <a:r>
              <a:rPr lang="zh-CN" altLang="en-US" sz="1800" dirty="0">
                <a:effectLst/>
                <a:ea typeface="等线" panose="02010600030101010101" pitchFamily="2" charset="-122"/>
                <a:cs typeface="Times New Roman" panose="02020603050405020304" pitchFamily="18" charset="0"/>
              </a:rPr>
              <a:t>医</a:t>
            </a:r>
            <a:r>
              <a:rPr lang="zh-CN" altLang="zh-CN" sz="1800" dirty="0">
                <a:effectLst/>
                <a:ea typeface="等线" panose="02010600030101010101" pitchFamily="2" charset="-122"/>
                <a:cs typeface="Times New Roman" panose="02020603050405020304" pitchFamily="18" charset="0"/>
              </a:rPr>
              <a:t>工学院也是非常积极的深入的参与到上海临床研究中心的建设之中。尤其是在智能医学</a:t>
            </a:r>
            <a:r>
              <a:rPr lang="zh-CN" altLang="en-US" sz="1800" dirty="0">
                <a:effectLst/>
                <a:ea typeface="等线" panose="02010600030101010101" pitchFamily="2" charset="-122"/>
                <a:cs typeface="Times New Roman" panose="02020603050405020304" pitchFamily="18" charset="0"/>
              </a:rPr>
              <a:t>、</a:t>
            </a:r>
            <a:r>
              <a:rPr lang="zh-CN" altLang="zh-CN" sz="1800" dirty="0">
                <a:effectLst/>
                <a:ea typeface="等线" panose="02010600030101010101" pitchFamily="2" charset="-122"/>
                <a:cs typeface="Times New Roman" panose="02020603050405020304" pitchFamily="18" charset="0"/>
              </a:rPr>
              <a:t>医学影像、智慧仪器方面，这种高端的人才更加的缺乏。</a:t>
            </a:r>
            <a:endParaRPr lang="en-US" altLang="zh-CN" sz="1800" dirty="0">
              <a:effectLst/>
              <a:ea typeface="等线" panose="02010600030101010101" pitchFamily="2" charset="-122"/>
              <a:cs typeface="Times New Roman" panose="02020603050405020304" pitchFamily="18" charset="0"/>
            </a:endParaRPr>
          </a:p>
          <a:p>
            <a:endParaRPr lang="en-US" altLang="zh-CN" sz="1800" dirty="0">
              <a:effectLst/>
              <a:ea typeface="等线" panose="02010600030101010101" pitchFamily="2" charset="-122"/>
              <a:cs typeface="Times New Roman" panose="02020603050405020304" pitchFamily="18" charset="0"/>
            </a:endParaRPr>
          </a:p>
          <a:p>
            <a:r>
              <a:rPr lang="zh-CN" altLang="zh-CN" sz="1800" dirty="0">
                <a:effectLst/>
                <a:ea typeface="等线" panose="02010600030101010101" pitchFamily="2" charset="-122"/>
                <a:cs typeface="Times New Roman" panose="02020603050405020304" pitchFamily="18" charset="0"/>
              </a:rPr>
              <a:t>右图是一些相关的企业的单位，可以看到都是非常好的单位。像西门子、迈锐等等，但是我们也需要更多的人才来推动这个产业的发展。</a:t>
            </a:r>
            <a:endParaRPr lang="zh-CN" altLang="en-US" dirty="0"/>
          </a:p>
        </p:txBody>
      </p:sp>
      <p:sp>
        <p:nvSpPr>
          <p:cNvPr id="4" name="灯片编号占位符 3"/>
          <p:cNvSpPr>
            <a:spLocks noGrp="1"/>
          </p:cNvSpPr>
          <p:nvPr>
            <p:ph type="sldNum" sz="quarter" idx="5"/>
          </p:nvPr>
        </p:nvSpPr>
        <p:spPr/>
        <p:txBody>
          <a:bodyPr/>
          <a:lstStyle/>
          <a:p>
            <a:fld id="{0E6A2C5F-85BB-4B9C-B27C-4A1A30B0C3A3}" type="slidenum">
              <a:rPr lang="zh-CN" altLang="en-US" smtClean="0">
                <a:solidFill>
                  <a:prstClr val="black"/>
                </a:solidFill>
              </a:rPr>
              <a:pPr/>
              <a:t>31</a:t>
            </a:fld>
            <a:endParaRPr lang="zh-CN" altLang="en-US" dirty="0">
              <a:solidFill>
                <a:prstClr val="black"/>
              </a:solidFill>
            </a:endParaRPr>
          </a:p>
        </p:txBody>
      </p:sp>
    </p:spTree>
    <p:extLst>
      <p:ext uri="{BB962C8B-B14F-4D97-AF65-F5344CB8AC3E}">
        <p14:creationId xmlns:p14="http://schemas.microsoft.com/office/powerpoint/2010/main" val="37773417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举例： 以高端医疗设备举例</a:t>
            </a:r>
          </a:p>
        </p:txBody>
      </p:sp>
      <p:sp>
        <p:nvSpPr>
          <p:cNvPr id="4" name="灯片编号占位符 3"/>
          <p:cNvSpPr>
            <a:spLocks noGrp="1"/>
          </p:cNvSpPr>
          <p:nvPr>
            <p:ph type="sldNum" sz="quarter" idx="10"/>
          </p:nvPr>
        </p:nvSpPr>
        <p:spPr/>
        <p:txBody>
          <a:bodyPr/>
          <a:lstStyle/>
          <a:p>
            <a:fld id="{0E6A2C5F-85BB-4B9C-B27C-4A1A30B0C3A3}" type="slidenum">
              <a:rPr lang="zh-CN" altLang="en-US" smtClean="0">
                <a:solidFill>
                  <a:prstClr val="black"/>
                </a:solidFill>
              </a:rPr>
              <a:pPr/>
              <a:t>32</a:t>
            </a:fld>
            <a:endParaRPr lang="zh-CN" altLang="en-US" dirty="0">
              <a:solidFill>
                <a:prstClr val="black"/>
              </a:solidFill>
            </a:endParaRPr>
          </a:p>
        </p:txBody>
      </p:sp>
    </p:spTree>
    <p:extLst>
      <p:ext uri="{BB962C8B-B14F-4D97-AF65-F5344CB8AC3E}">
        <p14:creationId xmlns:p14="http://schemas.microsoft.com/office/powerpoint/2010/main" val="42603469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6A2C5F-85BB-4B9C-B27C-4A1A30B0C3A3}" type="slidenum">
              <a:rPr lang="zh-CN" altLang="en-US" smtClean="0">
                <a:solidFill>
                  <a:prstClr val="black"/>
                </a:solidFill>
              </a:rPr>
              <a:pPr/>
              <a:t>33</a:t>
            </a:fld>
            <a:endParaRPr lang="zh-CN" altLang="en-US" dirty="0">
              <a:solidFill>
                <a:prstClr val="black"/>
              </a:solidFill>
            </a:endParaRPr>
          </a:p>
        </p:txBody>
      </p:sp>
    </p:spTree>
    <p:extLst>
      <p:ext uri="{BB962C8B-B14F-4D97-AF65-F5344CB8AC3E}">
        <p14:creationId xmlns:p14="http://schemas.microsoft.com/office/powerpoint/2010/main" val="21563731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D70D76-8D12-4CBF-94A1-CE5B19134EA4}" type="slidenum">
              <a:rPr lang="en-US" smtClean="0"/>
              <a:t>35</a:t>
            </a:fld>
            <a:endParaRPr lang="en-US"/>
          </a:p>
        </p:txBody>
      </p:sp>
    </p:spTree>
    <p:extLst>
      <p:ext uri="{BB962C8B-B14F-4D97-AF65-F5344CB8AC3E}">
        <p14:creationId xmlns:p14="http://schemas.microsoft.com/office/powerpoint/2010/main" val="2489225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D70D76-8D12-4CBF-94A1-CE5B19134EA4}" type="slidenum">
              <a:rPr lang="en-US" smtClean="0"/>
              <a:t>2</a:t>
            </a:fld>
            <a:endParaRPr lang="en-US"/>
          </a:p>
        </p:txBody>
      </p:sp>
    </p:spTree>
    <p:extLst>
      <p:ext uri="{BB962C8B-B14F-4D97-AF65-F5344CB8AC3E}">
        <p14:creationId xmlns:p14="http://schemas.microsoft.com/office/powerpoint/2010/main" val="42337955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D70D76-8D12-4CBF-94A1-CE5B19134EA4}" type="slidenum">
              <a:rPr lang="en-US" smtClean="0"/>
              <a:t>40</a:t>
            </a:fld>
            <a:endParaRPr lang="en-US"/>
          </a:p>
        </p:txBody>
      </p:sp>
    </p:spTree>
    <p:extLst>
      <p:ext uri="{BB962C8B-B14F-4D97-AF65-F5344CB8AC3E}">
        <p14:creationId xmlns:p14="http://schemas.microsoft.com/office/powerpoint/2010/main" val="18559098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E6A2C5F-85BB-4B9C-B27C-4A1A30B0C3A3}" type="slidenum">
              <a:rPr lang="zh-CN" altLang="en-US" smtClean="0">
                <a:solidFill>
                  <a:prstClr val="black"/>
                </a:solidFill>
              </a:rPr>
              <a:pPr>
                <a:defRPr/>
              </a:pPr>
              <a:t>42</a:t>
            </a:fld>
            <a:endParaRPr lang="zh-CN" altLang="en-US" dirty="0">
              <a:solidFill>
                <a:prstClr val="black"/>
              </a:solidFill>
            </a:endParaRPr>
          </a:p>
        </p:txBody>
      </p:sp>
    </p:spTree>
    <p:extLst>
      <p:ext uri="{BB962C8B-B14F-4D97-AF65-F5344CB8AC3E}">
        <p14:creationId xmlns:p14="http://schemas.microsoft.com/office/powerpoint/2010/main" val="12646447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ea typeface="等线" panose="02010600030101010101" pitchFamily="2" charset="-122"/>
                <a:cs typeface="Times New Roman" panose="02020603050405020304" pitchFamily="18" charset="0"/>
              </a:rPr>
              <a:t>下面我也想介绍一下我们的这个师资队伍，我们的师资队伍也是非常的国际化和高水平。所有的</a:t>
            </a:r>
            <a:r>
              <a:rPr lang="zh-CN" altLang="en-US" sz="1800" dirty="0">
                <a:effectLst/>
                <a:ea typeface="等线" panose="02010600030101010101" pitchFamily="2" charset="-122"/>
                <a:cs typeface="Times New Roman" panose="02020603050405020304" pitchFamily="18" charset="0"/>
              </a:rPr>
              <a:t>常任教授</a:t>
            </a:r>
            <a:r>
              <a:rPr lang="zh-CN" altLang="zh-CN" sz="1800" dirty="0">
                <a:effectLst/>
                <a:ea typeface="等线" panose="02010600030101010101" pitchFamily="2" charset="-122"/>
                <a:cs typeface="Times New Roman" panose="02020603050405020304" pitchFamily="18" charset="0"/>
              </a:rPr>
              <a:t>百分之百是毕业或曾就职于海外一流高校。这些学校包括哈佛大学</a:t>
            </a:r>
            <a:r>
              <a:rPr lang="zh-CN" altLang="en-US" sz="1800" dirty="0">
                <a:effectLst/>
                <a:ea typeface="等线" panose="02010600030101010101" pitchFamily="2" charset="-122"/>
                <a:cs typeface="Times New Roman" panose="02020603050405020304" pitchFamily="18" charset="0"/>
              </a:rPr>
              <a:t>，北卡</a:t>
            </a:r>
            <a:r>
              <a:rPr lang="zh-CN" altLang="zh-CN" sz="1800" dirty="0">
                <a:effectLst/>
                <a:ea typeface="等线" panose="02010600030101010101" pitchFamily="2" charset="-122"/>
                <a:cs typeface="Times New Roman" panose="02020603050405020304" pitchFamily="18" charset="0"/>
              </a:rPr>
              <a:t>大学教堂山分校，加州大学</a:t>
            </a:r>
            <a:r>
              <a:rPr lang="zh-CN" altLang="en-US" sz="1800" dirty="0">
                <a:effectLst/>
                <a:ea typeface="等线" panose="02010600030101010101" pitchFamily="2" charset="-122"/>
                <a:cs typeface="Times New Roman" panose="02020603050405020304" pitchFamily="18" charset="0"/>
              </a:rPr>
              <a:t>洛杉矶</a:t>
            </a:r>
            <a:r>
              <a:rPr lang="zh-CN" altLang="zh-CN" sz="1800" dirty="0">
                <a:effectLst/>
                <a:ea typeface="等线" panose="02010600030101010101" pitchFamily="2" charset="-122"/>
                <a:cs typeface="Times New Roman" panose="02020603050405020304" pitchFamily="18" charset="0"/>
              </a:rPr>
              <a:t>分校、加州大学旧金山</a:t>
            </a:r>
            <a:r>
              <a:rPr lang="zh-CN" altLang="en-US" sz="1800" dirty="0">
                <a:effectLst/>
                <a:ea typeface="等线" panose="02010600030101010101" pitchFamily="2" charset="-122"/>
                <a:cs typeface="Times New Roman" panose="02020603050405020304" pitchFamily="18" charset="0"/>
              </a:rPr>
              <a:t>分校</a:t>
            </a:r>
            <a:r>
              <a:rPr lang="zh-CN" altLang="zh-CN" sz="1800" dirty="0">
                <a:effectLst/>
                <a:ea typeface="等线" panose="02010600030101010101" pitchFamily="2" charset="-122"/>
                <a:cs typeface="Times New Roman" panose="02020603050405020304" pitchFamily="18" charset="0"/>
              </a:rPr>
              <a:t>和华盛顿大学等等。而且我们的老师是涵盖了生物学工程领域的各个环节。从设备到分子探针，到数据采集，到信息处理，到诊疗所有的环节，我们都有老师的</a:t>
            </a:r>
            <a:r>
              <a:rPr lang="zh-CN" altLang="en-US" sz="1800" dirty="0">
                <a:effectLst/>
                <a:ea typeface="等线" panose="02010600030101010101" pitchFamily="2" charset="-122"/>
                <a:cs typeface="Times New Roman" panose="02020603050405020304" pitchFamily="18" charset="0"/>
              </a:rPr>
              <a:t>，</a:t>
            </a:r>
            <a:r>
              <a:rPr lang="zh-CN" altLang="zh-CN" sz="1800" dirty="0">
                <a:effectLst/>
                <a:ea typeface="等线" panose="02010600030101010101" pitchFamily="2" charset="-122"/>
                <a:cs typeface="Times New Roman" panose="02020603050405020304" pitchFamily="18" charset="0"/>
              </a:rPr>
              <a:t>专业技能涵盖</a:t>
            </a:r>
            <a:r>
              <a:rPr lang="zh-CN" altLang="en-US" sz="1800" dirty="0">
                <a:effectLst/>
                <a:ea typeface="等线" panose="02010600030101010101" pitchFamily="2" charset="-122"/>
                <a:cs typeface="Times New Roman" panose="02020603050405020304" pitchFamily="18" charset="0"/>
              </a:rPr>
              <a:t>地</a:t>
            </a:r>
            <a:r>
              <a:rPr lang="zh-CN" altLang="zh-CN" sz="1800" dirty="0">
                <a:effectLst/>
                <a:ea typeface="等线" panose="02010600030101010101" pitchFamily="2" charset="-122"/>
                <a:cs typeface="Times New Roman" panose="02020603050405020304" pitchFamily="18" charset="0"/>
              </a:rPr>
              <a:t>非常的全面。</a:t>
            </a:r>
            <a:endParaRPr lang="zh-CN" altLang="en-US" dirty="0"/>
          </a:p>
        </p:txBody>
      </p:sp>
      <p:sp>
        <p:nvSpPr>
          <p:cNvPr id="4" name="灯片编号占位符 3"/>
          <p:cNvSpPr>
            <a:spLocks noGrp="1"/>
          </p:cNvSpPr>
          <p:nvPr>
            <p:ph type="sldNum" sz="quarter" idx="10"/>
          </p:nvPr>
        </p:nvSpPr>
        <p:spPr/>
        <p:txBody>
          <a:bodyPr/>
          <a:lstStyle/>
          <a:p>
            <a:fld id="{36A52F07-4506-44DF-8EC4-F38764B97C72}" type="slidenum">
              <a:rPr lang="zh-CN" altLang="en-US" smtClean="0">
                <a:solidFill>
                  <a:prstClr val="black"/>
                </a:solidFill>
              </a:rPr>
              <a:pPr/>
              <a:t>43</a:t>
            </a:fld>
            <a:endParaRPr lang="zh-CN" altLang="en-US">
              <a:solidFill>
                <a:prstClr val="black"/>
              </a:solidFill>
            </a:endParaRPr>
          </a:p>
        </p:txBody>
      </p:sp>
    </p:spTree>
    <p:extLst>
      <p:ext uri="{BB962C8B-B14F-4D97-AF65-F5344CB8AC3E}">
        <p14:creationId xmlns:p14="http://schemas.microsoft.com/office/powerpoint/2010/main" val="34600768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ea typeface="等线" panose="02010600030101010101" pitchFamily="2" charset="-122"/>
                <a:cs typeface="Times New Roman" panose="02020603050405020304" pitchFamily="18" charset="0"/>
              </a:rPr>
              <a:t>下面我也想介绍一下我们的这个师资队伍，我们的师资队伍也是非常的国际化和高水平。所有的</a:t>
            </a:r>
            <a:r>
              <a:rPr lang="zh-CN" altLang="en-US" sz="1800" dirty="0">
                <a:effectLst/>
                <a:ea typeface="等线" panose="02010600030101010101" pitchFamily="2" charset="-122"/>
                <a:cs typeface="Times New Roman" panose="02020603050405020304" pitchFamily="18" charset="0"/>
              </a:rPr>
              <a:t>常任教授</a:t>
            </a:r>
            <a:r>
              <a:rPr lang="zh-CN" altLang="zh-CN" sz="1800" dirty="0">
                <a:effectLst/>
                <a:ea typeface="等线" panose="02010600030101010101" pitchFamily="2" charset="-122"/>
                <a:cs typeface="Times New Roman" panose="02020603050405020304" pitchFamily="18" charset="0"/>
              </a:rPr>
              <a:t>百分之百是毕业或曾就职于海外一流高校。这些学校包括哈佛大学</a:t>
            </a:r>
            <a:r>
              <a:rPr lang="zh-CN" altLang="en-US" sz="1800" dirty="0">
                <a:effectLst/>
                <a:ea typeface="等线" panose="02010600030101010101" pitchFamily="2" charset="-122"/>
                <a:cs typeface="Times New Roman" panose="02020603050405020304" pitchFamily="18" charset="0"/>
              </a:rPr>
              <a:t>，北卡</a:t>
            </a:r>
            <a:r>
              <a:rPr lang="zh-CN" altLang="zh-CN" sz="1800" dirty="0">
                <a:effectLst/>
                <a:ea typeface="等线" panose="02010600030101010101" pitchFamily="2" charset="-122"/>
                <a:cs typeface="Times New Roman" panose="02020603050405020304" pitchFamily="18" charset="0"/>
              </a:rPr>
              <a:t>大学教堂山分校，加州大学</a:t>
            </a:r>
            <a:r>
              <a:rPr lang="zh-CN" altLang="en-US" sz="1800" dirty="0">
                <a:effectLst/>
                <a:ea typeface="等线" panose="02010600030101010101" pitchFamily="2" charset="-122"/>
                <a:cs typeface="Times New Roman" panose="02020603050405020304" pitchFamily="18" charset="0"/>
              </a:rPr>
              <a:t>洛杉矶</a:t>
            </a:r>
            <a:r>
              <a:rPr lang="zh-CN" altLang="zh-CN" sz="1800" dirty="0">
                <a:effectLst/>
                <a:ea typeface="等线" panose="02010600030101010101" pitchFamily="2" charset="-122"/>
                <a:cs typeface="Times New Roman" panose="02020603050405020304" pitchFamily="18" charset="0"/>
              </a:rPr>
              <a:t>分校、加州大学旧金山</a:t>
            </a:r>
            <a:r>
              <a:rPr lang="zh-CN" altLang="en-US" sz="1800" dirty="0">
                <a:effectLst/>
                <a:ea typeface="等线" panose="02010600030101010101" pitchFamily="2" charset="-122"/>
                <a:cs typeface="Times New Roman" panose="02020603050405020304" pitchFamily="18" charset="0"/>
              </a:rPr>
              <a:t>分校</a:t>
            </a:r>
            <a:r>
              <a:rPr lang="zh-CN" altLang="zh-CN" sz="1800" dirty="0">
                <a:effectLst/>
                <a:ea typeface="等线" panose="02010600030101010101" pitchFamily="2" charset="-122"/>
                <a:cs typeface="Times New Roman" panose="02020603050405020304" pitchFamily="18" charset="0"/>
              </a:rPr>
              <a:t>和华盛顿大学等等。而且我们的老师是涵盖了生物学工程领域的各个环节。从设备到分子探针，到数据采集，到信息处理，到诊疗所有的环节，我们都有老师的</a:t>
            </a:r>
            <a:r>
              <a:rPr lang="zh-CN" altLang="en-US" sz="1800" dirty="0">
                <a:effectLst/>
                <a:ea typeface="等线" panose="02010600030101010101" pitchFamily="2" charset="-122"/>
                <a:cs typeface="Times New Roman" panose="02020603050405020304" pitchFamily="18" charset="0"/>
              </a:rPr>
              <a:t>，</a:t>
            </a:r>
            <a:r>
              <a:rPr lang="zh-CN" altLang="zh-CN" sz="1800" dirty="0">
                <a:effectLst/>
                <a:ea typeface="等线" panose="02010600030101010101" pitchFamily="2" charset="-122"/>
                <a:cs typeface="Times New Roman" panose="02020603050405020304" pitchFamily="18" charset="0"/>
              </a:rPr>
              <a:t>专业技能涵盖</a:t>
            </a:r>
            <a:r>
              <a:rPr lang="zh-CN" altLang="en-US" sz="1800" dirty="0">
                <a:effectLst/>
                <a:ea typeface="等线" panose="02010600030101010101" pitchFamily="2" charset="-122"/>
                <a:cs typeface="Times New Roman" panose="02020603050405020304" pitchFamily="18" charset="0"/>
              </a:rPr>
              <a:t>地</a:t>
            </a:r>
            <a:r>
              <a:rPr lang="zh-CN" altLang="zh-CN" sz="1800" dirty="0">
                <a:effectLst/>
                <a:ea typeface="等线" panose="02010600030101010101" pitchFamily="2" charset="-122"/>
                <a:cs typeface="Times New Roman" panose="02020603050405020304" pitchFamily="18" charset="0"/>
              </a:rPr>
              <a:t>非常的全面。</a:t>
            </a:r>
            <a:endParaRPr lang="zh-CN" altLang="en-US" dirty="0"/>
          </a:p>
        </p:txBody>
      </p:sp>
      <p:sp>
        <p:nvSpPr>
          <p:cNvPr id="4" name="灯片编号占位符 3"/>
          <p:cNvSpPr>
            <a:spLocks noGrp="1"/>
          </p:cNvSpPr>
          <p:nvPr>
            <p:ph type="sldNum" sz="quarter" idx="10"/>
          </p:nvPr>
        </p:nvSpPr>
        <p:spPr/>
        <p:txBody>
          <a:bodyPr/>
          <a:lstStyle/>
          <a:p>
            <a:fld id="{36A52F07-4506-44DF-8EC4-F38764B97C72}" type="slidenum">
              <a:rPr lang="zh-CN" altLang="en-US" smtClean="0">
                <a:solidFill>
                  <a:prstClr val="black"/>
                </a:solidFill>
              </a:rPr>
              <a:pPr/>
              <a:t>44</a:t>
            </a:fld>
            <a:endParaRPr lang="zh-CN" altLang="en-US">
              <a:solidFill>
                <a:prstClr val="black"/>
              </a:solidFill>
            </a:endParaRPr>
          </a:p>
        </p:txBody>
      </p:sp>
    </p:spTree>
    <p:extLst>
      <p:ext uri="{BB962C8B-B14F-4D97-AF65-F5344CB8AC3E}">
        <p14:creationId xmlns:p14="http://schemas.microsoft.com/office/powerpoint/2010/main" val="10476827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ea typeface="等线" panose="02010600030101010101" pitchFamily="2" charset="-122"/>
                <a:cs typeface="Times New Roman" panose="02020603050405020304" pitchFamily="18" charset="0"/>
              </a:rPr>
              <a:t>下面我也想介绍一下我们的这个师资队伍，我们的师资队伍也是非常的国际化和高水平。所有的</a:t>
            </a:r>
            <a:r>
              <a:rPr lang="zh-CN" altLang="en-US" sz="1800" dirty="0">
                <a:effectLst/>
                <a:ea typeface="等线" panose="02010600030101010101" pitchFamily="2" charset="-122"/>
                <a:cs typeface="Times New Roman" panose="02020603050405020304" pitchFamily="18" charset="0"/>
              </a:rPr>
              <a:t>常任教授</a:t>
            </a:r>
            <a:r>
              <a:rPr lang="zh-CN" altLang="zh-CN" sz="1800" dirty="0">
                <a:effectLst/>
                <a:ea typeface="等线" panose="02010600030101010101" pitchFamily="2" charset="-122"/>
                <a:cs typeface="Times New Roman" panose="02020603050405020304" pitchFamily="18" charset="0"/>
              </a:rPr>
              <a:t>百分之百是毕业或曾就职于海外一流高校。这些学校包括哈佛大学</a:t>
            </a:r>
            <a:r>
              <a:rPr lang="zh-CN" altLang="en-US" sz="1800" dirty="0">
                <a:effectLst/>
                <a:ea typeface="等线" panose="02010600030101010101" pitchFamily="2" charset="-122"/>
                <a:cs typeface="Times New Roman" panose="02020603050405020304" pitchFamily="18" charset="0"/>
              </a:rPr>
              <a:t>，北卡</a:t>
            </a:r>
            <a:r>
              <a:rPr lang="zh-CN" altLang="zh-CN" sz="1800" dirty="0">
                <a:effectLst/>
                <a:ea typeface="等线" panose="02010600030101010101" pitchFamily="2" charset="-122"/>
                <a:cs typeface="Times New Roman" panose="02020603050405020304" pitchFamily="18" charset="0"/>
              </a:rPr>
              <a:t>大学教堂山分校，加州大学</a:t>
            </a:r>
            <a:r>
              <a:rPr lang="zh-CN" altLang="en-US" sz="1800" dirty="0">
                <a:effectLst/>
                <a:ea typeface="等线" panose="02010600030101010101" pitchFamily="2" charset="-122"/>
                <a:cs typeface="Times New Roman" panose="02020603050405020304" pitchFamily="18" charset="0"/>
              </a:rPr>
              <a:t>洛杉矶</a:t>
            </a:r>
            <a:r>
              <a:rPr lang="zh-CN" altLang="zh-CN" sz="1800" dirty="0">
                <a:effectLst/>
                <a:ea typeface="等线" panose="02010600030101010101" pitchFamily="2" charset="-122"/>
                <a:cs typeface="Times New Roman" panose="02020603050405020304" pitchFamily="18" charset="0"/>
              </a:rPr>
              <a:t>分校、加州大学旧金山</a:t>
            </a:r>
            <a:r>
              <a:rPr lang="zh-CN" altLang="en-US" sz="1800" dirty="0">
                <a:effectLst/>
                <a:ea typeface="等线" panose="02010600030101010101" pitchFamily="2" charset="-122"/>
                <a:cs typeface="Times New Roman" panose="02020603050405020304" pitchFamily="18" charset="0"/>
              </a:rPr>
              <a:t>分校</a:t>
            </a:r>
            <a:r>
              <a:rPr lang="zh-CN" altLang="zh-CN" sz="1800" dirty="0">
                <a:effectLst/>
                <a:ea typeface="等线" panose="02010600030101010101" pitchFamily="2" charset="-122"/>
                <a:cs typeface="Times New Roman" panose="02020603050405020304" pitchFamily="18" charset="0"/>
              </a:rPr>
              <a:t>和华盛顿大学等等。而且我们的老师是涵盖了生物学工程领域的各个环节。从设备到分子探针，到数据采集，到信息处理，到诊疗所有的环节，我们都有老师的</a:t>
            </a:r>
            <a:r>
              <a:rPr lang="zh-CN" altLang="en-US" sz="1800" dirty="0">
                <a:effectLst/>
                <a:ea typeface="等线" panose="02010600030101010101" pitchFamily="2" charset="-122"/>
                <a:cs typeface="Times New Roman" panose="02020603050405020304" pitchFamily="18" charset="0"/>
              </a:rPr>
              <a:t>，</a:t>
            </a:r>
            <a:r>
              <a:rPr lang="zh-CN" altLang="zh-CN" sz="1800" dirty="0">
                <a:effectLst/>
                <a:ea typeface="等线" panose="02010600030101010101" pitchFamily="2" charset="-122"/>
                <a:cs typeface="Times New Roman" panose="02020603050405020304" pitchFamily="18" charset="0"/>
              </a:rPr>
              <a:t>专业技能涵盖</a:t>
            </a:r>
            <a:r>
              <a:rPr lang="zh-CN" altLang="en-US" sz="1800" dirty="0">
                <a:effectLst/>
                <a:ea typeface="等线" panose="02010600030101010101" pitchFamily="2" charset="-122"/>
                <a:cs typeface="Times New Roman" panose="02020603050405020304" pitchFamily="18" charset="0"/>
              </a:rPr>
              <a:t>地</a:t>
            </a:r>
            <a:r>
              <a:rPr lang="zh-CN" altLang="zh-CN" sz="1800" dirty="0">
                <a:effectLst/>
                <a:ea typeface="等线" panose="02010600030101010101" pitchFamily="2" charset="-122"/>
                <a:cs typeface="Times New Roman" panose="02020603050405020304" pitchFamily="18" charset="0"/>
              </a:rPr>
              <a:t>非常的全面。</a:t>
            </a:r>
            <a:endParaRPr lang="zh-CN" altLang="en-US" dirty="0"/>
          </a:p>
        </p:txBody>
      </p:sp>
      <p:sp>
        <p:nvSpPr>
          <p:cNvPr id="4" name="灯片编号占位符 3"/>
          <p:cNvSpPr>
            <a:spLocks noGrp="1"/>
          </p:cNvSpPr>
          <p:nvPr>
            <p:ph type="sldNum" sz="quarter" idx="10"/>
          </p:nvPr>
        </p:nvSpPr>
        <p:spPr/>
        <p:txBody>
          <a:bodyPr/>
          <a:lstStyle/>
          <a:p>
            <a:fld id="{36A52F07-4506-44DF-8EC4-F38764B97C72}" type="slidenum">
              <a:rPr lang="zh-CN" altLang="en-US" smtClean="0">
                <a:solidFill>
                  <a:prstClr val="black"/>
                </a:solidFill>
              </a:rPr>
              <a:pPr/>
              <a:t>45</a:t>
            </a:fld>
            <a:endParaRPr lang="zh-CN" altLang="en-US">
              <a:solidFill>
                <a:prstClr val="black"/>
              </a:solidFill>
            </a:endParaRPr>
          </a:p>
        </p:txBody>
      </p:sp>
    </p:spTree>
    <p:extLst>
      <p:ext uri="{BB962C8B-B14F-4D97-AF65-F5344CB8AC3E}">
        <p14:creationId xmlns:p14="http://schemas.microsoft.com/office/powerpoint/2010/main" val="11517371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ea typeface="等线" panose="02010600030101010101" pitchFamily="2" charset="-122"/>
                <a:cs typeface="Times New Roman" panose="02020603050405020304" pitchFamily="18" charset="0"/>
              </a:rPr>
              <a:t>下面我也想介绍一下我们的这个师资队伍，我们的师资队伍也是非常的国际化和高水平。所有的</a:t>
            </a:r>
            <a:r>
              <a:rPr lang="zh-CN" altLang="en-US" sz="1800" dirty="0">
                <a:effectLst/>
                <a:ea typeface="等线" panose="02010600030101010101" pitchFamily="2" charset="-122"/>
                <a:cs typeface="Times New Roman" panose="02020603050405020304" pitchFamily="18" charset="0"/>
              </a:rPr>
              <a:t>常任教授</a:t>
            </a:r>
            <a:r>
              <a:rPr lang="zh-CN" altLang="zh-CN" sz="1800" dirty="0">
                <a:effectLst/>
                <a:ea typeface="等线" panose="02010600030101010101" pitchFamily="2" charset="-122"/>
                <a:cs typeface="Times New Roman" panose="02020603050405020304" pitchFamily="18" charset="0"/>
              </a:rPr>
              <a:t>百分之百是毕业或曾就职于海外一流高校。这些学校包括哈佛大学</a:t>
            </a:r>
            <a:r>
              <a:rPr lang="zh-CN" altLang="en-US" sz="1800" dirty="0">
                <a:effectLst/>
                <a:ea typeface="等线" panose="02010600030101010101" pitchFamily="2" charset="-122"/>
                <a:cs typeface="Times New Roman" panose="02020603050405020304" pitchFamily="18" charset="0"/>
              </a:rPr>
              <a:t>，北卡</a:t>
            </a:r>
            <a:r>
              <a:rPr lang="zh-CN" altLang="zh-CN" sz="1800" dirty="0">
                <a:effectLst/>
                <a:ea typeface="等线" panose="02010600030101010101" pitchFamily="2" charset="-122"/>
                <a:cs typeface="Times New Roman" panose="02020603050405020304" pitchFamily="18" charset="0"/>
              </a:rPr>
              <a:t>大学教堂山分校，加州大学</a:t>
            </a:r>
            <a:r>
              <a:rPr lang="zh-CN" altLang="en-US" sz="1800" dirty="0">
                <a:effectLst/>
                <a:ea typeface="等线" panose="02010600030101010101" pitchFamily="2" charset="-122"/>
                <a:cs typeface="Times New Roman" panose="02020603050405020304" pitchFamily="18" charset="0"/>
              </a:rPr>
              <a:t>洛杉矶</a:t>
            </a:r>
            <a:r>
              <a:rPr lang="zh-CN" altLang="zh-CN" sz="1800" dirty="0">
                <a:effectLst/>
                <a:ea typeface="等线" panose="02010600030101010101" pitchFamily="2" charset="-122"/>
                <a:cs typeface="Times New Roman" panose="02020603050405020304" pitchFamily="18" charset="0"/>
              </a:rPr>
              <a:t>分校、加州大学旧金山</a:t>
            </a:r>
            <a:r>
              <a:rPr lang="zh-CN" altLang="en-US" sz="1800" dirty="0">
                <a:effectLst/>
                <a:ea typeface="等线" panose="02010600030101010101" pitchFamily="2" charset="-122"/>
                <a:cs typeface="Times New Roman" panose="02020603050405020304" pitchFamily="18" charset="0"/>
              </a:rPr>
              <a:t>分校</a:t>
            </a:r>
            <a:r>
              <a:rPr lang="zh-CN" altLang="zh-CN" sz="1800" dirty="0">
                <a:effectLst/>
                <a:ea typeface="等线" panose="02010600030101010101" pitchFamily="2" charset="-122"/>
                <a:cs typeface="Times New Roman" panose="02020603050405020304" pitchFamily="18" charset="0"/>
              </a:rPr>
              <a:t>和华盛顿大学等等。而且我们的老师是涵盖了生物学工程领域的各个环节。从设备到分子探针，到数据采集，到信息处理，到诊疗所有的环节，我们都有老师的</a:t>
            </a:r>
            <a:r>
              <a:rPr lang="zh-CN" altLang="en-US" sz="1800" dirty="0">
                <a:effectLst/>
                <a:ea typeface="等线" panose="02010600030101010101" pitchFamily="2" charset="-122"/>
                <a:cs typeface="Times New Roman" panose="02020603050405020304" pitchFamily="18" charset="0"/>
              </a:rPr>
              <a:t>，</a:t>
            </a:r>
            <a:r>
              <a:rPr lang="zh-CN" altLang="zh-CN" sz="1800" dirty="0">
                <a:effectLst/>
                <a:ea typeface="等线" panose="02010600030101010101" pitchFamily="2" charset="-122"/>
                <a:cs typeface="Times New Roman" panose="02020603050405020304" pitchFamily="18" charset="0"/>
              </a:rPr>
              <a:t>专业技能涵盖</a:t>
            </a:r>
            <a:r>
              <a:rPr lang="zh-CN" altLang="en-US" sz="1800" dirty="0">
                <a:effectLst/>
                <a:ea typeface="等线" panose="02010600030101010101" pitchFamily="2" charset="-122"/>
                <a:cs typeface="Times New Roman" panose="02020603050405020304" pitchFamily="18" charset="0"/>
              </a:rPr>
              <a:t>地</a:t>
            </a:r>
            <a:r>
              <a:rPr lang="zh-CN" altLang="zh-CN" sz="1800" dirty="0">
                <a:effectLst/>
                <a:ea typeface="等线" panose="02010600030101010101" pitchFamily="2" charset="-122"/>
                <a:cs typeface="Times New Roman" panose="02020603050405020304" pitchFamily="18" charset="0"/>
              </a:rPr>
              <a:t>非常的全面。</a:t>
            </a:r>
            <a:endParaRPr lang="zh-CN" altLang="en-US" dirty="0"/>
          </a:p>
        </p:txBody>
      </p:sp>
      <p:sp>
        <p:nvSpPr>
          <p:cNvPr id="4" name="灯片编号占位符 3"/>
          <p:cNvSpPr>
            <a:spLocks noGrp="1"/>
          </p:cNvSpPr>
          <p:nvPr>
            <p:ph type="sldNum" sz="quarter" idx="10"/>
          </p:nvPr>
        </p:nvSpPr>
        <p:spPr/>
        <p:txBody>
          <a:bodyPr/>
          <a:lstStyle/>
          <a:p>
            <a:fld id="{36A52F07-4506-44DF-8EC4-F38764B97C72}" type="slidenum">
              <a:rPr lang="zh-CN" altLang="en-US" smtClean="0">
                <a:solidFill>
                  <a:prstClr val="black"/>
                </a:solidFill>
              </a:rPr>
              <a:pPr/>
              <a:t>46</a:t>
            </a:fld>
            <a:endParaRPr lang="zh-CN" altLang="en-US">
              <a:solidFill>
                <a:prstClr val="black"/>
              </a:solidFill>
            </a:endParaRPr>
          </a:p>
        </p:txBody>
      </p:sp>
    </p:spTree>
    <p:extLst>
      <p:ext uri="{BB962C8B-B14F-4D97-AF65-F5344CB8AC3E}">
        <p14:creationId xmlns:p14="http://schemas.microsoft.com/office/powerpoint/2010/main" val="1543740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ea typeface="等线" panose="02010600030101010101" pitchFamily="2" charset="-122"/>
                <a:cs typeface="Times New Roman" panose="02020603050405020304" pitchFamily="18" charset="0"/>
              </a:rPr>
              <a:t>下面我也想介绍一下我们的这个师资队伍，我们的师资队伍也是非常的国际化和高水平。所有的</a:t>
            </a:r>
            <a:r>
              <a:rPr lang="zh-CN" altLang="en-US" sz="1800" dirty="0">
                <a:effectLst/>
                <a:ea typeface="等线" panose="02010600030101010101" pitchFamily="2" charset="-122"/>
                <a:cs typeface="Times New Roman" panose="02020603050405020304" pitchFamily="18" charset="0"/>
              </a:rPr>
              <a:t>常任教授</a:t>
            </a:r>
            <a:r>
              <a:rPr lang="zh-CN" altLang="zh-CN" sz="1800" dirty="0">
                <a:effectLst/>
                <a:ea typeface="等线" panose="02010600030101010101" pitchFamily="2" charset="-122"/>
                <a:cs typeface="Times New Roman" panose="02020603050405020304" pitchFamily="18" charset="0"/>
              </a:rPr>
              <a:t>百分之百是毕业或曾就职于海外一流高校。这些学校包括哈佛大学</a:t>
            </a:r>
            <a:r>
              <a:rPr lang="zh-CN" altLang="en-US" sz="1800" dirty="0">
                <a:effectLst/>
                <a:ea typeface="等线" panose="02010600030101010101" pitchFamily="2" charset="-122"/>
                <a:cs typeface="Times New Roman" panose="02020603050405020304" pitchFamily="18" charset="0"/>
              </a:rPr>
              <a:t>，北卡</a:t>
            </a:r>
            <a:r>
              <a:rPr lang="zh-CN" altLang="zh-CN" sz="1800" dirty="0">
                <a:effectLst/>
                <a:ea typeface="等线" panose="02010600030101010101" pitchFamily="2" charset="-122"/>
                <a:cs typeface="Times New Roman" panose="02020603050405020304" pitchFamily="18" charset="0"/>
              </a:rPr>
              <a:t>大学教堂山分校，加州大学</a:t>
            </a:r>
            <a:r>
              <a:rPr lang="zh-CN" altLang="en-US" sz="1800" dirty="0">
                <a:effectLst/>
                <a:ea typeface="等线" panose="02010600030101010101" pitchFamily="2" charset="-122"/>
                <a:cs typeface="Times New Roman" panose="02020603050405020304" pitchFamily="18" charset="0"/>
              </a:rPr>
              <a:t>洛杉矶</a:t>
            </a:r>
            <a:r>
              <a:rPr lang="zh-CN" altLang="zh-CN" sz="1800" dirty="0">
                <a:effectLst/>
                <a:ea typeface="等线" panose="02010600030101010101" pitchFamily="2" charset="-122"/>
                <a:cs typeface="Times New Roman" panose="02020603050405020304" pitchFamily="18" charset="0"/>
              </a:rPr>
              <a:t>分校、加州大学旧金山</a:t>
            </a:r>
            <a:r>
              <a:rPr lang="zh-CN" altLang="en-US" sz="1800" dirty="0">
                <a:effectLst/>
                <a:ea typeface="等线" panose="02010600030101010101" pitchFamily="2" charset="-122"/>
                <a:cs typeface="Times New Roman" panose="02020603050405020304" pitchFamily="18" charset="0"/>
              </a:rPr>
              <a:t>分校</a:t>
            </a:r>
            <a:r>
              <a:rPr lang="zh-CN" altLang="zh-CN" sz="1800" dirty="0">
                <a:effectLst/>
                <a:ea typeface="等线" panose="02010600030101010101" pitchFamily="2" charset="-122"/>
                <a:cs typeface="Times New Roman" panose="02020603050405020304" pitchFamily="18" charset="0"/>
              </a:rPr>
              <a:t>和华盛顿大学等等。而且我们的老师是涵盖了生物学工程领域的各个环节。从设备到分子探针，到数据采集，到信息处理，到诊疗所有的环节，我们都有老师的</a:t>
            </a:r>
            <a:r>
              <a:rPr lang="zh-CN" altLang="en-US" sz="1800" dirty="0">
                <a:effectLst/>
                <a:ea typeface="等线" panose="02010600030101010101" pitchFamily="2" charset="-122"/>
                <a:cs typeface="Times New Roman" panose="02020603050405020304" pitchFamily="18" charset="0"/>
              </a:rPr>
              <a:t>，</a:t>
            </a:r>
            <a:r>
              <a:rPr lang="zh-CN" altLang="zh-CN" sz="1800" dirty="0">
                <a:effectLst/>
                <a:ea typeface="等线" panose="02010600030101010101" pitchFamily="2" charset="-122"/>
                <a:cs typeface="Times New Roman" panose="02020603050405020304" pitchFamily="18" charset="0"/>
              </a:rPr>
              <a:t>专业技能涵盖</a:t>
            </a:r>
            <a:r>
              <a:rPr lang="zh-CN" altLang="en-US" sz="1800" dirty="0">
                <a:effectLst/>
                <a:ea typeface="等线" panose="02010600030101010101" pitchFamily="2" charset="-122"/>
                <a:cs typeface="Times New Roman" panose="02020603050405020304" pitchFamily="18" charset="0"/>
              </a:rPr>
              <a:t>地</a:t>
            </a:r>
            <a:r>
              <a:rPr lang="zh-CN" altLang="zh-CN" sz="1800" dirty="0">
                <a:effectLst/>
                <a:ea typeface="等线" panose="02010600030101010101" pitchFamily="2" charset="-122"/>
                <a:cs typeface="Times New Roman" panose="02020603050405020304" pitchFamily="18" charset="0"/>
              </a:rPr>
              <a:t>非常的全面。</a:t>
            </a:r>
            <a:endParaRPr lang="zh-CN" altLang="en-US" dirty="0"/>
          </a:p>
        </p:txBody>
      </p:sp>
      <p:sp>
        <p:nvSpPr>
          <p:cNvPr id="4" name="灯片编号占位符 3"/>
          <p:cNvSpPr>
            <a:spLocks noGrp="1"/>
          </p:cNvSpPr>
          <p:nvPr>
            <p:ph type="sldNum" sz="quarter" idx="10"/>
          </p:nvPr>
        </p:nvSpPr>
        <p:spPr/>
        <p:txBody>
          <a:bodyPr/>
          <a:lstStyle/>
          <a:p>
            <a:fld id="{36A52F07-4506-44DF-8EC4-F38764B97C72}" type="slidenum">
              <a:rPr lang="zh-CN" altLang="en-US" smtClean="0">
                <a:solidFill>
                  <a:prstClr val="black"/>
                </a:solidFill>
              </a:rPr>
              <a:pPr/>
              <a:t>47</a:t>
            </a:fld>
            <a:endParaRPr lang="zh-CN" altLang="en-US">
              <a:solidFill>
                <a:prstClr val="black"/>
              </a:solidFill>
            </a:endParaRPr>
          </a:p>
        </p:txBody>
      </p:sp>
    </p:spTree>
    <p:extLst>
      <p:ext uri="{BB962C8B-B14F-4D97-AF65-F5344CB8AC3E}">
        <p14:creationId xmlns:p14="http://schemas.microsoft.com/office/powerpoint/2010/main" val="27246180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来自国外、中科院的知名学者、教授作为我们的特聘教授，参与教学和科研。可以特别介绍下蒋田仔老师 ：</a:t>
            </a:r>
            <a:r>
              <a:rPr lang="zh-CN" altLang="en-US" sz="1200" b="0" i="0" kern="1200" dirty="0">
                <a:solidFill>
                  <a:schemeClr val="tx1"/>
                </a:solidFill>
                <a:effectLst/>
                <a:latin typeface="Arial" panose="020B0604020202020204" pitchFamily="34" charset="0"/>
                <a:ea typeface="微软雅黑" panose="020B0503020204020204" pitchFamily="34" charset="-122"/>
                <a:cs typeface="+mn-cs"/>
              </a:rPr>
              <a:t>研究员，中国科学院自动化研究所脑网络组研究中心主任，脑网络组北京市重点实验室主任，之江实验室特聘研究员；</a:t>
            </a:r>
            <a:r>
              <a:rPr lang="en-US" altLang="zh-CN" sz="1200" b="0" i="0" kern="1200" dirty="0">
                <a:solidFill>
                  <a:schemeClr val="tx1"/>
                </a:solidFill>
                <a:effectLst/>
                <a:latin typeface="Arial" panose="020B0604020202020204" pitchFamily="34" charset="0"/>
                <a:ea typeface="微软雅黑" panose="020B0503020204020204" pitchFamily="34" charset="-122"/>
                <a:cs typeface="+mn-cs"/>
              </a:rPr>
              <a:t>2022</a:t>
            </a:r>
            <a:r>
              <a:rPr lang="zh-CN" altLang="en-US" sz="1200" b="0" i="0" kern="1200" dirty="0">
                <a:solidFill>
                  <a:schemeClr val="tx1"/>
                </a:solidFill>
                <a:effectLst/>
                <a:latin typeface="Arial" panose="020B0604020202020204" pitchFamily="34" charset="0"/>
                <a:ea typeface="微软雅黑" panose="020B0503020204020204" pitchFamily="34" charset="-122"/>
                <a:cs typeface="+mn-cs"/>
              </a:rPr>
              <a:t>年任上海科技大学生物医学工程学院特聘教授。欧洲科学院外籍院士 </a:t>
            </a:r>
            <a:r>
              <a:rPr lang="en-US" altLang="zh-CN" sz="1200" b="0" i="0" kern="1200" dirty="0">
                <a:solidFill>
                  <a:schemeClr val="tx1"/>
                </a:solidFill>
                <a:effectLst/>
                <a:latin typeface="Arial" panose="020B0604020202020204" pitchFamily="34" charset="0"/>
                <a:ea typeface="微软雅黑" panose="020B0503020204020204" pitchFamily="34" charset="-122"/>
                <a:cs typeface="+mn-cs"/>
              </a:rPr>
              <a:t>(MAE)</a:t>
            </a:r>
            <a:r>
              <a:rPr lang="zh-CN" altLang="en-US" sz="1200" b="0" i="0" kern="1200" dirty="0">
                <a:solidFill>
                  <a:schemeClr val="tx1"/>
                </a:solidFill>
                <a:effectLst/>
                <a:latin typeface="Arial" panose="020B0604020202020204" pitchFamily="34" charset="0"/>
                <a:ea typeface="微软雅黑" panose="020B0503020204020204" pitchFamily="34" charset="-122"/>
                <a:cs typeface="+mn-cs"/>
              </a:rPr>
              <a:t>、</a:t>
            </a:r>
            <a:r>
              <a:rPr lang="en-US" altLang="zh-CN" sz="1200" b="0" i="0" kern="1200" dirty="0">
                <a:solidFill>
                  <a:schemeClr val="tx1"/>
                </a:solidFill>
                <a:effectLst/>
                <a:latin typeface="Arial" panose="020B0604020202020204" pitchFamily="34" charset="0"/>
                <a:ea typeface="微软雅黑" panose="020B0503020204020204" pitchFamily="34" charset="-122"/>
                <a:cs typeface="+mn-cs"/>
              </a:rPr>
              <a:t>IEEE Fellow</a:t>
            </a:r>
            <a:r>
              <a:rPr lang="zh-CN" altLang="en-US" sz="1200" b="0" i="0" kern="1200" dirty="0">
                <a:solidFill>
                  <a:schemeClr val="tx1"/>
                </a:solidFill>
                <a:effectLst/>
                <a:latin typeface="Arial" panose="020B0604020202020204" pitchFamily="34" charset="0"/>
                <a:ea typeface="微软雅黑" panose="020B0503020204020204" pitchFamily="34" charset="-122"/>
                <a:cs typeface="+mn-cs"/>
              </a:rPr>
              <a:t>、</a:t>
            </a:r>
            <a:r>
              <a:rPr lang="en-US" altLang="zh-CN" sz="1200" b="0" i="0" kern="1200" dirty="0">
                <a:solidFill>
                  <a:schemeClr val="tx1"/>
                </a:solidFill>
                <a:effectLst/>
                <a:latin typeface="Arial" panose="020B0604020202020204" pitchFamily="34" charset="0"/>
                <a:ea typeface="微软雅黑" panose="020B0503020204020204" pitchFamily="34" charset="-122"/>
                <a:cs typeface="+mn-cs"/>
              </a:rPr>
              <a:t>IAPR Fellow</a:t>
            </a:r>
            <a:r>
              <a:rPr lang="zh-CN" altLang="en-US" sz="1200" b="0" i="0" kern="1200" dirty="0">
                <a:solidFill>
                  <a:schemeClr val="tx1"/>
                </a:solidFill>
                <a:effectLst/>
                <a:latin typeface="Arial" panose="020B0604020202020204" pitchFamily="34" charset="0"/>
                <a:ea typeface="微软雅黑" panose="020B0503020204020204" pitchFamily="34" charset="-122"/>
                <a:cs typeface="+mn-cs"/>
              </a:rPr>
              <a:t>、</a:t>
            </a:r>
            <a:r>
              <a:rPr lang="en-US" altLang="zh-CN" sz="1200" b="0" i="0" kern="1200" dirty="0">
                <a:solidFill>
                  <a:schemeClr val="tx1"/>
                </a:solidFill>
                <a:effectLst/>
                <a:latin typeface="Arial" panose="020B0604020202020204" pitchFamily="34" charset="0"/>
                <a:ea typeface="微软雅黑" panose="020B0503020204020204" pitchFamily="34" charset="-122"/>
                <a:cs typeface="+mn-cs"/>
              </a:rPr>
              <a:t>AIMBE Fellow</a:t>
            </a:r>
            <a:r>
              <a:rPr lang="zh-CN" altLang="en-US" sz="1200" b="0" i="0" kern="1200" dirty="0">
                <a:solidFill>
                  <a:schemeClr val="tx1"/>
                </a:solidFill>
                <a:effectLst/>
                <a:latin typeface="Arial" panose="020B0604020202020204" pitchFamily="34" charset="0"/>
                <a:ea typeface="微软雅黑" panose="020B0503020204020204" pitchFamily="34" charset="-122"/>
                <a:cs typeface="+mn-cs"/>
              </a:rPr>
              <a:t>、国家杰出青年基金获得者、长江学者特聘教授、</a:t>
            </a:r>
            <a:r>
              <a:rPr lang="en-US" altLang="zh-CN" sz="1200" b="0" i="0" kern="1200" dirty="0">
                <a:solidFill>
                  <a:schemeClr val="tx1"/>
                </a:solidFill>
                <a:effectLst/>
                <a:latin typeface="Arial" panose="020B0604020202020204" pitchFamily="34" charset="0"/>
                <a:ea typeface="微软雅黑" panose="020B0503020204020204" pitchFamily="34" charset="-122"/>
                <a:cs typeface="+mn-cs"/>
              </a:rPr>
              <a:t>973</a:t>
            </a:r>
            <a:r>
              <a:rPr lang="zh-CN" altLang="en-US" sz="1200" b="0" i="0" kern="1200" dirty="0">
                <a:solidFill>
                  <a:schemeClr val="tx1"/>
                </a:solidFill>
                <a:effectLst/>
                <a:latin typeface="Arial" panose="020B0604020202020204" pitchFamily="34" charset="0"/>
                <a:ea typeface="微软雅黑" panose="020B0503020204020204" pitchFamily="34" charset="-122"/>
                <a:cs typeface="+mn-cs"/>
              </a:rPr>
              <a:t>项目首席科学家，国际人脑图谱学会</a:t>
            </a:r>
            <a:r>
              <a:rPr lang="zh-CN" altLang="en-US" sz="1200" b="1" i="0" kern="1200" dirty="0">
                <a:solidFill>
                  <a:schemeClr val="tx1"/>
                </a:solidFill>
                <a:effectLst/>
                <a:latin typeface="Arial" panose="020B0604020202020204" pitchFamily="34" charset="0"/>
                <a:ea typeface="微软雅黑" panose="020B0503020204020204" pitchFamily="34" charset="-122"/>
                <a:cs typeface="+mn-cs"/>
              </a:rPr>
              <a:t>主席 </a:t>
            </a:r>
            <a:r>
              <a:rPr lang="en-US" altLang="zh-CN" sz="1200" b="1" i="0" kern="1200" dirty="0">
                <a:solidFill>
                  <a:schemeClr val="tx1"/>
                </a:solidFill>
                <a:effectLst/>
                <a:latin typeface="Arial" panose="020B0604020202020204" pitchFamily="34" charset="0"/>
                <a:ea typeface="微软雅黑" panose="020B0503020204020204" pitchFamily="34" charset="-122"/>
                <a:cs typeface="+mn-cs"/>
              </a:rPr>
              <a:t>(OHBM Council Chair)</a:t>
            </a:r>
            <a:r>
              <a:rPr lang="zh-CN" altLang="en-US" sz="1200" b="1" i="0" kern="1200" dirty="0">
                <a:solidFill>
                  <a:schemeClr val="tx1"/>
                </a:solidFill>
                <a:effectLst/>
                <a:latin typeface="Arial" panose="020B0604020202020204" pitchFamily="34" charset="0"/>
                <a:ea typeface="微软雅黑" panose="020B0503020204020204" pitchFamily="34" charset="-122"/>
                <a:cs typeface="+mn-cs"/>
              </a:rPr>
              <a:t>，</a:t>
            </a:r>
            <a:r>
              <a:rPr lang="zh-CN" altLang="en-US" sz="1200" b="0" i="0" kern="1200" dirty="0">
                <a:solidFill>
                  <a:schemeClr val="tx1"/>
                </a:solidFill>
                <a:effectLst/>
                <a:latin typeface="Arial" panose="020B0604020202020204" pitchFamily="34" charset="0"/>
                <a:ea typeface="微软雅黑" panose="020B0503020204020204" pitchFamily="34" charset="-122"/>
                <a:cs typeface="+mn-cs"/>
              </a:rPr>
              <a:t>显示了他在脑图谱研究领域的深厚学术底蕴和国际同行的高度认可</a:t>
            </a:r>
            <a:endParaRPr lang="zh-CN" altLang="en-US" dirty="0"/>
          </a:p>
        </p:txBody>
      </p:sp>
      <p:sp>
        <p:nvSpPr>
          <p:cNvPr id="4" name="灯片编号占位符 3"/>
          <p:cNvSpPr>
            <a:spLocks noGrp="1"/>
          </p:cNvSpPr>
          <p:nvPr>
            <p:ph type="sldNum" sz="quarter" idx="5"/>
          </p:nvPr>
        </p:nvSpPr>
        <p:spPr/>
        <p:txBody>
          <a:bodyPr/>
          <a:lstStyle/>
          <a:p>
            <a:fld id="{0E6A2C5F-85BB-4B9C-B27C-4A1A30B0C3A3}" type="slidenum">
              <a:rPr lang="zh-CN" altLang="en-US" smtClean="0">
                <a:solidFill>
                  <a:prstClr val="black"/>
                </a:solidFill>
              </a:rPr>
              <a:pPr/>
              <a:t>48</a:t>
            </a:fld>
            <a:endParaRPr lang="zh-CN" altLang="en-US" dirty="0">
              <a:solidFill>
                <a:prstClr val="black"/>
              </a:solidFill>
            </a:endParaRPr>
          </a:p>
        </p:txBody>
      </p:sp>
    </p:spTree>
    <p:extLst>
      <p:ext uri="{BB962C8B-B14F-4D97-AF65-F5344CB8AC3E}">
        <p14:creationId xmlns:p14="http://schemas.microsoft.com/office/powerpoint/2010/main" val="31657114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来自</a:t>
            </a:r>
            <a:r>
              <a:rPr lang="zh-CN" altLang="en-US"/>
              <a:t>医疗设备龙头</a:t>
            </a:r>
            <a:r>
              <a:rPr lang="zh-CN" altLang="en-US" dirty="0"/>
              <a:t>企业联影、医院的特聘研究员，开展课题合作。</a:t>
            </a:r>
          </a:p>
        </p:txBody>
      </p:sp>
      <p:sp>
        <p:nvSpPr>
          <p:cNvPr id="4" name="灯片编号占位符 3"/>
          <p:cNvSpPr>
            <a:spLocks noGrp="1"/>
          </p:cNvSpPr>
          <p:nvPr>
            <p:ph type="sldNum" sz="quarter" idx="5"/>
          </p:nvPr>
        </p:nvSpPr>
        <p:spPr/>
        <p:txBody>
          <a:bodyPr/>
          <a:lstStyle/>
          <a:p>
            <a:fld id="{0E6A2C5F-85BB-4B9C-B27C-4A1A30B0C3A3}" type="slidenum">
              <a:rPr lang="zh-CN" altLang="en-US" smtClean="0">
                <a:solidFill>
                  <a:prstClr val="black"/>
                </a:solidFill>
              </a:rPr>
              <a:pPr/>
              <a:t>49</a:t>
            </a:fld>
            <a:endParaRPr lang="zh-CN" altLang="en-US" dirty="0">
              <a:solidFill>
                <a:prstClr val="black"/>
              </a:solidFill>
            </a:endParaRPr>
          </a:p>
        </p:txBody>
      </p:sp>
    </p:spTree>
    <p:extLst>
      <p:ext uri="{BB962C8B-B14F-4D97-AF65-F5344CB8AC3E}">
        <p14:creationId xmlns:p14="http://schemas.microsoft.com/office/powerpoint/2010/main" val="42505922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D70D76-8D12-4CBF-94A1-CE5B19134EA4}" type="slidenum">
              <a:rPr lang="en-US" smtClean="0"/>
              <a:t>50</a:t>
            </a:fld>
            <a:endParaRPr lang="en-US"/>
          </a:p>
        </p:txBody>
      </p:sp>
    </p:spTree>
    <p:extLst>
      <p:ext uri="{BB962C8B-B14F-4D97-AF65-F5344CB8AC3E}">
        <p14:creationId xmlns:p14="http://schemas.microsoft.com/office/powerpoint/2010/main" val="1809119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历史上不同的人曾有不同的定义，但是现在一般通俗的定义是</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生物医学工程是这</a:t>
            </a:r>
            <a:r>
              <a:rPr lang="en-US" altLang="zh-CN" dirty="0"/>
              <a:t>3</a:t>
            </a:r>
            <a:r>
              <a:rPr lang="zh-CN" altLang="en-US" dirty="0"/>
              <a:t>个名词里面有最全的定义，它包括生物工程和医学工程。其中，</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Bioengineering refers to basic-research oriented activity closely related to biotechnology and genetic engineering.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Medical engineering refers to activities closely related to hospitals and clinics.</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endParaRPr lang="en-US" dirty="0"/>
          </a:p>
        </p:txBody>
      </p:sp>
      <p:sp>
        <p:nvSpPr>
          <p:cNvPr id="4" name="Slide Number Placeholder 3"/>
          <p:cNvSpPr>
            <a:spLocks noGrp="1"/>
          </p:cNvSpPr>
          <p:nvPr>
            <p:ph type="sldNum" sz="quarter" idx="5"/>
          </p:nvPr>
        </p:nvSpPr>
        <p:spPr/>
        <p:txBody>
          <a:bodyPr/>
          <a:lstStyle/>
          <a:p>
            <a:fld id="{C0D70D76-8D12-4CBF-94A1-CE5B19134EA4}" type="slidenum">
              <a:rPr lang="en-US" smtClean="0"/>
              <a:t>3</a:t>
            </a:fld>
            <a:endParaRPr lang="en-US"/>
          </a:p>
        </p:txBody>
      </p:sp>
    </p:spTree>
    <p:extLst>
      <p:ext uri="{BB962C8B-B14F-4D97-AF65-F5344CB8AC3E}">
        <p14:creationId xmlns:p14="http://schemas.microsoft.com/office/powerpoint/2010/main" val="25253158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D70D76-8D12-4CBF-94A1-CE5B19134EA4}" type="slidenum">
              <a:rPr lang="en-US" smtClean="0"/>
              <a:t>51</a:t>
            </a:fld>
            <a:endParaRPr lang="en-US"/>
          </a:p>
        </p:txBody>
      </p:sp>
    </p:spTree>
    <p:extLst>
      <p:ext uri="{BB962C8B-B14F-4D97-AF65-F5344CB8AC3E}">
        <p14:creationId xmlns:p14="http://schemas.microsoft.com/office/powerpoint/2010/main" val="16770736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D70D76-8D12-4CBF-94A1-CE5B19134EA4}" type="slidenum">
              <a:rPr lang="en-US" smtClean="0"/>
              <a:t>54</a:t>
            </a:fld>
            <a:endParaRPr lang="en-US"/>
          </a:p>
        </p:txBody>
      </p:sp>
    </p:spTree>
    <p:extLst>
      <p:ext uri="{BB962C8B-B14F-4D97-AF65-F5344CB8AC3E}">
        <p14:creationId xmlns:p14="http://schemas.microsoft.com/office/powerpoint/2010/main" val="12310466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D70D76-8D12-4CBF-94A1-CE5B19134EA4}" type="slidenum">
              <a:rPr lang="en-US" smtClean="0"/>
              <a:t>60</a:t>
            </a:fld>
            <a:endParaRPr lang="en-US"/>
          </a:p>
        </p:txBody>
      </p:sp>
    </p:spTree>
    <p:extLst>
      <p:ext uri="{BB962C8B-B14F-4D97-AF65-F5344CB8AC3E}">
        <p14:creationId xmlns:p14="http://schemas.microsoft.com/office/powerpoint/2010/main" val="3183611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biomedical engineering has emerged as an integrating medium for two dynamic</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professions—medicine and engineering—and has assisted in the struggle against illness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and disease by providing tools (such as biosensors, biomaterials, image processing, and</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artificial intelligence) that health care professionals can use for research, diagnosis, and</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treatment.</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C0D70D76-8D12-4CBF-94A1-CE5B19134EA4}" type="slidenum">
              <a:rPr lang="en-US" smtClean="0"/>
              <a:t>5</a:t>
            </a:fld>
            <a:endParaRPr lang="en-US"/>
          </a:p>
        </p:txBody>
      </p:sp>
    </p:spTree>
    <p:extLst>
      <p:ext uri="{BB962C8B-B14F-4D97-AF65-F5344CB8AC3E}">
        <p14:creationId xmlns:p14="http://schemas.microsoft.com/office/powerpoint/2010/main" val="3936173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农林牧渔里面的专业技术人员</a:t>
            </a:r>
            <a:r>
              <a:rPr lang="en-US" altLang="zh-CN" dirty="0"/>
              <a:t>. </a:t>
            </a:r>
            <a:r>
              <a:rPr lang="zh-CN" altLang="en-US" dirty="0"/>
              <a:t>由于所有生命，包括人的生命，在生物学基础上有一些想通的地方，将来生物工程上的突破有很大潜能会带来针对人的医疗技术的突破。 听说过给人移植猪的心脏吗？</a:t>
            </a:r>
            <a:endParaRPr lang="en-US" altLang="zh-CN" dirty="0"/>
          </a:p>
          <a:p>
            <a:r>
              <a:rPr lang="zh-CN" altLang="en-US" dirty="0"/>
              <a:t>人对基因编辑过的猪的细胞排斥不强。。。</a:t>
            </a:r>
            <a:endParaRPr lang="en-US" dirty="0"/>
          </a:p>
        </p:txBody>
      </p:sp>
      <p:sp>
        <p:nvSpPr>
          <p:cNvPr id="4" name="Slide Number Placeholder 3"/>
          <p:cNvSpPr>
            <a:spLocks noGrp="1"/>
          </p:cNvSpPr>
          <p:nvPr>
            <p:ph type="sldNum" sz="quarter" idx="5"/>
          </p:nvPr>
        </p:nvSpPr>
        <p:spPr/>
        <p:txBody>
          <a:bodyPr/>
          <a:lstStyle/>
          <a:p>
            <a:fld id="{C0D70D76-8D12-4CBF-94A1-CE5B19134EA4}" type="slidenum">
              <a:rPr lang="en-US" smtClean="0"/>
              <a:t>6</a:t>
            </a:fld>
            <a:endParaRPr lang="en-US"/>
          </a:p>
        </p:txBody>
      </p:sp>
    </p:spTree>
    <p:extLst>
      <p:ext uri="{BB962C8B-B14F-4D97-AF65-F5344CB8AC3E}">
        <p14:creationId xmlns:p14="http://schemas.microsoft.com/office/powerpoint/2010/main" val="1313054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医院里面的工程技术人员</a:t>
            </a:r>
            <a:endParaRPr lang="en-US" dirty="0"/>
          </a:p>
        </p:txBody>
      </p:sp>
      <p:sp>
        <p:nvSpPr>
          <p:cNvPr id="4" name="Slide Number Placeholder 3"/>
          <p:cNvSpPr>
            <a:spLocks noGrp="1"/>
          </p:cNvSpPr>
          <p:nvPr>
            <p:ph type="sldNum" sz="quarter" idx="5"/>
          </p:nvPr>
        </p:nvSpPr>
        <p:spPr/>
        <p:txBody>
          <a:bodyPr/>
          <a:lstStyle/>
          <a:p>
            <a:fld id="{C0D70D76-8D12-4CBF-94A1-CE5B19134EA4}" type="slidenum">
              <a:rPr lang="en-US" smtClean="0"/>
              <a:t>7</a:t>
            </a:fld>
            <a:endParaRPr lang="en-US"/>
          </a:p>
        </p:txBody>
      </p:sp>
    </p:spTree>
    <p:extLst>
      <p:ext uri="{BB962C8B-B14F-4D97-AF65-F5344CB8AC3E}">
        <p14:creationId xmlns:p14="http://schemas.microsoft.com/office/powerpoint/2010/main" val="969171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D70D76-8D12-4CBF-94A1-CE5B19134EA4}" type="slidenum">
              <a:rPr lang="en-US" smtClean="0"/>
              <a:t>10</a:t>
            </a:fld>
            <a:endParaRPr lang="en-US"/>
          </a:p>
        </p:txBody>
      </p:sp>
    </p:spTree>
    <p:extLst>
      <p:ext uri="{BB962C8B-B14F-4D97-AF65-F5344CB8AC3E}">
        <p14:creationId xmlns:p14="http://schemas.microsoft.com/office/powerpoint/2010/main" val="154069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D70D76-8D12-4CBF-94A1-CE5B19134EA4}" type="slidenum">
              <a:rPr lang="en-US" smtClean="0"/>
              <a:t>15</a:t>
            </a:fld>
            <a:endParaRPr lang="en-US"/>
          </a:p>
        </p:txBody>
      </p:sp>
    </p:spTree>
    <p:extLst>
      <p:ext uri="{BB962C8B-B14F-4D97-AF65-F5344CB8AC3E}">
        <p14:creationId xmlns:p14="http://schemas.microsoft.com/office/powerpoint/2010/main" val="2435183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dirty="0">
                <a:effectLst/>
                <a:ea typeface="等线" panose="02010600030101010101" pitchFamily="2" charset="-122"/>
                <a:cs typeface="Times New Roman" panose="02020603050405020304" pitchFamily="18" charset="0"/>
              </a:rPr>
              <a:t>我们学院在建立以来也是获得了学校的大力的支持。因为生物医学工程学院是一个交叉学科特点的学院，所以我们在建校开始就依托了学校的物质学院、生命学院和信息学院来共建生物医学工程学院。我们</a:t>
            </a:r>
            <a:r>
              <a:rPr lang="en-US" altLang="zh-CN" sz="1200" dirty="0">
                <a:effectLst/>
                <a:ea typeface="等线" panose="02010600030101010101" pitchFamily="2" charset="-122"/>
                <a:cs typeface="Times New Roman" panose="02020603050405020304" pitchFamily="18" charset="0"/>
              </a:rPr>
              <a:t>2020</a:t>
            </a:r>
            <a:r>
              <a:rPr lang="zh-CN" altLang="en-US" sz="1200" dirty="0">
                <a:effectLst/>
                <a:ea typeface="等线" panose="02010600030101010101" pitchFamily="2" charset="-122"/>
                <a:cs typeface="Times New Roman" panose="02020603050405020304" pitchFamily="18" charset="0"/>
              </a:rPr>
              <a:t>年</a:t>
            </a:r>
            <a:r>
              <a:rPr lang="zh-CN" altLang="zh-CN" sz="1200" dirty="0">
                <a:effectLst/>
                <a:ea typeface="等线" panose="02010600030101010101" pitchFamily="2" charset="-122"/>
                <a:cs typeface="Times New Roman" panose="02020603050405020304" pitchFamily="18" charset="0"/>
              </a:rPr>
              <a:t>是正式成立了生物医学工程学院，汇集全校的资源来建设我们的这个生物医学工程学院</a:t>
            </a:r>
            <a:r>
              <a:rPr lang="zh-CN" altLang="en-US" sz="1200" dirty="0">
                <a:effectLst/>
                <a:ea typeface="等线" panose="02010600030101010101" pitchFamily="2" charset="-122"/>
                <a:cs typeface="Times New Roman" panose="02020603050405020304" pitchFamily="18" charset="0"/>
              </a:rPr>
              <a:t>，并在</a:t>
            </a:r>
            <a:r>
              <a:rPr lang="en-US" altLang="zh-CN" sz="1200" dirty="0">
                <a:effectLst/>
                <a:ea typeface="等线" panose="02010600030101010101" pitchFamily="2" charset="-122"/>
                <a:cs typeface="Times New Roman" panose="02020603050405020304" pitchFamily="18" charset="0"/>
              </a:rPr>
              <a:t>2021</a:t>
            </a:r>
            <a:r>
              <a:rPr lang="zh-CN" altLang="zh-CN" sz="1200" dirty="0">
                <a:effectLst/>
                <a:ea typeface="等线" panose="02010600030101010101" pitchFamily="2" charset="-122"/>
                <a:cs typeface="Times New Roman" panose="02020603050405020304" pitchFamily="18" charset="0"/>
              </a:rPr>
              <a:t>年招生了首届的生医工的</a:t>
            </a:r>
            <a:r>
              <a:rPr lang="zh-CN" altLang="en-US" sz="1200" dirty="0">
                <a:effectLst/>
                <a:ea typeface="等线" panose="02010600030101010101" pitchFamily="2" charset="-122"/>
                <a:cs typeface="Times New Roman" panose="02020603050405020304" pitchFamily="18" charset="0"/>
              </a:rPr>
              <a:t>研究生</a:t>
            </a:r>
            <a:r>
              <a:rPr lang="zh-CN" altLang="zh-CN" sz="1200" dirty="0">
                <a:effectLst/>
                <a:ea typeface="等线" panose="02010600030101010101" pitchFamily="2" charset="-122"/>
                <a:cs typeface="Times New Roman" panose="02020603050405020304" pitchFamily="18" charset="0"/>
              </a:rPr>
              <a:t>。我们学院的方向主要分为三方面，分别是智能医学、医学影像和智慧仪器。</a:t>
            </a:r>
            <a:endParaRPr lang="zh-CN" altLang="en-US" dirty="0"/>
          </a:p>
        </p:txBody>
      </p:sp>
      <p:sp>
        <p:nvSpPr>
          <p:cNvPr id="4" name="灯片编号占位符 3"/>
          <p:cNvSpPr>
            <a:spLocks noGrp="1"/>
          </p:cNvSpPr>
          <p:nvPr>
            <p:ph type="sldNum" sz="quarter" idx="5"/>
          </p:nvPr>
        </p:nvSpPr>
        <p:spPr/>
        <p:txBody>
          <a:bodyPr/>
          <a:lstStyle/>
          <a:p>
            <a:pPr>
              <a:defRPr/>
            </a:pPr>
            <a:fld id="{0E6A2C5F-85BB-4B9C-B27C-4A1A30B0C3A3}" type="slidenum">
              <a:rPr lang="zh-CN" altLang="en-US" smtClean="0">
                <a:solidFill>
                  <a:prstClr val="black"/>
                </a:solidFill>
              </a:rPr>
              <a:pPr>
                <a:defRPr/>
              </a:pPr>
              <a:t>23</a:t>
            </a:fld>
            <a:endParaRPr lang="zh-CN" altLang="en-US" dirty="0">
              <a:solidFill>
                <a:prstClr val="black"/>
              </a:solidFill>
            </a:endParaRPr>
          </a:p>
        </p:txBody>
      </p:sp>
    </p:spTree>
    <p:extLst>
      <p:ext uri="{BB962C8B-B14F-4D97-AF65-F5344CB8AC3E}">
        <p14:creationId xmlns:p14="http://schemas.microsoft.com/office/powerpoint/2010/main" val="2230863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88486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5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25625"/>
            <a:ext cx="515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BME1101 -《生物医学工程学导论》</a:t>
            </a:r>
          </a:p>
        </p:txBody>
      </p:sp>
      <p:sp>
        <p:nvSpPr>
          <p:cNvPr id="6" name="Footer Placeholder 5"/>
          <p:cNvSpPr>
            <a:spLocks noGrp="1"/>
          </p:cNvSpPr>
          <p:nvPr>
            <p:ph type="ftr" sz="quarter" idx="11"/>
          </p:nvPr>
        </p:nvSpPr>
        <p:spPr/>
        <p:txBody>
          <a:bodyPr/>
          <a:lstStyle/>
          <a:p>
            <a:r>
              <a:rPr lang="en-US"/>
              <a:t>L1: Introduction to Biomedical Engineering</a:t>
            </a:r>
          </a:p>
        </p:txBody>
      </p:sp>
      <p:sp>
        <p:nvSpPr>
          <p:cNvPr id="7" name="Slide Number Placeholder 6"/>
          <p:cNvSpPr>
            <a:spLocks noGrp="1"/>
          </p:cNvSpPr>
          <p:nvPr>
            <p:ph type="sldNum" sz="quarter" idx="12"/>
          </p:nvPr>
        </p:nvSpPr>
        <p:spPr/>
        <p:txBody>
          <a:bodyPr/>
          <a:lstStyle/>
          <a:p>
            <a:fld id="{521CE3F2-4AEB-D446-A39E-E6B6B04BE5C1}" type="slidenum">
              <a:rPr lang="en-US" smtClean="0"/>
              <a:t>‹#›</a:t>
            </a:fld>
            <a:endParaRPr lang="en-US"/>
          </a:p>
        </p:txBody>
      </p:sp>
    </p:spTree>
    <p:extLst>
      <p:ext uri="{BB962C8B-B14F-4D97-AF65-F5344CB8AC3E}">
        <p14:creationId xmlns:p14="http://schemas.microsoft.com/office/powerpoint/2010/main" val="698713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9"/>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9"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9"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BME1101 -《生物医学工程学导论》</a:t>
            </a:r>
          </a:p>
        </p:txBody>
      </p:sp>
      <p:sp>
        <p:nvSpPr>
          <p:cNvPr id="8" name="Footer Placeholder 7"/>
          <p:cNvSpPr>
            <a:spLocks noGrp="1"/>
          </p:cNvSpPr>
          <p:nvPr>
            <p:ph type="ftr" sz="quarter" idx="11"/>
          </p:nvPr>
        </p:nvSpPr>
        <p:spPr/>
        <p:txBody>
          <a:bodyPr/>
          <a:lstStyle/>
          <a:p>
            <a:r>
              <a:rPr lang="en-US"/>
              <a:t>L1: Introduction to Biomedical Engineering</a:t>
            </a:r>
          </a:p>
        </p:txBody>
      </p:sp>
      <p:sp>
        <p:nvSpPr>
          <p:cNvPr id="9" name="Slide Number Placeholder 8"/>
          <p:cNvSpPr>
            <a:spLocks noGrp="1"/>
          </p:cNvSpPr>
          <p:nvPr>
            <p:ph type="sldNum" sz="quarter" idx="12"/>
          </p:nvPr>
        </p:nvSpPr>
        <p:spPr/>
        <p:txBody>
          <a:bodyPr/>
          <a:lstStyle/>
          <a:p>
            <a:fld id="{521CE3F2-4AEB-D446-A39E-E6B6B04BE5C1}" type="slidenum">
              <a:rPr lang="en-US" smtClean="0"/>
              <a:t>‹#›</a:t>
            </a:fld>
            <a:endParaRPr lang="en-US"/>
          </a:p>
        </p:txBody>
      </p:sp>
    </p:spTree>
    <p:extLst>
      <p:ext uri="{BB962C8B-B14F-4D97-AF65-F5344CB8AC3E}">
        <p14:creationId xmlns:p14="http://schemas.microsoft.com/office/powerpoint/2010/main" val="8391623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11130"/>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r>
              <a:rPr lang="en-US"/>
              <a:t>BME1101 -《生物医学工程学导论》</a:t>
            </a:r>
          </a:p>
        </p:txBody>
      </p:sp>
      <p:sp>
        <p:nvSpPr>
          <p:cNvPr id="4" name="Footer Placeholder 3"/>
          <p:cNvSpPr>
            <a:spLocks noGrp="1"/>
          </p:cNvSpPr>
          <p:nvPr>
            <p:ph type="ftr" sz="quarter" idx="11"/>
          </p:nvPr>
        </p:nvSpPr>
        <p:spPr/>
        <p:txBody>
          <a:bodyPr/>
          <a:lstStyle/>
          <a:p>
            <a:r>
              <a:rPr lang="en-US"/>
              <a:t>L1: Introduction to Biomedical Engineering</a:t>
            </a:r>
          </a:p>
        </p:txBody>
      </p:sp>
      <p:sp>
        <p:nvSpPr>
          <p:cNvPr id="5" name="Slide Number Placeholder 4"/>
          <p:cNvSpPr>
            <a:spLocks noGrp="1"/>
          </p:cNvSpPr>
          <p:nvPr>
            <p:ph type="sldNum" sz="quarter" idx="12"/>
          </p:nvPr>
        </p:nvSpPr>
        <p:spPr/>
        <p:txBody>
          <a:bodyPr/>
          <a:lstStyle/>
          <a:p>
            <a:fld id="{521CE3F2-4AEB-D446-A39E-E6B6B04BE5C1}" type="slidenum">
              <a:rPr lang="en-US" smtClean="0"/>
              <a:t>‹#›</a:t>
            </a:fld>
            <a:endParaRPr lang="en-US"/>
          </a:p>
        </p:txBody>
      </p:sp>
    </p:spTree>
    <p:extLst>
      <p:ext uri="{BB962C8B-B14F-4D97-AF65-F5344CB8AC3E}">
        <p14:creationId xmlns:p14="http://schemas.microsoft.com/office/powerpoint/2010/main" val="12759351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BME1101 -《生物医学工程学导论》</a:t>
            </a:r>
          </a:p>
        </p:txBody>
      </p:sp>
      <p:sp>
        <p:nvSpPr>
          <p:cNvPr id="3" name="Footer Placeholder 2"/>
          <p:cNvSpPr>
            <a:spLocks noGrp="1"/>
          </p:cNvSpPr>
          <p:nvPr>
            <p:ph type="ftr" sz="quarter" idx="11"/>
          </p:nvPr>
        </p:nvSpPr>
        <p:spPr/>
        <p:txBody>
          <a:bodyPr/>
          <a:lstStyle/>
          <a:p>
            <a:r>
              <a:rPr lang="en-US"/>
              <a:t>L1: Introduction to Biomedical Engineering</a:t>
            </a:r>
          </a:p>
        </p:txBody>
      </p:sp>
      <p:sp>
        <p:nvSpPr>
          <p:cNvPr id="4" name="Slide Number Placeholder 3"/>
          <p:cNvSpPr>
            <a:spLocks noGrp="1"/>
          </p:cNvSpPr>
          <p:nvPr>
            <p:ph type="sldNum" sz="quarter" idx="12"/>
          </p:nvPr>
        </p:nvSpPr>
        <p:spPr/>
        <p:txBody>
          <a:bodyPr/>
          <a:lstStyle/>
          <a:p>
            <a:fld id="{521CE3F2-4AEB-D446-A39E-E6B6B04BE5C1}" type="slidenum">
              <a:rPr lang="en-US" smtClean="0"/>
              <a:t>‹#›</a:t>
            </a:fld>
            <a:endParaRPr lang="en-US"/>
          </a:p>
        </p:txBody>
      </p:sp>
    </p:spTree>
    <p:extLst>
      <p:ext uri="{BB962C8B-B14F-4D97-AF65-F5344CB8AC3E}">
        <p14:creationId xmlns:p14="http://schemas.microsoft.com/office/powerpoint/2010/main" val="20180692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22"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32"/>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22"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BME1101 -《生物医学工程学导论》</a:t>
            </a:r>
          </a:p>
        </p:txBody>
      </p:sp>
      <p:sp>
        <p:nvSpPr>
          <p:cNvPr id="6" name="Footer Placeholder 5"/>
          <p:cNvSpPr>
            <a:spLocks noGrp="1"/>
          </p:cNvSpPr>
          <p:nvPr>
            <p:ph type="ftr" sz="quarter" idx="11"/>
          </p:nvPr>
        </p:nvSpPr>
        <p:spPr/>
        <p:txBody>
          <a:bodyPr/>
          <a:lstStyle/>
          <a:p>
            <a:r>
              <a:rPr lang="en-US"/>
              <a:t>L1: Introduction to Biomedical Engineering</a:t>
            </a:r>
          </a:p>
        </p:txBody>
      </p:sp>
      <p:sp>
        <p:nvSpPr>
          <p:cNvPr id="7" name="Slide Number Placeholder 6"/>
          <p:cNvSpPr>
            <a:spLocks noGrp="1"/>
          </p:cNvSpPr>
          <p:nvPr>
            <p:ph type="sldNum" sz="quarter" idx="12"/>
          </p:nvPr>
        </p:nvSpPr>
        <p:spPr/>
        <p:txBody>
          <a:bodyPr/>
          <a:lstStyle/>
          <a:p>
            <a:fld id="{521CE3F2-4AEB-D446-A39E-E6B6B04BE5C1}" type="slidenum">
              <a:rPr lang="en-US" smtClean="0"/>
              <a:t>‹#›</a:t>
            </a:fld>
            <a:endParaRPr lang="en-US"/>
          </a:p>
        </p:txBody>
      </p:sp>
    </p:spTree>
    <p:extLst>
      <p:ext uri="{BB962C8B-B14F-4D97-AF65-F5344CB8AC3E}">
        <p14:creationId xmlns:p14="http://schemas.microsoft.com/office/powerpoint/2010/main" val="3330968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22"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32"/>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40322"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BME1101 -《生物医学工程学导论》</a:t>
            </a:r>
          </a:p>
        </p:txBody>
      </p:sp>
      <p:sp>
        <p:nvSpPr>
          <p:cNvPr id="6" name="Footer Placeholder 5"/>
          <p:cNvSpPr>
            <a:spLocks noGrp="1"/>
          </p:cNvSpPr>
          <p:nvPr>
            <p:ph type="ftr" sz="quarter" idx="11"/>
          </p:nvPr>
        </p:nvSpPr>
        <p:spPr/>
        <p:txBody>
          <a:bodyPr/>
          <a:lstStyle/>
          <a:p>
            <a:r>
              <a:rPr lang="en-US"/>
              <a:t>L1: Introduction to Biomedical Engineering</a:t>
            </a:r>
          </a:p>
        </p:txBody>
      </p:sp>
      <p:sp>
        <p:nvSpPr>
          <p:cNvPr id="7" name="Slide Number Placeholder 6"/>
          <p:cNvSpPr>
            <a:spLocks noGrp="1"/>
          </p:cNvSpPr>
          <p:nvPr>
            <p:ph type="sldNum" sz="quarter" idx="12"/>
          </p:nvPr>
        </p:nvSpPr>
        <p:spPr/>
        <p:txBody>
          <a:bodyPr/>
          <a:lstStyle/>
          <a:p>
            <a:fld id="{521CE3F2-4AEB-D446-A39E-E6B6B04BE5C1}" type="slidenum">
              <a:rPr lang="en-US" smtClean="0"/>
              <a:t>‹#›</a:t>
            </a:fld>
            <a:endParaRPr lang="en-US"/>
          </a:p>
        </p:txBody>
      </p:sp>
    </p:spTree>
    <p:extLst>
      <p:ext uri="{BB962C8B-B14F-4D97-AF65-F5344CB8AC3E}">
        <p14:creationId xmlns:p14="http://schemas.microsoft.com/office/powerpoint/2010/main" val="20156007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BME1101 -《生物医学工程学导论》</a:t>
            </a:r>
          </a:p>
        </p:txBody>
      </p:sp>
      <p:sp>
        <p:nvSpPr>
          <p:cNvPr id="5" name="Footer Placeholder 4"/>
          <p:cNvSpPr>
            <a:spLocks noGrp="1"/>
          </p:cNvSpPr>
          <p:nvPr>
            <p:ph type="ftr" sz="quarter" idx="11"/>
          </p:nvPr>
        </p:nvSpPr>
        <p:spPr/>
        <p:txBody>
          <a:bodyPr/>
          <a:lstStyle/>
          <a:p>
            <a:r>
              <a:rPr lang="en-US"/>
              <a:t>L1: Introduction to Biomedical Engineering</a:t>
            </a:r>
          </a:p>
        </p:txBody>
      </p:sp>
      <p:sp>
        <p:nvSpPr>
          <p:cNvPr id="6" name="Slide Number Placeholder 5"/>
          <p:cNvSpPr>
            <a:spLocks noGrp="1"/>
          </p:cNvSpPr>
          <p:nvPr>
            <p:ph type="sldNum" sz="quarter" idx="12"/>
          </p:nvPr>
        </p:nvSpPr>
        <p:spPr/>
        <p:txBody>
          <a:bodyPr/>
          <a:lstStyle/>
          <a:p>
            <a:fld id="{521CE3F2-4AEB-D446-A39E-E6B6B04BE5C1}" type="slidenum">
              <a:rPr lang="en-US" smtClean="0"/>
              <a:t>‹#›</a:t>
            </a:fld>
            <a:endParaRPr lang="en-US"/>
          </a:p>
        </p:txBody>
      </p:sp>
    </p:spTree>
    <p:extLst>
      <p:ext uri="{BB962C8B-B14F-4D97-AF65-F5344CB8AC3E}">
        <p14:creationId xmlns:p14="http://schemas.microsoft.com/office/powerpoint/2010/main" val="17946902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3" y="365125"/>
            <a:ext cx="76835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BME1101 -《生物医学工程学导论》</a:t>
            </a:r>
          </a:p>
        </p:txBody>
      </p:sp>
      <p:sp>
        <p:nvSpPr>
          <p:cNvPr id="5" name="Footer Placeholder 4"/>
          <p:cNvSpPr>
            <a:spLocks noGrp="1"/>
          </p:cNvSpPr>
          <p:nvPr>
            <p:ph type="ftr" sz="quarter" idx="11"/>
          </p:nvPr>
        </p:nvSpPr>
        <p:spPr/>
        <p:txBody>
          <a:bodyPr/>
          <a:lstStyle/>
          <a:p>
            <a:r>
              <a:rPr lang="en-US"/>
              <a:t>L1: Introduction to Biomedical Engineering</a:t>
            </a:r>
          </a:p>
        </p:txBody>
      </p:sp>
      <p:sp>
        <p:nvSpPr>
          <p:cNvPr id="6" name="Slide Number Placeholder 5"/>
          <p:cNvSpPr>
            <a:spLocks noGrp="1"/>
          </p:cNvSpPr>
          <p:nvPr>
            <p:ph type="sldNum" sz="quarter" idx="12"/>
          </p:nvPr>
        </p:nvSpPr>
        <p:spPr/>
        <p:txBody>
          <a:bodyPr/>
          <a:lstStyle/>
          <a:p>
            <a:fld id="{521CE3F2-4AEB-D446-A39E-E6B6B04BE5C1}" type="slidenum">
              <a:rPr lang="en-US" smtClean="0"/>
              <a:t>‹#›</a:t>
            </a:fld>
            <a:endParaRPr lang="en-US"/>
          </a:p>
        </p:txBody>
      </p:sp>
    </p:spTree>
    <p:extLst>
      <p:ext uri="{BB962C8B-B14F-4D97-AF65-F5344CB8AC3E}">
        <p14:creationId xmlns:p14="http://schemas.microsoft.com/office/powerpoint/2010/main" val="19511087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Title 1"/>
          <p:cNvSpPr>
            <a:spLocks noGrp="1"/>
          </p:cNvSpPr>
          <p:nvPr>
            <p:ph type="title"/>
          </p:nvPr>
        </p:nvSpPr>
        <p:spPr>
          <a:xfrm>
            <a:off x="911424" y="2996952"/>
            <a:ext cx="10363200" cy="1362075"/>
          </a:xfrm>
          <a:prstGeom prst="rect">
            <a:avLst/>
          </a:prstGeom>
        </p:spPr>
        <p:txBody>
          <a:bodyPr anchor="t"/>
          <a:lstStyle>
            <a:lvl1pPr algn="ctr">
              <a:defRPr sz="3200" b="1" cap="all"/>
            </a:lvl1pPr>
          </a:lstStyle>
          <a:p>
            <a:r>
              <a:rPr lang="zh-CN" altLang="en-US"/>
              <a:t>单击此处编辑母版标题样式</a:t>
            </a:r>
            <a:endParaRPr lang="en-US" dirty="0"/>
          </a:p>
        </p:txBody>
      </p:sp>
      <p:sp>
        <p:nvSpPr>
          <p:cNvPr id="3" name="Date Placeholder 3"/>
          <p:cNvSpPr>
            <a:spLocks noGrp="1"/>
          </p:cNvSpPr>
          <p:nvPr>
            <p:ph type="dt" sz="half" idx="10"/>
          </p:nvPr>
        </p:nvSpPr>
        <p:spPr>
          <a:xfrm>
            <a:off x="609600" y="6448426"/>
            <a:ext cx="2844800" cy="365125"/>
          </a:xfrm>
          <a:prstGeom prst="rect">
            <a:avLst/>
          </a:prstGeom>
        </p:spPr>
        <p:txBody>
          <a:bodyPr/>
          <a:lstStyle>
            <a:lvl1pPr fontAlgn="auto">
              <a:spcBef>
                <a:spcPts val="0"/>
              </a:spcBef>
              <a:spcAft>
                <a:spcPts val="0"/>
              </a:spcAft>
              <a:defRPr>
                <a:latin typeface="+mn-lt"/>
                <a:ea typeface="+mn-ea"/>
                <a:cs typeface="+mn-cs"/>
              </a:defRPr>
            </a:lvl1pPr>
          </a:lstStyle>
          <a:p>
            <a:pPr eaLnBrk="0" hangingPunct="0">
              <a:defRPr/>
            </a:pPr>
            <a:r>
              <a:rPr lang="en-US">
                <a:solidFill>
                  <a:srgbClr val="000000"/>
                </a:solidFill>
              </a:rPr>
              <a:t>BME1101 -《生物医学工程学导论》</a:t>
            </a:r>
          </a:p>
        </p:txBody>
      </p:sp>
      <p:sp>
        <p:nvSpPr>
          <p:cNvPr id="4" name="Footer Placeholder 4"/>
          <p:cNvSpPr>
            <a:spLocks noGrp="1"/>
          </p:cNvSpPr>
          <p:nvPr>
            <p:ph type="ftr" sz="quarter" idx="11"/>
          </p:nvPr>
        </p:nvSpPr>
        <p:spPr>
          <a:xfrm>
            <a:off x="4078817" y="6448426"/>
            <a:ext cx="4224867" cy="365125"/>
          </a:xfrm>
          <a:prstGeom prst="rect">
            <a:avLst/>
          </a:prstGeom>
        </p:spPr>
        <p:txBody>
          <a:bodyPr/>
          <a:lstStyle>
            <a:lvl1pPr algn="l">
              <a:defRPr/>
            </a:lvl1pPr>
          </a:lstStyle>
          <a:p>
            <a:pPr eaLnBrk="0" fontAlgn="base" hangingPunct="0">
              <a:spcBef>
                <a:spcPct val="0"/>
              </a:spcBef>
              <a:spcAft>
                <a:spcPct val="0"/>
              </a:spcAft>
              <a:defRPr/>
            </a:pPr>
            <a:r>
              <a:rPr lang="en-US" altLang="zh-CN">
                <a:solidFill>
                  <a:srgbClr val="000000"/>
                </a:solidFill>
                <a:latin typeface="Arial" panose="020B0604020202020204" pitchFamily="34" charset="0"/>
              </a:rPr>
              <a:t>L1: Introduction to Biomedical Engineering</a:t>
            </a:r>
            <a:endParaRPr lang="en-US">
              <a:solidFill>
                <a:srgbClr val="000000"/>
              </a:solidFill>
              <a:latin typeface="Arial" panose="020B0604020202020204" pitchFamily="34" charset="0"/>
            </a:endParaRPr>
          </a:p>
        </p:txBody>
      </p:sp>
      <p:sp>
        <p:nvSpPr>
          <p:cNvPr id="5" name="Slide Number Placeholder 5"/>
          <p:cNvSpPr>
            <a:spLocks noGrp="1"/>
          </p:cNvSpPr>
          <p:nvPr>
            <p:ph type="sldNum" sz="quarter" idx="12"/>
          </p:nvPr>
        </p:nvSpPr>
        <p:spPr>
          <a:xfrm>
            <a:off x="8737600" y="6448426"/>
            <a:ext cx="2844800" cy="365125"/>
          </a:xfrm>
          <a:prstGeom prst="rect">
            <a:avLst/>
          </a:prstGeom>
        </p:spPr>
        <p:txBody>
          <a:bodyPr/>
          <a:lstStyle>
            <a:lvl1pPr>
              <a:defRPr/>
            </a:lvl1pPr>
          </a:lstStyle>
          <a:p>
            <a:pPr eaLnBrk="0" fontAlgn="base" hangingPunct="0">
              <a:spcBef>
                <a:spcPct val="0"/>
              </a:spcBef>
              <a:spcAft>
                <a:spcPct val="0"/>
              </a:spcAft>
              <a:defRPr/>
            </a:pPr>
            <a:fld id="{FDF21E3F-8594-4FB2-8697-6A5D382CB450}" type="slidenum">
              <a:rPr lang="en-US" altLang="zh-CN">
                <a:solidFill>
                  <a:srgbClr val="000000"/>
                </a:solidFill>
                <a:latin typeface="Arial" panose="020B0604020202020204" pitchFamily="34" charset="0"/>
              </a:rPr>
              <a:pPr eaLnBrk="0" fontAlgn="base" hangingPunct="0">
                <a:spcBef>
                  <a:spcPct val="0"/>
                </a:spcBef>
                <a:spcAft>
                  <a:spcPct val="0"/>
                </a:spcAft>
                <a:defRPr/>
              </a:pPr>
              <a:t>‹#›</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1713218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8728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3"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3"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8028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20602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50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BME1101 -《生物医学工程学导论》</a:t>
            </a:r>
            <a:endParaRPr lang="en-US" dirty="0"/>
          </a:p>
        </p:txBody>
      </p:sp>
      <p:sp>
        <p:nvSpPr>
          <p:cNvPr id="5" name="Footer Placeholder 4"/>
          <p:cNvSpPr>
            <a:spLocks noGrp="1"/>
          </p:cNvSpPr>
          <p:nvPr>
            <p:ph type="ftr" sz="quarter" idx="11"/>
          </p:nvPr>
        </p:nvSpPr>
        <p:spPr/>
        <p:txBody>
          <a:bodyPr/>
          <a:lstStyle/>
          <a:p>
            <a:r>
              <a:rPr lang="en-US"/>
              <a:t>L1: Introduction to Biomedical Engineering</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40575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图片 25">
            <a:extLst>
              <a:ext uri="{FF2B5EF4-FFF2-40B4-BE49-F238E27FC236}">
                <a16:creationId xmlns:a16="http://schemas.microsoft.com/office/drawing/2014/main" id="{DD7288A6-67DB-4C1A-98D0-B088DAF7F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31800" y="241410"/>
            <a:ext cx="2772075" cy="762828"/>
          </a:xfrm>
          <a:prstGeom prst="rect">
            <a:avLst/>
          </a:prstGeom>
        </p:spPr>
      </p:pic>
    </p:spTree>
    <p:extLst>
      <p:ext uri="{BB962C8B-B14F-4D97-AF65-F5344CB8AC3E}">
        <p14:creationId xmlns:p14="http://schemas.microsoft.com/office/powerpoint/2010/main" val="61134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BME1101 -《生物医学工程学导论》</a:t>
            </a:r>
          </a:p>
        </p:txBody>
      </p:sp>
      <p:sp>
        <p:nvSpPr>
          <p:cNvPr id="5" name="Footer Placeholder 4"/>
          <p:cNvSpPr>
            <a:spLocks noGrp="1"/>
          </p:cNvSpPr>
          <p:nvPr>
            <p:ph type="ftr" sz="quarter" idx="11"/>
          </p:nvPr>
        </p:nvSpPr>
        <p:spPr/>
        <p:txBody>
          <a:bodyPr/>
          <a:lstStyle/>
          <a:p>
            <a:r>
              <a:rPr lang="en-US"/>
              <a:t>L1: Introduction to Biomedical Engineering</a:t>
            </a:r>
          </a:p>
        </p:txBody>
      </p:sp>
      <p:sp>
        <p:nvSpPr>
          <p:cNvPr id="6" name="Slide Number Placeholder 5"/>
          <p:cNvSpPr>
            <a:spLocks noGrp="1"/>
          </p:cNvSpPr>
          <p:nvPr>
            <p:ph type="sldNum" sz="quarter" idx="12"/>
          </p:nvPr>
        </p:nvSpPr>
        <p:spPr/>
        <p:txBody>
          <a:bodyPr/>
          <a:lstStyle/>
          <a:p>
            <a:fld id="{521CE3F2-4AEB-D446-A39E-E6B6B04BE5C1}" type="slidenum">
              <a:rPr lang="en-US" smtClean="0"/>
              <a:t>‹#›</a:t>
            </a:fld>
            <a:endParaRPr lang="en-US"/>
          </a:p>
        </p:txBody>
      </p:sp>
    </p:spTree>
    <p:extLst>
      <p:ext uri="{BB962C8B-B14F-4D97-AF65-F5344CB8AC3E}">
        <p14:creationId xmlns:p14="http://schemas.microsoft.com/office/powerpoint/2010/main" val="982879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5"/>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70"/>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BME1101 -《生物医学工程学导论》</a:t>
            </a:r>
          </a:p>
        </p:txBody>
      </p:sp>
      <p:sp>
        <p:nvSpPr>
          <p:cNvPr id="5" name="Footer Placeholder 4"/>
          <p:cNvSpPr>
            <a:spLocks noGrp="1"/>
          </p:cNvSpPr>
          <p:nvPr>
            <p:ph type="ftr" sz="quarter" idx="11"/>
          </p:nvPr>
        </p:nvSpPr>
        <p:spPr/>
        <p:txBody>
          <a:bodyPr/>
          <a:lstStyle/>
          <a:p>
            <a:r>
              <a:rPr lang="en-US"/>
              <a:t>L1: Introduction to Biomedical Engineering</a:t>
            </a:r>
          </a:p>
        </p:txBody>
      </p:sp>
      <p:sp>
        <p:nvSpPr>
          <p:cNvPr id="6" name="Slide Number Placeholder 5"/>
          <p:cNvSpPr>
            <a:spLocks noGrp="1"/>
          </p:cNvSpPr>
          <p:nvPr>
            <p:ph type="sldNum" sz="quarter" idx="12"/>
          </p:nvPr>
        </p:nvSpPr>
        <p:spPr/>
        <p:txBody>
          <a:bodyPr/>
          <a:lstStyle/>
          <a:p>
            <a:fld id="{521CE3F2-4AEB-D446-A39E-E6B6B04BE5C1}" type="slidenum">
              <a:rPr lang="en-US" smtClean="0"/>
              <a:t>‹#›</a:t>
            </a:fld>
            <a:endParaRPr lang="en-US"/>
          </a:p>
        </p:txBody>
      </p:sp>
    </p:spTree>
    <p:extLst>
      <p:ext uri="{BB962C8B-B14F-4D97-AF65-F5344CB8AC3E}">
        <p14:creationId xmlns:p14="http://schemas.microsoft.com/office/powerpoint/2010/main" val="8051403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162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93200"/>
            <a:ext cx="10515600" cy="68305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683415"/>
            <a:ext cx="10515600" cy="449354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3206982"/>
      </p:ext>
    </p:extLst>
  </p:cSld>
  <p:clrMap bg1="dk1" tx1="lt1" bg2="dk2" tx2="lt2" accent1="accent1" accent2="accent2" accent3="accent3" accent4="accent4" accent5="accent5" accent6="accent6" hlink="hlink" folHlink="folHlink"/>
  <p:sldLayoutIdLst>
    <p:sldLayoutId id="2147483686" r:id="rId1"/>
    <p:sldLayoutId id="2147483688" r:id="rId2"/>
    <p:sldLayoutId id="2147483689" r:id="rId3"/>
    <p:sldLayoutId id="2147483690" r:id="rId4"/>
    <p:sldLayoutId id="2147483691" r:id="rId5"/>
    <p:sldLayoutId id="2147483720" r:id="rId6"/>
  </p:sldLayoutIdLst>
  <p:hf hdr="0"/>
  <p:txStyles>
    <p:titleStyle>
      <a:lvl1pPr algn="ctr"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32"/>
            <a:ext cx="10515600" cy="93881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29175" y="6356357"/>
            <a:ext cx="3339380" cy="365125"/>
          </a:xfrm>
          <a:prstGeom prst="rect">
            <a:avLst/>
          </a:prstGeom>
        </p:spPr>
        <p:txBody>
          <a:bodyPr vert="horz" lIns="91440" tIns="45720" rIns="91440" bIns="45720" rtlCol="0" anchor="ctr"/>
          <a:lstStyle>
            <a:lvl1pPr algn="l">
              <a:defRPr sz="1200">
                <a:solidFill>
                  <a:schemeClr val="tx1">
                    <a:tint val="75000"/>
                  </a:schemeClr>
                </a:solidFill>
                <a:latin typeface="Gill Sans MT" charset="0"/>
                <a:ea typeface="Gill Sans MT" charset="0"/>
                <a:cs typeface="Gill Sans MT" charset="0"/>
              </a:defRPr>
            </a:lvl1pPr>
          </a:lstStyle>
          <a:p>
            <a:r>
              <a:rPr lang="en-US"/>
              <a:t>BME1101 -《生物医学工程学导论》</a:t>
            </a:r>
            <a:endParaRPr lang="en-US" dirty="0"/>
          </a:p>
        </p:txBody>
      </p:sp>
      <p:sp>
        <p:nvSpPr>
          <p:cNvPr id="5" name="Footer Placeholder 4"/>
          <p:cNvSpPr>
            <a:spLocks noGrp="1"/>
          </p:cNvSpPr>
          <p:nvPr>
            <p:ph type="ftr" sz="quarter" idx="3"/>
          </p:nvPr>
        </p:nvSpPr>
        <p:spPr>
          <a:xfrm>
            <a:off x="4038600" y="6356357"/>
            <a:ext cx="4114800" cy="365125"/>
          </a:xfrm>
          <a:prstGeom prst="rect">
            <a:avLst/>
          </a:prstGeom>
        </p:spPr>
        <p:txBody>
          <a:bodyPr vert="horz" lIns="91440" tIns="45720" rIns="91440" bIns="45720" rtlCol="0" anchor="ctr"/>
          <a:lstStyle>
            <a:lvl1pPr algn="ctr">
              <a:defRPr sz="1200">
                <a:solidFill>
                  <a:schemeClr val="tx1">
                    <a:tint val="75000"/>
                  </a:schemeClr>
                </a:solidFill>
                <a:latin typeface="Gill Sans MT" charset="0"/>
                <a:ea typeface="Gill Sans MT" charset="0"/>
                <a:cs typeface="Gill Sans MT" charset="0"/>
              </a:defRPr>
            </a:lvl1pPr>
          </a:lstStyle>
          <a:p>
            <a:r>
              <a:rPr lang="en-US"/>
              <a:t>L1: Introduction to Biomedical Engineering</a:t>
            </a:r>
            <a:endParaRPr lang="en-US" dirty="0"/>
          </a:p>
        </p:txBody>
      </p:sp>
      <p:sp>
        <p:nvSpPr>
          <p:cNvPr id="6" name="Slide Number Placeholder 5"/>
          <p:cNvSpPr>
            <a:spLocks noGrp="1"/>
          </p:cNvSpPr>
          <p:nvPr>
            <p:ph type="sldNum" sz="quarter" idx="4"/>
          </p:nvPr>
        </p:nvSpPr>
        <p:spPr>
          <a:xfrm>
            <a:off x="8610600" y="6356357"/>
            <a:ext cx="2743200" cy="365125"/>
          </a:xfrm>
          <a:prstGeom prst="rect">
            <a:avLst/>
          </a:prstGeom>
        </p:spPr>
        <p:txBody>
          <a:bodyPr vert="horz" lIns="91440" tIns="45720" rIns="91440" bIns="45720" rtlCol="0" anchor="ctr"/>
          <a:lstStyle>
            <a:lvl1pPr algn="r">
              <a:defRPr sz="1200">
                <a:solidFill>
                  <a:schemeClr val="tx1">
                    <a:tint val="75000"/>
                  </a:schemeClr>
                </a:solidFill>
                <a:latin typeface="Gill Sans MT" charset="0"/>
                <a:ea typeface="Gill Sans MT" charset="0"/>
                <a:cs typeface="Gill Sans MT" charset="0"/>
              </a:defRPr>
            </a:lvl1pPr>
          </a:lstStyle>
          <a:p>
            <a:fld id="{521CE3F2-4AEB-D446-A39E-E6B6B04BE5C1}" type="slidenum">
              <a:rPr lang="en-US" smtClean="0"/>
              <a:pPr/>
              <a:t>‹#›</a:t>
            </a:fld>
            <a:endParaRPr lang="en-US" dirty="0"/>
          </a:p>
        </p:txBody>
      </p:sp>
    </p:spTree>
    <p:extLst>
      <p:ext uri="{BB962C8B-B14F-4D97-AF65-F5344CB8AC3E}">
        <p14:creationId xmlns:p14="http://schemas.microsoft.com/office/powerpoint/2010/main" val="189577414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21" r:id="rId12"/>
  </p:sldLayoutIdLst>
  <p:hf hdr="0"/>
  <p:txStyles>
    <p:titleStyle>
      <a:lvl1pPr algn="ctr" defTabSz="914400" rtl="0" eaLnBrk="1" latinLnBrk="0" hangingPunct="1">
        <a:lnSpc>
          <a:spcPct val="90000"/>
        </a:lnSpc>
        <a:spcBef>
          <a:spcPct val="0"/>
        </a:spcBef>
        <a:buNone/>
        <a:defRPr sz="4000" b="1" kern="1200">
          <a:solidFill>
            <a:schemeClr val="tx1"/>
          </a:solidFill>
          <a:latin typeface="Gill Sans MT" charset="0"/>
          <a:ea typeface="Gill Sans MT" charset="0"/>
          <a:cs typeface="Gill Sans MT"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hyperlink" Target="http://upload.wikimedia.org/wikipedia/commons/6/6e/Anna_Berthe_Roentgen.gif" TargetMode="External"/><Relationship Id="rId7" Type="http://schemas.openxmlformats.org/officeDocument/2006/relationships/image" Target="../media/image20.png"/><Relationship Id="rId2" Type="http://schemas.openxmlformats.org/officeDocument/2006/relationships/image" Target="../media/image16.jpeg"/><Relationship Id="rId1" Type="http://schemas.openxmlformats.org/officeDocument/2006/relationships/slideLayout" Target="../slideLayouts/slideLayout1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5.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12.xml"/><Relationship Id="rId5" Type="http://schemas.openxmlformats.org/officeDocument/2006/relationships/image" Target="../media/image29.jpeg"/><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jpeg"/><Relationship Id="rId7" Type="http://schemas.openxmlformats.org/officeDocument/2006/relationships/image" Target="../media/image36.jpeg"/><Relationship Id="rId2" Type="http://schemas.openxmlformats.org/officeDocument/2006/relationships/image" Target="../media/image31.jpeg"/><Relationship Id="rId1" Type="http://schemas.openxmlformats.org/officeDocument/2006/relationships/slideLayout" Target="../slideLayouts/slideLayout13.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 Id="rId9" Type="http://schemas.openxmlformats.org/officeDocument/2006/relationships/image" Target="../media/image38.jpeg"/></Relationships>
</file>

<file path=ppt/slides/_rels/slide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12.xml"/><Relationship Id="rId4" Type="http://schemas.openxmlformats.org/officeDocument/2006/relationships/image" Target="../media/image43.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6" Type="http://schemas.openxmlformats.org/officeDocument/2006/relationships/chart" Target="../charts/chart1.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notesSlide" Target="../notesSlides/notesSlide17.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48.jpg"/></Relationships>
</file>

<file path=ppt/slides/_rels/slide3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52.jpeg"/><Relationship Id="rId4" Type="http://schemas.openxmlformats.org/officeDocument/2006/relationships/image" Target="../media/image51.jpeg"/></Relationships>
</file>

<file path=ppt/slides/_rels/slide3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tiff"/><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12.xml"/><Relationship Id="rId4" Type="http://schemas.openxmlformats.org/officeDocument/2006/relationships/image" Target="../media/image59.gif"/></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8" Type="http://schemas.openxmlformats.org/officeDocument/2006/relationships/image" Target="../media/image61.emf"/><Relationship Id="rId13" Type="http://schemas.openxmlformats.org/officeDocument/2006/relationships/image" Target="../media/image66.png"/><Relationship Id="rId18" Type="http://schemas.openxmlformats.org/officeDocument/2006/relationships/image" Target="../media/image71.jpeg"/><Relationship Id="rId26" Type="http://schemas.openxmlformats.org/officeDocument/2006/relationships/image" Target="../media/image79.png"/><Relationship Id="rId3" Type="http://schemas.openxmlformats.org/officeDocument/2006/relationships/diagramData" Target="../diagrams/data2.xml"/><Relationship Id="rId21" Type="http://schemas.openxmlformats.org/officeDocument/2006/relationships/image" Target="../media/image74.jpeg"/><Relationship Id="rId7" Type="http://schemas.microsoft.com/office/2007/relationships/diagramDrawing" Target="../diagrams/drawing2.xml"/><Relationship Id="rId12" Type="http://schemas.openxmlformats.org/officeDocument/2006/relationships/image" Target="../media/image65.png"/><Relationship Id="rId17" Type="http://schemas.openxmlformats.org/officeDocument/2006/relationships/image" Target="../media/image70.png"/><Relationship Id="rId25" Type="http://schemas.openxmlformats.org/officeDocument/2006/relationships/image" Target="../media/image78.png"/><Relationship Id="rId2" Type="http://schemas.openxmlformats.org/officeDocument/2006/relationships/notesSlide" Target="../notesSlides/notesSlide21.xml"/><Relationship Id="rId16" Type="http://schemas.openxmlformats.org/officeDocument/2006/relationships/image" Target="../media/image69.png"/><Relationship Id="rId20" Type="http://schemas.openxmlformats.org/officeDocument/2006/relationships/image" Target="../media/image73.jpeg"/><Relationship Id="rId29" Type="http://schemas.openxmlformats.org/officeDocument/2006/relationships/image" Target="../media/image82.jpeg"/><Relationship Id="rId1" Type="http://schemas.openxmlformats.org/officeDocument/2006/relationships/slideLayout" Target="../slideLayouts/slideLayout8.xml"/><Relationship Id="rId6" Type="http://schemas.openxmlformats.org/officeDocument/2006/relationships/diagramColors" Target="../diagrams/colors2.xml"/><Relationship Id="rId11" Type="http://schemas.openxmlformats.org/officeDocument/2006/relationships/image" Target="../media/image64.png"/><Relationship Id="rId24" Type="http://schemas.openxmlformats.org/officeDocument/2006/relationships/image" Target="../media/image77.jpeg"/><Relationship Id="rId5" Type="http://schemas.openxmlformats.org/officeDocument/2006/relationships/diagramQuickStyle" Target="../diagrams/quickStyle2.xml"/><Relationship Id="rId15" Type="http://schemas.openxmlformats.org/officeDocument/2006/relationships/image" Target="../media/image68.emf"/><Relationship Id="rId23" Type="http://schemas.openxmlformats.org/officeDocument/2006/relationships/image" Target="../media/image76.png"/><Relationship Id="rId28" Type="http://schemas.openxmlformats.org/officeDocument/2006/relationships/image" Target="../media/image81.jpeg"/><Relationship Id="rId10" Type="http://schemas.openxmlformats.org/officeDocument/2006/relationships/image" Target="../media/image63.png"/><Relationship Id="rId19" Type="http://schemas.openxmlformats.org/officeDocument/2006/relationships/image" Target="../media/image72.png"/><Relationship Id="rId4" Type="http://schemas.openxmlformats.org/officeDocument/2006/relationships/diagramLayout" Target="../diagrams/layout2.xml"/><Relationship Id="rId9" Type="http://schemas.openxmlformats.org/officeDocument/2006/relationships/image" Target="../media/image62.emf"/><Relationship Id="rId14" Type="http://schemas.openxmlformats.org/officeDocument/2006/relationships/image" Target="../media/image67.jpeg"/><Relationship Id="rId22" Type="http://schemas.openxmlformats.org/officeDocument/2006/relationships/image" Target="../media/image75.png"/><Relationship Id="rId27" Type="http://schemas.openxmlformats.org/officeDocument/2006/relationships/image" Target="../media/image80.emf"/><Relationship Id="rId30" Type="http://schemas.openxmlformats.org/officeDocument/2006/relationships/image" Target="../media/image83.jpeg"/></Relationships>
</file>

<file path=ppt/slides/_rels/slide4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openxmlformats.org/officeDocument/2006/relationships/image" Target="../media/image86.jpeg"/><Relationship Id="rId4" Type="http://schemas.openxmlformats.org/officeDocument/2006/relationships/image" Target="../media/image85.png"/></Relationships>
</file>

<file path=ppt/slides/_rels/slide44.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89.jpeg"/><Relationship Id="rId5" Type="http://schemas.openxmlformats.org/officeDocument/2006/relationships/image" Target="../media/image80.emf"/><Relationship Id="rId4" Type="http://schemas.openxmlformats.org/officeDocument/2006/relationships/image" Target="../media/image88.png"/></Relationships>
</file>

<file path=ppt/slides/_rels/slide45.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68.emf"/><Relationship Id="rId5" Type="http://schemas.openxmlformats.org/officeDocument/2006/relationships/image" Target="../media/image61.emf"/><Relationship Id="rId4" Type="http://schemas.openxmlformats.org/officeDocument/2006/relationships/image" Target="../media/image91.png"/></Relationships>
</file>

<file path=ppt/slides/_rels/slide46.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94.jpeg"/><Relationship Id="rId5" Type="http://schemas.openxmlformats.org/officeDocument/2006/relationships/image" Target="../media/image93.png"/><Relationship Id="rId4" Type="http://schemas.openxmlformats.org/officeDocument/2006/relationships/image" Target="../media/image92.png"/></Relationships>
</file>

<file path=ppt/slides/_rels/slide4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97.jpeg"/><Relationship Id="rId5" Type="http://schemas.openxmlformats.org/officeDocument/2006/relationships/image" Target="../media/image96.jpeg"/><Relationship Id="rId4" Type="http://schemas.openxmlformats.org/officeDocument/2006/relationships/image" Target="../media/image95.jpeg"/></Relationships>
</file>

<file path=ppt/slides/_rels/slide48.xml.rels><?xml version="1.0" encoding="UTF-8" standalone="yes"?>
<Relationships xmlns="http://schemas.openxmlformats.org/package/2006/relationships"><Relationship Id="rId8" Type="http://schemas.openxmlformats.org/officeDocument/2006/relationships/image" Target="../media/image103.jpe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101.png"/><Relationship Id="rId5" Type="http://schemas.openxmlformats.org/officeDocument/2006/relationships/image" Target="../media/image100.jpeg"/><Relationship Id="rId4" Type="http://schemas.openxmlformats.org/officeDocument/2006/relationships/image" Target="../media/image99.jpeg"/><Relationship Id="rId9" Type="http://schemas.openxmlformats.org/officeDocument/2006/relationships/image" Target="../media/image104.jpeg"/></Relationships>
</file>

<file path=ppt/slides/_rels/slide49.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emf"/><Relationship Id="rId3" Type="http://schemas.openxmlformats.org/officeDocument/2006/relationships/image" Target="../media/image105.emf"/><Relationship Id="rId7" Type="http://schemas.openxmlformats.org/officeDocument/2006/relationships/image" Target="../media/image109.emf"/><Relationship Id="rId12" Type="http://schemas.openxmlformats.org/officeDocument/2006/relationships/image" Target="../media/image114.png"/><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108.emf"/><Relationship Id="rId11" Type="http://schemas.openxmlformats.org/officeDocument/2006/relationships/image" Target="../media/image113.emf"/><Relationship Id="rId5" Type="http://schemas.openxmlformats.org/officeDocument/2006/relationships/image" Target="../media/image107.emf"/><Relationship Id="rId15" Type="http://schemas.openxmlformats.org/officeDocument/2006/relationships/image" Target="../media/image117.jpeg"/><Relationship Id="rId10" Type="http://schemas.openxmlformats.org/officeDocument/2006/relationships/image" Target="../media/image112.png"/><Relationship Id="rId4" Type="http://schemas.openxmlformats.org/officeDocument/2006/relationships/image" Target="../media/image106.emf"/><Relationship Id="rId9" Type="http://schemas.openxmlformats.org/officeDocument/2006/relationships/image" Target="../media/image111.emf"/><Relationship Id="rId14" Type="http://schemas.openxmlformats.org/officeDocument/2006/relationships/image" Target="../media/image11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7.jpeg"/><Relationship Id="rId3" Type="http://schemas.openxmlformats.org/officeDocument/2006/relationships/hyperlink" Target="mailto:qinwh@shanghaitech.edu.cn" TargetMode="External"/><Relationship Id="rId7" Type="http://schemas.openxmlformats.org/officeDocument/2006/relationships/image" Target="../media/image64.png"/><Relationship Id="rId12" Type="http://schemas.openxmlformats.org/officeDocument/2006/relationships/image" Target="../media/image76.png"/><Relationship Id="rId17" Type="http://schemas.openxmlformats.org/officeDocument/2006/relationships/image" Target="../media/image82.jpeg"/><Relationship Id="rId2" Type="http://schemas.openxmlformats.org/officeDocument/2006/relationships/hyperlink" Target="mailto:caogh@shanghaitech.edu.cn" TargetMode="External"/><Relationship Id="rId16" Type="http://schemas.openxmlformats.org/officeDocument/2006/relationships/image" Target="../media/image81.jpeg"/><Relationship Id="rId1" Type="http://schemas.openxmlformats.org/officeDocument/2006/relationships/slideLayout" Target="../slideLayouts/slideLayout12.xml"/><Relationship Id="rId6" Type="http://schemas.openxmlformats.org/officeDocument/2006/relationships/image" Target="../media/image62.emf"/><Relationship Id="rId11" Type="http://schemas.openxmlformats.org/officeDocument/2006/relationships/image" Target="../media/image75.png"/><Relationship Id="rId5" Type="http://schemas.openxmlformats.org/officeDocument/2006/relationships/image" Target="../media/image118.jpeg"/><Relationship Id="rId15" Type="http://schemas.openxmlformats.org/officeDocument/2006/relationships/image" Target="../media/image80.emf"/><Relationship Id="rId10" Type="http://schemas.openxmlformats.org/officeDocument/2006/relationships/image" Target="../media/image69.png"/><Relationship Id="rId4" Type="http://schemas.openxmlformats.org/officeDocument/2006/relationships/hyperlink" Target="mailto:chenlj2022@shanghaitech.edu.cn" TargetMode="External"/><Relationship Id="rId9" Type="http://schemas.openxmlformats.org/officeDocument/2006/relationships/image" Target="../media/image67.jpeg"/><Relationship Id="rId14" Type="http://schemas.openxmlformats.org/officeDocument/2006/relationships/image" Target="../media/image78.png"/></Relationships>
</file>

<file path=ppt/slides/_rels/slide5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microsoft.com/office/2007/relationships/hdphoto" Target="../media/hdphoto1.wdp"/></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jpe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C812036B-45C1-D142-B0B6-4E9E2755118A}"/>
              </a:ext>
            </a:extLst>
          </p:cNvPr>
          <p:cNvPicPr>
            <a:picLocks noChangeAspect="1"/>
          </p:cNvPicPr>
          <p:nvPr/>
        </p:nvPicPr>
        <p:blipFill rotWithShape="1">
          <a:blip r:embed="rId3"/>
          <a:srcRect l="21799" r="21800" b="14966"/>
          <a:stretch/>
        </p:blipFill>
        <p:spPr>
          <a:xfrm>
            <a:off x="1" y="4182533"/>
            <a:ext cx="12192000" cy="2675467"/>
          </a:xfrm>
          <a:prstGeom prst="rect">
            <a:avLst/>
          </a:prstGeom>
        </p:spPr>
      </p:pic>
      <p:sp>
        <p:nvSpPr>
          <p:cNvPr id="4" name="矩形 3"/>
          <p:cNvSpPr/>
          <p:nvPr/>
        </p:nvSpPr>
        <p:spPr>
          <a:xfrm>
            <a:off x="5421622" y="6237115"/>
            <a:ext cx="1344292" cy="276999"/>
          </a:xfrm>
          <a:prstGeom prst="rect">
            <a:avLst/>
          </a:prstGeom>
          <a:noFill/>
        </p:spPr>
        <p:txBody>
          <a:bodyPr wrap="square" lIns="0" tIns="0" rIns="0" bIns="0">
            <a:spAutoFit/>
          </a:bodyPr>
          <a:lstStyle/>
          <a:p>
            <a:pPr algn="ctr">
              <a:defRPr/>
            </a:pPr>
            <a:r>
              <a:rPr lang="en-US" altLang="zh-CN" b="1" dirty="0">
                <a:solidFill>
                  <a:prstClr val="white">
                    <a:lumMod val="65000"/>
                  </a:prstClr>
                </a:solidFill>
                <a:latin typeface="Arial" panose="020B0604020202020204" pitchFamily="34" charset="0"/>
                <a:ea typeface="Microsoft YaHei Light" panose="020B0503020204020204" pitchFamily="34" charset="-122"/>
                <a:cs typeface="Arial" panose="020B0604020202020204" pitchFamily="34" charset="0"/>
              </a:rPr>
              <a:t>2022.09.08</a:t>
            </a:r>
            <a:endParaRPr lang="zh-CN" altLang="en-US" b="1" dirty="0">
              <a:solidFill>
                <a:prstClr val="white">
                  <a:lumMod val="65000"/>
                </a:prstClr>
              </a:solidFill>
              <a:latin typeface="Arial" panose="020B0604020202020204" pitchFamily="34" charset="0"/>
              <a:ea typeface="Microsoft YaHei Light" panose="020B0503020204020204" pitchFamily="34" charset="-122"/>
              <a:cs typeface="Arial" panose="020B0604020202020204" pitchFamily="34" charset="0"/>
            </a:endParaRPr>
          </a:p>
        </p:txBody>
      </p:sp>
      <p:sp>
        <p:nvSpPr>
          <p:cNvPr id="10" name="Subtitle 9">
            <a:extLst>
              <a:ext uri="{FF2B5EF4-FFF2-40B4-BE49-F238E27FC236}">
                <a16:creationId xmlns:a16="http://schemas.microsoft.com/office/drawing/2014/main" id="{BC3B9D6E-0E08-40EA-8853-9A15D0C41328}"/>
              </a:ext>
            </a:extLst>
          </p:cNvPr>
          <p:cNvSpPr>
            <a:spLocks noGrp="1"/>
          </p:cNvSpPr>
          <p:nvPr>
            <p:ph type="subTitle" idx="1"/>
          </p:nvPr>
        </p:nvSpPr>
        <p:spPr>
          <a:xfrm>
            <a:off x="1521768" y="4433789"/>
            <a:ext cx="9144000" cy="1196166"/>
          </a:xfrm>
        </p:spPr>
        <p:txBody>
          <a:bodyPr>
            <a:normAutofit/>
          </a:bodyPr>
          <a:lstStyle/>
          <a:p>
            <a:pPr>
              <a:lnSpc>
                <a:spcPct val="150000"/>
              </a:lnSpc>
            </a:pPr>
            <a:r>
              <a:rPr lang="zh-CN" altLang="en-US" b="1" dirty="0">
                <a:gradFill>
                  <a:gsLst>
                    <a:gs pos="0">
                      <a:schemeClr val="accent1">
                        <a:lumMod val="60000"/>
                        <a:lumOff val="40000"/>
                      </a:schemeClr>
                    </a:gs>
                    <a:gs pos="100000">
                      <a:schemeClr val="accent1">
                        <a:lumMod val="50000"/>
                      </a:schemeClr>
                    </a:gs>
                  </a:gsLst>
                  <a:lin ang="3600000" scaled="0"/>
                </a:gradFill>
                <a:latin typeface="微软雅黑" panose="020B0503020204020204" pitchFamily="34" charset="-122"/>
                <a:ea typeface="微软雅黑" panose="020B0503020204020204" pitchFamily="34" charset="-122"/>
              </a:rPr>
              <a:t>曹国华 副教授</a:t>
            </a:r>
            <a:br>
              <a:rPr lang="en-US" altLang="zh-CN" b="1" dirty="0">
                <a:gradFill>
                  <a:gsLst>
                    <a:gs pos="0">
                      <a:schemeClr val="accent1">
                        <a:lumMod val="60000"/>
                        <a:lumOff val="40000"/>
                      </a:schemeClr>
                    </a:gs>
                    <a:gs pos="100000">
                      <a:schemeClr val="accent1">
                        <a:lumMod val="50000"/>
                      </a:schemeClr>
                    </a:gs>
                  </a:gsLst>
                  <a:lin ang="3600000" scaled="0"/>
                </a:gradFill>
                <a:latin typeface="微软雅黑" panose="020B0503020204020204" pitchFamily="34" charset="-122"/>
                <a:ea typeface="微软雅黑" panose="020B0503020204020204" pitchFamily="34" charset="-122"/>
              </a:rPr>
            </a:br>
            <a:r>
              <a:rPr lang="zh-CN" altLang="en-US" b="1" dirty="0">
                <a:gradFill>
                  <a:gsLst>
                    <a:gs pos="0">
                      <a:schemeClr val="accent1">
                        <a:lumMod val="60000"/>
                        <a:lumOff val="40000"/>
                      </a:schemeClr>
                    </a:gs>
                    <a:gs pos="100000">
                      <a:schemeClr val="accent1">
                        <a:lumMod val="50000"/>
                      </a:schemeClr>
                    </a:gs>
                  </a:gsLst>
                  <a:lin ang="3600000" scaled="0"/>
                </a:gradFill>
                <a:latin typeface="微软雅黑" panose="020B0503020204020204" pitchFamily="34" charset="-122"/>
                <a:ea typeface="微软雅黑" panose="020B0503020204020204" pitchFamily="34" charset="-122"/>
              </a:rPr>
              <a:t>上海科技大学生物医学工程学院</a:t>
            </a:r>
            <a:endParaRPr lang="en-US" b="1" dirty="0"/>
          </a:p>
        </p:txBody>
      </p:sp>
      <p:sp>
        <p:nvSpPr>
          <p:cNvPr id="2" name="矩形 1">
            <a:extLst>
              <a:ext uri="{FF2B5EF4-FFF2-40B4-BE49-F238E27FC236}">
                <a16:creationId xmlns:a16="http://schemas.microsoft.com/office/drawing/2014/main" id="{49660CF2-CEE6-3144-9096-3F8D5C560CF1}"/>
              </a:ext>
            </a:extLst>
          </p:cNvPr>
          <p:cNvSpPr/>
          <p:nvPr/>
        </p:nvSpPr>
        <p:spPr>
          <a:xfrm>
            <a:off x="-2232" y="0"/>
            <a:ext cx="553095" cy="11022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9" name="标题 1">
            <a:extLst>
              <a:ext uri="{FF2B5EF4-FFF2-40B4-BE49-F238E27FC236}">
                <a16:creationId xmlns:a16="http://schemas.microsoft.com/office/drawing/2014/main" id="{3DEE4292-ADFB-1E4B-91C4-4C57BE8F8169}"/>
              </a:ext>
            </a:extLst>
          </p:cNvPr>
          <p:cNvSpPr txBox="1">
            <a:spLocks/>
          </p:cNvSpPr>
          <p:nvPr/>
        </p:nvSpPr>
        <p:spPr>
          <a:xfrm>
            <a:off x="0" y="1554634"/>
            <a:ext cx="12194232" cy="2101075"/>
          </a:xfrm>
          <a:prstGeom prst="rect">
            <a:avLst/>
          </a:prstGeom>
          <a:solidFill>
            <a:srgbClr val="A40005"/>
          </a:solidFill>
        </p:spPr>
        <p:txBody>
          <a:bodyPr vert="horz" lIns="91440" tIns="72000" rIns="91440" bIns="45720" rtlCol="0" anchor="ctr" anchorCtr="0">
            <a:noAutofit/>
          </a:bodyPr>
          <a:lstStyle>
            <a:lvl1pPr algn="ctr" defTabSz="914400" rtl="0" eaLnBrk="1" latinLnBrk="0" hangingPunct="1">
              <a:lnSpc>
                <a:spcPct val="90000"/>
              </a:lnSpc>
              <a:spcBef>
                <a:spcPct val="0"/>
              </a:spcBef>
              <a:buNone/>
              <a:defRPr sz="6000" b="1" kern="1200">
                <a:solidFill>
                  <a:srgbClr val="A40005"/>
                </a:solidFill>
                <a:latin typeface="+mj-lt"/>
                <a:ea typeface="+mj-ea"/>
                <a:cs typeface="+mj-cs"/>
              </a:defRPr>
            </a:lvl1pPr>
          </a:lstStyle>
          <a:p>
            <a:pPr>
              <a:lnSpc>
                <a:spcPct val="150000"/>
              </a:lnSpc>
            </a:pPr>
            <a:r>
              <a:rPr lang="zh-CN" altLang="en-US" sz="4400" dirty="0">
                <a:solidFill>
                  <a:prstClr val="white"/>
                </a:solidFill>
                <a:latin typeface="Arial" panose="020B0604020202020204" pitchFamily="34" charset="0"/>
                <a:ea typeface="微软雅黑" panose="020B0503020204020204" pitchFamily="34" charset="-122"/>
                <a:cs typeface="Arial" panose="020B0604020202020204" pitchFamily="34" charset="0"/>
              </a:rPr>
              <a:t>生物医学工程学导论</a:t>
            </a:r>
            <a:endParaRPr lang="en-US" altLang="zh-CN" sz="440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a:p>
            <a:pPr>
              <a:lnSpc>
                <a:spcPct val="150000"/>
              </a:lnSpc>
            </a:pPr>
            <a:r>
              <a:rPr lang="en-US" altLang="zh-CN" sz="2400" dirty="0">
                <a:solidFill>
                  <a:prstClr val="white"/>
                </a:solidFill>
                <a:latin typeface="Arial" panose="020B0604020202020204" pitchFamily="34" charset="0"/>
                <a:ea typeface="微软雅黑" panose="020B0503020204020204" pitchFamily="34" charset="-122"/>
                <a:cs typeface="Arial" panose="020B0604020202020204" pitchFamily="34" charset="0"/>
              </a:rPr>
              <a:t>Introduction to Biomedical Engineering</a:t>
            </a:r>
            <a:endParaRPr lang="zh-CN" altLang="en-US" sz="240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pic>
        <p:nvPicPr>
          <p:cNvPr id="7" name="图片 25">
            <a:extLst>
              <a:ext uri="{FF2B5EF4-FFF2-40B4-BE49-F238E27FC236}">
                <a16:creationId xmlns:a16="http://schemas.microsoft.com/office/drawing/2014/main" id="{290762DF-74BE-498E-AF03-F1B4174964C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131800" y="241410"/>
            <a:ext cx="2772075" cy="762828"/>
          </a:xfrm>
          <a:prstGeom prst="rect">
            <a:avLst/>
          </a:prstGeom>
        </p:spPr>
      </p:pic>
    </p:spTree>
    <p:extLst>
      <p:ext uri="{BB962C8B-B14F-4D97-AF65-F5344CB8AC3E}">
        <p14:creationId xmlns:p14="http://schemas.microsoft.com/office/powerpoint/2010/main" val="198043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D635B-C967-4114-9FD9-C9451FF51647}"/>
              </a:ext>
            </a:extLst>
          </p:cNvPr>
          <p:cNvSpPr>
            <a:spLocks noGrp="1"/>
          </p:cNvSpPr>
          <p:nvPr>
            <p:ph type="title"/>
          </p:nvPr>
        </p:nvSpPr>
        <p:spPr/>
        <p:txBody>
          <a:bodyPr/>
          <a:lstStyle/>
          <a:p>
            <a:r>
              <a:rPr lang="zh-CN" altLang="en-US" dirty="0"/>
              <a:t>生医工的起源</a:t>
            </a:r>
            <a:endParaRPr lang="en-US" dirty="0"/>
          </a:p>
        </p:txBody>
      </p:sp>
      <p:sp>
        <p:nvSpPr>
          <p:cNvPr id="3" name="Content Placeholder 2">
            <a:extLst>
              <a:ext uri="{FF2B5EF4-FFF2-40B4-BE49-F238E27FC236}">
                <a16:creationId xmlns:a16="http://schemas.microsoft.com/office/drawing/2014/main" id="{33749F12-BF00-4BE3-9C49-00053E7114A0}"/>
              </a:ext>
            </a:extLst>
          </p:cNvPr>
          <p:cNvSpPr>
            <a:spLocks noGrp="1"/>
          </p:cNvSpPr>
          <p:nvPr>
            <p:ph idx="1"/>
          </p:nvPr>
        </p:nvSpPr>
        <p:spPr>
          <a:xfrm>
            <a:off x="838200" y="1531625"/>
            <a:ext cx="10515600" cy="4645338"/>
          </a:xfrm>
        </p:spPr>
        <p:txBody>
          <a:bodyPr>
            <a:normAutofit fontScale="92500" lnSpcReduction="10000"/>
          </a:bodyPr>
          <a:lstStyle/>
          <a:p>
            <a:pPr>
              <a:lnSpc>
                <a:spcPct val="110000"/>
              </a:lnSpc>
            </a:pPr>
            <a:r>
              <a:rPr lang="zh-CN" altLang="en-US" sz="2400" dirty="0"/>
              <a:t>生物医学工程兴起于</a:t>
            </a:r>
            <a:r>
              <a:rPr lang="en-US" altLang="zh-CN" sz="2400" dirty="0"/>
              <a:t>20</a:t>
            </a:r>
            <a:r>
              <a:rPr lang="zh-CN" altLang="en-US" sz="2400" dirty="0"/>
              <a:t>世纪</a:t>
            </a:r>
            <a:r>
              <a:rPr lang="en-US" altLang="zh-CN" sz="2400" dirty="0"/>
              <a:t>50</a:t>
            </a:r>
            <a:r>
              <a:rPr lang="zh-CN" altLang="en-US" sz="2400" dirty="0"/>
              <a:t>年代，起源于 </a:t>
            </a:r>
            <a:r>
              <a:rPr lang="en-US" altLang="zh-CN" sz="2400" dirty="0"/>
              <a:t>1950 </a:t>
            </a:r>
            <a:r>
              <a:rPr lang="zh-CN" altLang="en-US" sz="2400" dirty="0"/>
              <a:t>年代后期主要对</a:t>
            </a:r>
            <a:r>
              <a:rPr lang="zh-CN" altLang="en-US" sz="2400" b="1" dirty="0"/>
              <a:t>医疗电子产品</a:t>
            </a:r>
            <a:r>
              <a:rPr lang="zh-CN" altLang="en-US" sz="2400" dirty="0"/>
              <a:t>感兴趣的专业团体。</a:t>
            </a:r>
            <a:r>
              <a:rPr lang="en-US" altLang="zh-CN" sz="2400" dirty="0"/>
              <a:t>1958</a:t>
            </a:r>
            <a:r>
              <a:rPr lang="zh-CN" altLang="en-US" sz="2400" dirty="0"/>
              <a:t>年在美国成立了国际医学电子学联合会，</a:t>
            </a:r>
            <a:r>
              <a:rPr lang="en-US" altLang="zh-CN" sz="2400" dirty="0"/>
              <a:t>1965</a:t>
            </a:r>
            <a:r>
              <a:rPr lang="zh-CN" altLang="en-US" sz="2400" dirty="0"/>
              <a:t>年该组织改称国际医学和生物工程联合会，后来成为国际生物医学工程学会。</a:t>
            </a:r>
            <a:endParaRPr lang="en-US" altLang="zh-CN" sz="2400" dirty="0"/>
          </a:p>
          <a:p>
            <a:pPr marL="457200" lvl="1" indent="0">
              <a:lnSpc>
                <a:spcPct val="110000"/>
              </a:lnSpc>
              <a:buNone/>
            </a:pPr>
            <a:endParaRPr lang="en-US" sz="2000" dirty="0"/>
          </a:p>
          <a:p>
            <a:pPr>
              <a:lnSpc>
                <a:spcPct val="110000"/>
              </a:lnSpc>
            </a:pPr>
            <a:r>
              <a:rPr lang="en-US" altLang="zh-CN" sz="2400" dirty="0"/>
              <a:t>1968</a:t>
            </a:r>
            <a:r>
              <a:rPr lang="zh-CN" altLang="en-US" sz="2400" dirty="0"/>
              <a:t>年，美国 </a:t>
            </a:r>
            <a:r>
              <a:rPr lang="en-US" altLang="zh-CN" sz="2400" dirty="0"/>
              <a:t>Case Western Reserve University </a:t>
            </a:r>
            <a:r>
              <a:rPr lang="zh-CN" altLang="en-US" sz="2400" dirty="0"/>
              <a:t>等</a:t>
            </a:r>
            <a:r>
              <a:rPr lang="en-US" altLang="zh-CN" sz="2400" dirty="0"/>
              <a:t>6</a:t>
            </a:r>
            <a:r>
              <a:rPr lang="zh-CN" altLang="en-US" sz="2400" dirty="0"/>
              <a:t>所高校成立首个美国 </a:t>
            </a:r>
            <a:r>
              <a:rPr lang="en-US" altLang="zh-CN" sz="2400" dirty="0"/>
              <a:t>BME </a:t>
            </a:r>
            <a:r>
              <a:rPr lang="zh-CN" altLang="en-US" sz="2400" dirty="0"/>
              <a:t>系。</a:t>
            </a:r>
            <a:endParaRPr lang="en-US" sz="2400" dirty="0"/>
          </a:p>
          <a:p>
            <a:pPr marL="0" indent="0">
              <a:lnSpc>
                <a:spcPct val="110000"/>
              </a:lnSpc>
              <a:buNone/>
            </a:pPr>
            <a:endParaRPr lang="en-US" sz="2400" dirty="0"/>
          </a:p>
          <a:p>
            <a:pPr>
              <a:lnSpc>
                <a:spcPct val="110000"/>
              </a:lnSpc>
            </a:pPr>
            <a:r>
              <a:rPr lang="en-US" altLang="zh-CN" sz="2400" dirty="0"/>
              <a:t>1977</a:t>
            </a:r>
            <a:r>
              <a:rPr lang="zh-CN" altLang="en-US" sz="2400" dirty="0"/>
              <a:t>年，中国浙江大学设立了国内第一个生物医学工程与仪器专业；</a:t>
            </a:r>
            <a:r>
              <a:rPr lang="en-US" altLang="zh-CN" sz="2400" dirty="0"/>
              <a:t>1979</a:t>
            </a:r>
            <a:r>
              <a:rPr lang="zh-CN" altLang="en-US" sz="2400" dirty="0"/>
              <a:t>年，上海交大、清华等高校成立中国最早的生物医学工程专业。</a:t>
            </a:r>
            <a:endParaRPr lang="en-US" altLang="zh-CN" sz="2400" dirty="0"/>
          </a:p>
          <a:p>
            <a:pPr>
              <a:lnSpc>
                <a:spcPct val="110000"/>
              </a:lnSpc>
            </a:pPr>
            <a:endParaRPr lang="en-US" altLang="zh-CN" sz="2400" dirty="0"/>
          </a:p>
          <a:p>
            <a:pPr>
              <a:lnSpc>
                <a:spcPct val="110000"/>
              </a:lnSpc>
            </a:pPr>
            <a:r>
              <a:rPr lang="zh-CN" altLang="en-US" sz="2400" dirty="0"/>
              <a:t>发展非常迅速，生物医学工程学科现在已经成为</a:t>
            </a:r>
            <a:r>
              <a:rPr lang="zh-CN" altLang="en-US" sz="2400" b="1" dirty="0">
                <a:solidFill>
                  <a:srgbClr val="FF0000"/>
                </a:solidFill>
              </a:rPr>
              <a:t>医学</a:t>
            </a:r>
            <a:r>
              <a:rPr lang="zh-CN" altLang="en-US" sz="2400" dirty="0"/>
              <a:t>与</a:t>
            </a:r>
            <a:r>
              <a:rPr lang="zh-CN" altLang="en-US" sz="2400" b="1" dirty="0">
                <a:solidFill>
                  <a:srgbClr val="FF0000"/>
                </a:solidFill>
              </a:rPr>
              <a:t>工程</a:t>
            </a:r>
            <a:r>
              <a:rPr lang="zh-CN" altLang="en-US" sz="2400" dirty="0"/>
              <a:t>专业的整合专业，而且成为世界各国竞争的主要领域之一。</a:t>
            </a:r>
            <a:endParaRPr lang="en-US" sz="2400" dirty="0"/>
          </a:p>
        </p:txBody>
      </p:sp>
      <p:sp>
        <p:nvSpPr>
          <p:cNvPr id="4" name="Date Placeholder 3">
            <a:extLst>
              <a:ext uri="{FF2B5EF4-FFF2-40B4-BE49-F238E27FC236}">
                <a16:creationId xmlns:a16="http://schemas.microsoft.com/office/drawing/2014/main" id="{CCAE01AB-F0E8-490C-B9F8-E662FBF2FA23}"/>
              </a:ext>
            </a:extLst>
          </p:cNvPr>
          <p:cNvSpPr>
            <a:spLocks noGrp="1"/>
          </p:cNvSpPr>
          <p:nvPr>
            <p:ph type="dt" sz="half" idx="10"/>
          </p:nvPr>
        </p:nvSpPr>
        <p:spPr/>
        <p:txBody>
          <a:bodyPr/>
          <a:lstStyle/>
          <a:p>
            <a:r>
              <a:rPr lang="en-US"/>
              <a:t>BME1101 -《生物医学工程学导论》</a:t>
            </a:r>
          </a:p>
        </p:txBody>
      </p:sp>
      <p:sp>
        <p:nvSpPr>
          <p:cNvPr id="5" name="Footer Placeholder 4">
            <a:extLst>
              <a:ext uri="{FF2B5EF4-FFF2-40B4-BE49-F238E27FC236}">
                <a16:creationId xmlns:a16="http://schemas.microsoft.com/office/drawing/2014/main" id="{12F6E5D6-0152-4822-8794-582C5BC08276}"/>
              </a:ext>
            </a:extLst>
          </p:cNvPr>
          <p:cNvSpPr>
            <a:spLocks noGrp="1"/>
          </p:cNvSpPr>
          <p:nvPr>
            <p:ph type="ftr" sz="quarter" idx="11"/>
          </p:nvPr>
        </p:nvSpPr>
        <p:spPr/>
        <p:txBody>
          <a:bodyPr/>
          <a:lstStyle/>
          <a:p>
            <a:r>
              <a:rPr lang="en-US"/>
              <a:t>L1: Introduction to Biomedical Engineering</a:t>
            </a:r>
          </a:p>
        </p:txBody>
      </p:sp>
      <p:sp>
        <p:nvSpPr>
          <p:cNvPr id="6" name="Slide Number Placeholder 5">
            <a:extLst>
              <a:ext uri="{FF2B5EF4-FFF2-40B4-BE49-F238E27FC236}">
                <a16:creationId xmlns:a16="http://schemas.microsoft.com/office/drawing/2014/main" id="{3C02A102-1E61-434C-9353-DBD1EC1AF1B5}"/>
              </a:ext>
            </a:extLst>
          </p:cNvPr>
          <p:cNvSpPr>
            <a:spLocks noGrp="1"/>
          </p:cNvSpPr>
          <p:nvPr>
            <p:ph type="sldNum" sz="quarter" idx="12"/>
          </p:nvPr>
        </p:nvSpPr>
        <p:spPr/>
        <p:txBody>
          <a:bodyPr/>
          <a:lstStyle/>
          <a:p>
            <a:fld id="{521CE3F2-4AEB-D446-A39E-E6B6B04BE5C1}" type="slidenum">
              <a:rPr lang="en-US" smtClean="0"/>
              <a:t>10</a:t>
            </a:fld>
            <a:endParaRPr lang="en-US"/>
          </a:p>
        </p:txBody>
      </p:sp>
    </p:spTree>
    <p:extLst>
      <p:ext uri="{BB962C8B-B14F-4D97-AF65-F5344CB8AC3E}">
        <p14:creationId xmlns:p14="http://schemas.microsoft.com/office/powerpoint/2010/main" val="685755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31DDE-CE88-4441-80BA-A5C10332D7D8}"/>
              </a:ext>
            </a:extLst>
          </p:cNvPr>
          <p:cNvSpPr>
            <a:spLocks noGrp="1"/>
          </p:cNvSpPr>
          <p:nvPr>
            <p:ph type="title"/>
          </p:nvPr>
        </p:nvSpPr>
        <p:spPr/>
        <p:txBody>
          <a:bodyPr/>
          <a:lstStyle/>
          <a:p>
            <a:r>
              <a:rPr lang="zh-CN" altLang="en-US" dirty="0"/>
              <a:t>古代医学的起源</a:t>
            </a:r>
            <a:endParaRPr lang="en-US" dirty="0"/>
          </a:p>
        </p:txBody>
      </p:sp>
      <p:sp>
        <p:nvSpPr>
          <p:cNvPr id="4" name="Date Placeholder 3">
            <a:extLst>
              <a:ext uri="{FF2B5EF4-FFF2-40B4-BE49-F238E27FC236}">
                <a16:creationId xmlns:a16="http://schemas.microsoft.com/office/drawing/2014/main" id="{1000189E-0A14-4318-AC13-D88452AABFA3}"/>
              </a:ext>
            </a:extLst>
          </p:cNvPr>
          <p:cNvSpPr>
            <a:spLocks noGrp="1"/>
          </p:cNvSpPr>
          <p:nvPr>
            <p:ph type="dt" sz="half" idx="10"/>
          </p:nvPr>
        </p:nvSpPr>
        <p:spPr/>
        <p:txBody>
          <a:bodyPr/>
          <a:lstStyle/>
          <a:p>
            <a:r>
              <a:rPr lang="en-US"/>
              <a:t>BME1101 -《生物医学工程学导论》</a:t>
            </a:r>
          </a:p>
        </p:txBody>
      </p:sp>
      <p:sp>
        <p:nvSpPr>
          <p:cNvPr id="5" name="Footer Placeholder 4">
            <a:extLst>
              <a:ext uri="{FF2B5EF4-FFF2-40B4-BE49-F238E27FC236}">
                <a16:creationId xmlns:a16="http://schemas.microsoft.com/office/drawing/2014/main" id="{5BE622E0-9F39-432A-B8C5-7B3D9F52CC94}"/>
              </a:ext>
            </a:extLst>
          </p:cNvPr>
          <p:cNvSpPr>
            <a:spLocks noGrp="1"/>
          </p:cNvSpPr>
          <p:nvPr>
            <p:ph type="ftr" sz="quarter" idx="11"/>
          </p:nvPr>
        </p:nvSpPr>
        <p:spPr/>
        <p:txBody>
          <a:bodyPr/>
          <a:lstStyle/>
          <a:p>
            <a:r>
              <a:rPr lang="en-US"/>
              <a:t>L1: Introduction to Biomedical Engineering</a:t>
            </a:r>
          </a:p>
        </p:txBody>
      </p:sp>
      <p:sp>
        <p:nvSpPr>
          <p:cNvPr id="6" name="Slide Number Placeholder 5">
            <a:extLst>
              <a:ext uri="{FF2B5EF4-FFF2-40B4-BE49-F238E27FC236}">
                <a16:creationId xmlns:a16="http://schemas.microsoft.com/office/drawing/2014/main" id="{54F14414-A113-4D7E-8654-5457DA807B77}"/>
              </a:ext>
            </a:extLst>
          </p:cNvPr>
          <p:cNvSpPr>
            <a:spLocks noGrp="1"/>
          </p:cNvSpPr>
          <p:nvPr>
            <p:ph type="sldNum" sz="quarter" idx="12"/>
          </p:nvPr>
        </p:nvSpPr>
        <p:spPr/>
        <p:txBody>
          <a:bodyPr/>
          <a:lstStyle/>
          <a:p>
            <a:fld id="{521CE3F2-4AEB-D446-A39E-E6B6B04BE5C1}" type="slidenum">
              <a:rPr lang="en-US" smtClean="0"/>
              <a:t>11</a:t>
            </a:fld>
            <a:endParaRPr lang="en-US"/>
          </a:p>
        </p:txBody>
      </p:sp>
      <p:pic>
        <p:nvPicPr>
          <p:cNvPr id="4098" name="Picture 2" descr="https://bkimg.cdn.bcebos.com/pic/d439b6003af33a878302dfd3cf5c10385243b588?x-bce-process=image/watermark,image_d2F0ZXIvYmFpa2UxMTY=,g_7,xp_5,yp_5/format,f_auto">
            <a:extLst>
              <a:ext uri="{FF2B5EF4-FFF2-40B4-BE49-F238E27FC236}">
                <a16:creationId xmlns:a16="http://schemas.microsoft.com/office/drawing/2014/main" id="{8BE8A0B5-DA5B-41AC-A664-141B0D2556B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90510" y="1644134"/>
            <a:ext cx="4926445" cy="394654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ee the source image">
            <a:extLst>
              <a:ext uri="{FF2B5EF4-FFF2-40B4-BE49-F238E27FC236}">
                <a16:creationId xmlns:a16="http://schemas.microsoft.com/office/drawing/2014/main" id="{2F80A0FD-A3EB-4BF9-A19E-4B32D80F1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6215" y="1835205"/>
            <a:ext cx="3642960" cy="364296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35D814-E739-4709-9233-29E8960355FC}"/>
              </a:ext>
            </a:extLst>
          </p:cNvPr>
          <p:cNvSpPr/>
          <p:nvPr/>
        </p:nvSpPr>
        <p:spPr>
          <a:xfrm>
            <a:off x="7462110" y="5597079"/>
            <a:ext cx="3946540" cy="646331"/>
          </a:xfrm>
          <a:prstGeom prst="rect">
            <a:avLst/>
          </a:prstGeom>
        </p:spPr>
        <p:txBody>
          <a:bodyPr wrap="square">
            <a:spAutoFit/>
          </a:bodyPr>
          <a:lstStyle/>
          <a:p>
            <a:r>
              <a:rPr lang="zh-CN" altLang="en-US" dirty="0"/>
              <a:t>伊姆荷太普，公元前</a:t>
            </a:r>
            <a:r>
              <a:rPr lang="en-US" altLang="zh-CN" dirty="0"/>
              <a:t>3000</a:t>
            </a:r>
            <a:r>
              <a:rPr lang="zh-CN" altLang="en-US" dirty="0"/>
              <a:t>年，埃及法老的御医，死后被尊为医神</a:t>
            </a:r>
            <a:endParaRPr lang="en-US" dirty="0"/>
          </a:p>
        </p:txBody>
      </p:sp>
      <p:sp>
        <p:nvSpPr>
          <p:cNvPr id="8" name="TextBox 7">
            <a:extLst>
              <a:ext uri="{FF2B5EF4-FFF2-40B4-BE49-F238E27FC236}">
                <a16:creationId xmlns:a16="http://schemas.microsoft.com/office/drawing/2014/main" id="{070A01F5-3A58-48D8-B250-8E46DE9DA1B3}"/>
              </a:ext>
            </a:extLst>
          </p:cNvPr>
          <p:cNvSpPr txBox="1"/>
          <p:nvPr/>
        </p:nvSpPr>
        <p:spPr>
          <a:xfrm>
            <a:off x="2604830" y="5781745"/>
            <a:ext cx="2428640" cy="369332"/>
          </a:xfrm>
          <a:prstGeom prst="rect">
            <a:avLst/>
          </a:prstGeom>
          <a:noFill/>
        </p:spPr>
        <p:txBody>
          <a:bodyPr wrap="square" rtlCol="0">
            <a:spAutoFit/>
          </a:bodyPr>
          <a:lstStyle/>
          <a:p>
            <a:r>
              <a:rPr lang="zh-CN" altLang="en-US" dirty="0"/>
              <a:t>中国古代中医名家</a:t>
            </a:r>
            <a:endParaRPr lang="en-US" dirty="0"/>
          </a:p>
        </p:txBody>
      </p:sp>
    </p:spTree>
    <p:extLst>
      <p:ext uri="{BB962C8B-B14F-4D97-AF65-F5344CB8AC3E}">
        <p14:creationId xmlns:p14="http://schemas.microsoft.com/office/powerpoint/2010/main" val="2706412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131F8EE-126B-4BED-AE35-9DB1E9870A98}"/>
              </a:ext>
            </a:extLst>
          </p:cNvPr>
          <p:cNvSpPr>
            <a:spLocks noGrp="1"/>
          </p:cNvSpPr>
          <p:nvPr>
            <p:ph type="title"/>
          </p:nvPr>
        </p:nvSpPr>
        <p:spPr/>
        <p:txBody>
          <a:bodyPr/>
          <a:lstStyle/>
          <a:p>
            <a:r>
              <a:rPr lang="zh-CN" altLang="en-US" dirty="0"/>
              <a:t>古代医学的发展</a:t>
            </a:r>
            <a:endParaRPr lang="en-US" dirty="0"/>
          </a:p>
        </p:txBody>
      </p:sp>
      <p:sp>
        <p:nvSpPr>
          <p:cNvPr id="4" name="Date Placeholder 3">
            <a:extLst>
              <a:ext uri="{FF2B5EF4-FFF2-40B4-BE49-F238E27FC236}">
                <a16:creationId xmlns:a16="http://schemas.microsoft.com/office/drawing/2014/main" id="{6981159B-2BD0-4E0F-95F0-01ACD4D79BF0}"/>
              </a:ext>
            </a:extLst>
          </p:cNvPr>
          <p:cNvSpPr>
            <a:spLocks noGrp="1"/>
          </p:cNvSpPr>
          <p:nvPr>
            <p:ph type="dt" sz="half" idx="10"/>
          </p:nvPr>
        </p:nvSpPr>
        <p:spPr/>
        <p:txBody>
          <a:bodyPr/>
          <a:lstStyle/>
          <a:p>
            <a:r>
              <a:rPr lang="en-US"/>
              <a:t>BME1101 -《生物医学工程学导论》</a:t>
            </a:r>
          </a:p>
        </p:txBody>
      </p:sp>
      <p:sp>
        <p:nvSpPr>
          <p:cNvPr id="5" name="Footer Placeholder 4">
            <a:extLst>
              <a:ext uri="{FF2B5EF4-FFF2-40B4-BE49-F238E27FC236}">
                <a16:creationId xmlns:a16="http://schemas.microsoft.com/office/drawing/2014/main" id="{861C7B30-66A5-4355-8F4F-7D5C48CA82D2}"/>
              </a:ext>
            </a:extLst>
          </p:cNvPr>
          <p:cNvSpPr>
            <a:spLocks noGrp="1"/>
          </p:cNvSpPr>
          <p:nvPr>
            <p:ph type="ftr" sz="quarter" idx="11"/>
          </p:nvPr>
        </p:nvSpPr>
        <p:spPr/>
        <p:txBody>
          <a:bodyPr/>
          <a:lstStyle/>
          <a:p>
            <a:r>
              <a:rPr lang="en-US"/>
              <a:t>L1: Introduction to Biomedical Engineering</a:t>
            </a:r>
          </a:p>
        </p:txBody>
      </p:sp>
      <p:sp>
        <p:nvSpPr>
          <p:cNvPr id="6" name="Slide Number Placeholder 5">
            <a:extLst>
              <a:ext uri="{FF2B5EF4-FFF2-40B4-BE49-F238E27FC236}">
                <a16:creationId xmlns:a16="http://schemas.microsoft.com/office/drawing/2014/main" id="{4784511C-1D91-48C4-A2A0-94CE74A29F73}"/>
              </a:ext>
            </a:extLst>
          </p:cNvPr>
          <p:cNvSpPr>
            <a:spLocks noGrp="1"/>
          </p:cNvSpPr>
          <p:nvPr>
            <p:ph type="sldNum" sz="quarter" idx="12"/>
          </p:nvPr>
        </p:nvSpPr>
        <p:spPr/>
        <p:txBody>
          <a:bodyPr/>
          <a:lstStyle/>
          <a:p>
            <a:fld id="{521CE3F2-4AEB-D446-A39E-E6B6B04BE5C1}" type="slidenum">
              <a:rPr lang="en-US" smtClean="0"/>
              <a:t>12</a:t>
            </a:fld>
            <a:endParaRPr lang="en-US"/>
          </a:p>
        </p:txBody>
      </p:sp>
      <p:pic>
        <p:nvPicPr>
          <p:cNvPr id="6146" name="Picture 2" descr="https://bkimg.cdn.bcebos.com/pic/377adab44aed2e7312aac2648101a18b87d6fa33?x-bce-process=image/watermark,image_d2F0ZXIvYmFpa2U4MA==,g_7,xp_5,yp_5/format,f_auto">
            <a:extLst>
              <a:ext uri="{FF2B5EF4-FFF2-40B4-BE49-F238E27FC236}">
                <a16:creationId xmlns:a16="http://schemas.microsoft.com/office/drawing/2014/main" id="{D00E3356-63C3-40DA-84E5-87434B8804E3}"/>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707455" y="2106541"/>
            <a:ext cx="5156200" cy="329996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789139A-81B1-46D6-9513-7B6A3B0D89B5}"/>
              </a:ext>
            </a:extLst>
          </p:cNvPr>
          <p:cNvSpPr/>
          <p:nvPr/>
        </p:nvSpPr>
        <p:spPr>
          <a:xfrm>
            <a:off x="1750824" y="5592355"/>
            <a:ext cx="3031599" cy="369332"/>
          </a:xfrm>
          <a:prstGeom prst="rect">
            <a:avLst/>
          </a:prstGeom>
        </p:spPr>
        <p:txBody>
          <a:bodyPr wrap="none">
            <a:spAutoFit/>
          </a:bodyPr>
          <a:lstStyle/>
          <a:p>
            <a:r>
              <a:rPr lang="en-US" altLang="zh-CN" dirty="0">
                <a:solidFill>
                  <a:srgbClr val="111111"/>
                </a:solidFill>
                <a:latin typeface="Microsoft YaHei" panose="020B0503020204020204" pitchFamily="34" charset="-122"/>
                <a:ea typeface="Microsoft YaHei" panose="020B0503020204020204" pitchFamily="34" charset="-122"/>
              </a:rPr>
              <a:t>《</a:t>
            </a:r>
            <a:r>
              <a:rPr lang="zh-CN" altLang="en-US" dirty="0">
                <a:solidFill>
                  <a:srgbClr val="111111"/>
                </a:solidFill>
                <a:latin typeface="Microsoft YaHei" panose="020B0503020204020204" pitchFamily="34" charset="-122"/>
                <a:ea typeface="Microsoft YaHei" panose="020B0503020204020204" pitchFamily="34" charset="-122"/>
              </a:rPr>
              <a:t>本草纲目</a:t>
            </a:r>
            <a:r>
              <a:rPr lang="en-US" altLang="zh-CN" dirty="0">
                <a:solidFill>
                  <a:srgbClr val="111111"/>
                </a:solidFill>
                <a:latin typeface="Microsoft YaHei" panose="020B0503020204020204" pitchFamily="34" charset="-122"/>
                <a:ea typeface="Microsoft YaHei" panose="020B0503020204020204" pitchFamily="34" charset="-122"/>
              </a:rPr>
              <a:t>》</a:t>
            </a:r>
            <a:r>
              <a:rPr lang="zh-CN" altLang="en-US" dirty="0">
                <a:solidFill>
                  <a:srgbClr val="111111"/>
                </a:solidFill>
                <a:latin typeface="Microsoft YaHei" panose="020B0503020204020204" pitchFamily="34" charset="-122"/>
                <a:ea typeface="Microsoft YaHei" panose="020B0503020204020204" pitchFamily="34" charset="-122"/>
              </a:rPr>
              <a:t>，明朝</a:t>
            </a:r>
            <a:r>
              <a:rPr lang="en-US" altLang="zh-CN" dirty="0">
                <a:solidFill>
                  <a:srgbClr val="111111"/>
                </a:solidFill>
                <a:latin typeface="Microsoft YaHei" panose="020B0503020204020204" pitchFamily="34" charset="-122"/>
                <a:ea typeface="Microsoft YaHei" panose="020B0503020204020204" pitchFamily="34" charset="-122"/>
              </a:rPr>
              <a:t>1578</a:t>
            </a:r>
            <a:r>
              <a:rPr lang="zh-CN" altLang="en-US" dirty="0">
                <a:solidFill>
                  <a:srgbClr val="111111"/>
                </a:solidFill>
                <a:latin typeface="Microsoft YaHei" panose="020B0503020204020204" pitchFamily="34" charset="-122"/>
                <a:ea typeface="Microsoft YaHei" panose="020B0503020204020204" pitchFamily="34" charset="-122"/>
              </a:rPr>
              <a:t>年</a:t>
            </a:r>
            <a:endParaRPr lang="en-US" dirty="0"/>
          </a:p>
        </p:txBody>
      </p:sp>
      <p:pic>
        <p:nvPicPr>
          <p:cNvPr id="6148" name="Picture 4" descr="http://thesplendorofthechurch.com/wp-content/uploads/2019/07/Middle-Ages-Featured-700x438.jpg">
            <a:extLst>
              <a:ext uri="{FF2B5EF4-FFF2-40B4-BE49-F238E27FC236}">
                <a16:creationId xmlns:a16="http://schemas.microsoft.com/office/drawing/2014/main" id="{C63D7685-68B4-417A-B631-8F9AF61F27FC}"/>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267265" y="2106541"/>
            <a:ext cx="5273921" cy="329996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7151078-093D-4C82-99DA-D65FADA09EDF}"/>
              </a:ext>
            </a:extLst>
          </p:cNvPr>
          <p:cNvSpPr txBox="1"/>
          <p:nvPr/>
        </p:nvSpPr>
        <p:spPr>
          <a:xfrm>
            <a:off x="7386326" y="5592355"/>
            <a:ext cx="3035800" cy="369332"/>
          </a:xfrm>
          <a:prstGeom prst="rect">
            <a:avLst/>
          </a:prstGeom>
          <a:noFill/>
        </p:spPr>
        <p:txBody>
          <a:bodyPr wrap="square" rtlCol="0">
            <a:spAutoFit/>
          </a:bodyPr>
          <a:lstStyle/>
          <a:p>
            <a:r>
              <a:rPr lang="zh-CN" altLang="en-US" dirty="0"/>
              <a:t>黑暗中世纪，教会医院</a:t>
            </a:r>
            <a:endParaRPr lang="en-US" dirty="0"/>
          </a:p>
        </p:txBody>
      </p:sp>
    </p:spTree>
    <p:extLst>
      <p:ext uri="{BB962C8B-B14F-4D97-AF65-F5344CB8AC3E}">
        <p14:creationId xmlns:p14="http://schemas.microsoft.com/office/powerpoint/2010/main" val="3998062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3E90D-9CB9-4BE4-93F3-8EC23BFFD4D8}"/>
              </a:ext>
            </a:extLst>
          </p:cNvPr>
          <p:cNvSpPr>
            <a:spLocks noGrp="1"/>
          </p:cNvSpPr>
          <p:nvPr>
            <p:ph type="title"/>
          </p:nvPr>
        </p:nvSpPr>
        <p:spPr/>
        <p:txBody>
          <a:bodyPr/>
          <a:lstStyle/>
          <a:p>
            <a:r>
              <a:rPr lang="zh-CN" altLang="en-US" dirty="0"/>
              <a:t>文艺复兴时代  </a:t>
            </a:r>
            <a:r>
              <a:rPr lang="en-US" altLang="zh-CN" dirty="0"/>
              <a:t>— </a:t>
            </a:r>
            <a:r>
              <a:rPr lang="zh-CN" altLang="en-US" dirty="0"/>
              <a:t>现代（医学）科学的起源</a:t>
            </a:r>
            <a:endParaRPr lang="en-US" dirty="0"/>
          </a:p>
        </p:txBody>
      </p:sp>
      <p:sp>
        <p:nvSpPr>
          <p:cNvPr id="4" name="Content Placeholder 3">
            <a:extLst>
              <a:ext uri="{FF2B5EF4-FFF2-40B4-BE49-F238E27FC236}">
                <a16:creationId xmlns:a16="http://schemas.microsoft.com/office/drawing/2014/main" id="{46820A0A-D26E-4EB1-8DF3-BBB7F40BE62D}"/>
              </a:ext>
            </a:extLst>
          </p:cNvPr>
          <p:cNvSpPr>
            <a:spLocks noGrp="1"/>
          </p:cNvSpPr>
          <p:nvPr>
            <p:ph sz="half" idx="2"/>
          </p:nvPr>
        </p:nvSpPr>
        <p:spPr/>
        <p:txBody>
          <a:bodyPr/>
          <a:lstStyle/>
          <a:p>
            <a:endParaRPr lang="en-US" altLang="zh-CN" dirty="0"/>
          </a:p>
          <a:p>
            <a:r>
              <a:rPr lang="zh-CN" altLang="en-US" dirty="0"/>
              <a:t>传说，伽利略的第一台</a:t>
            </a:r>
            <a:r>
              <a:rPr lang="zh-CN" altLang="en-US" b="1" dirty="0"/>
              <a:t>显微镜</a:t>
            </a:r>
            <a:r>
              <a:rPr lang="zh-CN" altLang="en-US" dirty="0"/>
              <a:t>是仅仅倒置他的望远镜而来</a:t>
            </a:r>
            <a:endParaRPr lang="en-US" altLang="zh-CN" dirty="0"/>
          </a:p>
          <a:p>
            <a:endParaRPr lang="en-US" altLang="zh-CN" dirty="0"/>
          </a:p>
          <a:p>
            <a:endParaRPr lang="en-US" altLang="zh-CN" dirty="0"/>
          </a:p>
          <a:p>
            <a:r>
              <a:rPr lang="zh-CN" altLang="en-US" dirty="0"/>
              <a:t>开启了医学上的实验与观测，为医学的建立奠定基础</a:t>
            </a:r>
            <a:endParaRPr lang="en-US" dirty="0"/>
          </a:p>
        </p:txBody>
      </p:sp>
      <p:sp>
        <p:nvSpPr>
          <p:cNvPr id="5" name="Date Placeholder 4">
            <a:extLst>
              <a:ext uri="{FF2B5EF4-FFF2-40B4-BE49-F238E27FC236}">
                <a16:creationId xmlns:a16="http://schemas.microsoft.com/office/drawing/2014/main" id="{4F49F9E3-E898-447C-A20B-45FC5EABF1B9}"/>
              </a:ext>
            </a:extLst>
          </p:cNvPr>
          <p:cNvSpPr>
            <a:spLocks noGrp="1"/>
          </p:cNvSpPr>
          <p:nvPr>
            <p:ph type="dt" sz="half" idx="10"/>
          </p:nvPr>
        </p:nvSpPr>
        <p:spPr/>
        <p:txBody>
          <a:bodyPr/>
          <a:lstStyle/>
          <a:p>
            <a:r>
              <a:rPr lang="en-US"/>
              <a:t>BME1101 -《生物医学工程学导论》</a:t>
            </a:r>
          </a:p>
        </p:txBody>
      </p:sp>
      <p:sp>
        <p:nvSpPr>
          <p:cNvPr id="6" name="Footer Placeholder 5">
            <a:extLst>
              <a:ext uri="{FF2B5EF4-FFF2-40B4-BE49-F238E27FC236}">
                <a16:creationId xmlns:a16="http://schemas.microsoft.com/office/drawing/2014/main" id="{07AF621A-C765-41D5-96A4-57F818828252}"/>
              </a:ext>
            </a:extLst>
          </p:cNvPr>
          <p:cNvSpPr>
            <a:spLocks noGrp="1"/>
          </p:cNvSpPr>
          <p:nvPr>
            <p:ph type="ftr" sz="quarter" idx="11"/>
          </p:nvPr>
        </p:nvSpPr>
        <p:spPr/>
        <p:txBody>
          <a:bodyPr/>
          <a:lstStyle/>
          <a:p>
            <a:r>
              <a:rPr lang="en-US"/>
              <a:t>L1: Introduction to Biomedical Engineering</a:t>
            </a:r>
          </a:p>
        </p:txBody>
      </p:sp>
      <p:sp>
        <p:nvSpPr>
          <p:cNvPr id="7" name="Slide Number Placeholder 6">
            <a:extLst>
              <a:ext uri="{FF2B5EF4-FFF2-40B4-BE49-F238E27FC236}">
                <a16:creationId xmlns:a16="http://schemas.microsoft.com/office/drawing/2014/main" id="{7CDF8CBB-ED0F-4949-9F43-E9BD83F00CED}"/>
              </a:ext>
            </a:extLst>
          </p:cNvPr>
          <p:cNvSpPr>
            <a:spLocks noGrp="1"/>
          </p:cNvSpPr>
          <p:nvPr>
            <p:ph type="sldNum" sz="quarter" idx="12"/>
          </p:nvPr>
        </p:nvSpPr>
        <p:spPr/>
        <p:txBody>
          <a:bodyPr/>
          <a:lstStyle/>
          <a:p>
            <a:fld id="{521CE3F2-4AEB-D446-A39E-E6B6B04BE5C1}" type="slidenum">
              <a:rPr lang="en-US" smtClean="0"/>
              <a:t>13</a:t>
            </a:fld>
            <a:endParaRPr lang="en-US"/>
          </a:p>
        </p:txBody>
      </p:sp>
      <p:pic>
        <p:nvPicPr>
          <p:cNvPr id="7170" name="Picture 2" descr="See the source image">
            <a:extLst>
              <a:ext uri="{FF2B5EF4-FFF2-40B4-BE49-F238E27FC236}">
                <a16:creationId xmlns:a16="http://schemas.microsoft.com/office/drawing/2014/main" id="{76E626EC-0FB9-4BBD-816A-9C54301012D6}"/>
              </a:ext>
            </a:extLst>
          </p:cNvPr>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l="37070"/>
          <a:stretch/>
        </p:blipFill>
        <p:spPr bwMode="auto">
          <a:xfrm>
            <a:off x="1314614" y="2138785"/>
            <a:ext cx="3883627" cy="311169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CCEC394-D3C9-41A2-8194-00239E62518B}"/>
              </a:ext>
            </a:extLst>
          </p:cNvPr>
          <p:cNvSpPr/>
          <p:nvPr/>
        </p:nvSpPr>
        <p:spPr>
          <a:xfrm>
            <a:off x="2093235" y="5326375"/>
            <a:ext cx="2056973" cy="369332"/>
          </a:xfrm>
          <a:prstGeom prst="rect">
            <a:avLst/>
          </a:prstGeom>
        </p:spPr>
        <p:txBody>
          <a:bodyPr wrap="none">
            <a:spAutoFit/>
          </a:bodyPr>
          <a:lstStyle/>
          <a:p>
            <a:r>
              <a:rPr lang="en-US" b="1" dirty="0"/>
              <a:t>Galileo (1564-1642)</a:t>
            </a:r>
          </a:p>
        </p:txBody>
      </p:sp>
    </p:spTree>
    <p:extLst>
      <p:ext uri="{BB962C8B-B14F-4D97-AF65-F5344CB8AC3E}">
        <p14:creationId xmlns:p14="http://schemas.microsoft.com/office/powerpoint/2010/main" val="3067851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544D2-8A69-4396-9F81-7BE8F4486701}"/>
              </a:ext>
            </a:extLst>
          </p:cNvPr>
          <p:cNvSpPr>
            <a:spLocks noGrp="1"/>
          </p:cNvSpPr>
          <p:nvPr>
            <p:ph type="title"/>
          </p:nvPr>
        </p:nvSpPr>
        <p:spPr/>
        <p:txBody>
          <a:bodyPr/>
          <a:lstStyle/>
          <a:p>
            <a:r>
              <a:rPr lang="zh-CN" altLang="en-US" dirty="0"/>
              <a:t>现代医学科学的发展（</a:t>
            </a:r>
            <a:r>
              <a:rPr lang="en-US" altLang="zh-CN" dirty="0"/>
              <a:t>1</a:t>
            </a:r>
            <a:r>
              <a:rPr lang="zh-CN" altLang="en-US" dirty="0"/>
              <a:t>）</a:t>
            </a:r>
            <a:endParaRPr lang="en-US" dirty="0"/>
          </a:p>
        </p:txBody>
      </p:sp>
      <p:sp>
        <p:nvSpPr>
          <p:cNvPr id="3" name="Content Placeholder 2">
            <a:extLst>
              <a:ext uri="{FF2B5EF4-FFF2-40B4-BE49-F238E27FC236}">
                <a16:creationId xmlns:a16="http://schemas.microsoft.com/office/drawing/2014/main" id="{3FEE094B-D594-4FF8-A582-E3A8B1522000}"/>
              </a:ext>
            </a:extLst>
          </p:cNvPr>
          <p:cNvSpPr>
            <a:spLocks noGrp="1"/>
          </p:cNvSpPr>
          <p:nvPr>
            <p:ph idx="1"/>
          </p:nvPr>
        </p:nvSpPr>
        <p:spPr/>
        <p:txBody>
          <a:bodyPr>
            <a:normAutofit/>
          </a:bodyPr>
          <a:lstStyle/>
          <a:p>
            <a:pPr>
              <a:lnSpc>
                <a:spcPct val="100000"/>
              </a:lnSpc>
            </a:pPr>
            <a:r>
              <a:rPr lang="en-US" altLang="zh-CN" b="1" dirty="0"/>
              <a:t>Germ Theory </a:t>
            </a:r>
            <a:r>
              <a:rPr lang="zh-CN" altLang="en-US" b="1" dirty="0"/>
              <a:t>细菌学说： </a:t>
            </a:r>
            <a:r>
              <a:rPr lang="zh-CN" altLang="en-US" dirty="0"/>
              <a:t>疾病是由微生物感染引起的，通常只能在高倍放大镜下才能看到。</a:t>
            </a:r>
            <a:endParaRPr lang="en-US" altLang="zh-CN" dirty="0"/>
          </a:p>
          <a:p>
            <a:pPr marL="0" indent="0">
              <a:lnSpc>
                <a:spcPct val="100000"/>
              </a:lnSpc>
              <a:buNone/>
            </a:pPr>
            <a:endParaRPr lang="en-US" altLang="zh-CN" dirty="0"/>
          </a:p>
          <a:p>
            <a:pPr marL="457200" lvl="1" indent="0">
              <a:lnSpc>
                <a:spcPct val="100000"/>
              </a:lnSpc>
              <a:buNone/>
            </a:pPr>
            <a:r>
              <a:rPr lang="en-US" altLang="zh-CN" b="1" dirty="0"/>
              <a:t>1854</a:t>
            </a:r>
            <a:r>
              <a:rPr lang="zh-CN" altLang="en-US" b="1" dirty="0"/>
              <a:t>年</a:t>
            </a:r>
            <a:r>
              <a:rPr lang="zh-CN" altLang="en-US" dirty="0"/>
              <a:t>伦敦霍乱爆发 ，</a:t>
            </a:r>
            <a:r>
              <a:rPr lang="en-US" altLang="zh-CN" dirty="0"/>
              <a:t>John Snow </a:t>
            </a:r>
            <a:r>
              <a:rPr lang="zh-CN" altLang="en-US" dirty="0"/>
              <a:t>通过在地图上标出霍乱病例的位置，找到了霍乱病例与水泵之间的关联。 在他的调查过程中，他发现水泵正在供应被污水污染的水，然后人们正在摄入这些污水。 此外，还发现泵的位置靠近一个不活动的粪坑，该粪坑也将粪便物质泄漏到泵的供水中。</a:t>
            </a:r>
            <a:endParaRPr lang="en-US" sz="2800" dirty="0"/>
          </a:p>
        </p:txBody>
      </p:sp>
      <p:sp>
        <p:nvSpPr>
          <p:cNvPr id="5" name="Date Placeholder 4">
            <a:extLst>
              <a:ext uri="{FF2B5EF4-FFF2-40B4-BE49-F238E27FC236}">
                <a16:creationId xmlns:a16="http://schemas.microsoft.com/office/drawing/2014/main" id="{7B01FA66-8EF8-442C-B1D9-D091C7D7D84C}"/>
              </a:ext>
            </a:extLst>
          </p:cNvPr>
          <p:cNvSpPr>
            <a:spLocks noGrp="1"/>
          </p:cNvSpPr>
          <p:nvPr>
            <p:ph type="dt" sz="half" idx="10"/>
          </p:nvPr>
        </p:nvSpPr>
        <p:spPr/>
        <p:txBody>
          <a:bodyPr/>
          <a:lstStyle/>
          <a:p>
            <a:r>
              <a:rPr lang="en-US"/>
              <a:t>BME1101 -《生物医学工程学导论》</a:t>
            </a:r>
          </a:p>
        </p:txBody>
      </p:sp>
      <p:sp>
        <p:nvSpPr>
          <p:cNvPr id="6" name="Footer Placeholder 5">
            <a:extLst>
              <a:ext uri="{FF2B5EF4-FFF2-40B4-BE49-F238E27FC236}">
                <a16:creationId xmlns:a16="http://schemas.microsoft.com/office/drawing/2014/main" id="{F81C0E3A-E107-4DE4-9EF5-3FA45A19AA72}"/>
              </a:ext>
            </a:extLst>
          </p:cNvPr>
          <p:cNvSpPr>
            <a:spLocks noGrp="1"/>
          </p:cNvSpPr>
          <p:nvPr>
            <p:ph type="ftr" sz="quarter" idx="11"/>
          </p:nvPr>
        </p:nvSpPr>
        <p:spPr/>
        <p:txBody>
          <a:bodyPr/>
          <a:lstStyle/>
          <a:p>
            <a:r>
              <a:rPr lang="en-US"/>
              <a:t>L1: Introduction to Biomedical Engineering</a:t>
            </a:r>
          </a:p>
        </p:txBody>
      </p:sp>
      <p:sp>
        <p:nvSpPr>
          <p:cNvPr id="7" name="Slide Number Placeholder 6">
            <a:extLst>
              <a:ext uri="{FF2B5EF4-FFF2-40B4-BE49-F238E27FC236}">
                <a16:creationId xmlns:a16="http://schemas.microsoft.com/office/drawing/2014/main" id="{31C24D03-0CD8-48A6-94E0-B4743FED20B3}"/>
              </a:ext>
            </a:extLst>
          </p:cNvPr>
          <p:cNvSpPr>
            <a:spLocks noGrp="1"/>
          </p:cNvSpPr>
          <p:nvPr>
            <p:ph type="sldNum" sz="quarter" idx="12"/>
          </p:nvPr>
        </p:nvSpPr>
        <p:spPr/>
        <p:txBody>
          <a:bodyPr/>
          <a:lstStyle/>
          <a:p>
            <a:fld id="{521CE3F2-4AEB-D446-A39E-E6B6B04BE5C1}" type="slidenum">
              <a:rPr lang="en-US" smtClean="0"/>
              <a:t>14</a:t>
            </a:fld>
            <a:endParaRPr lang="en-US"/>
          </a:p>
        </p:txBody>
      </p:sp>
    </p:spTree>
    <p:extLst>
      <p:ext uri="{BB962C8B-B14F-4D97-AF65-F5344CB8AC3E}">
        <p14:creationId xmlns:p14="http://schemas.microsoft.com/office/powerpoint/2010/main" val="20554485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94E6B-43A3-4813-940E-BC269CD087A5}"/>
              </a:ext>
            </a:extLst>
          </p:cNvPr>
          <p:cNvSpPr>
            <a:spLocks noGrp="1"/>
          </p:cNvSpPr>
          <p:nvPr>
            <p:ph type="title"/>
          </p:nvPr>
        </p:nvSpPr>
        <p:spPr/>
        <p:txBody>
          <a:bodyPr/>
          <a:lstStyle/>
          <a:p>
            <a:r>
              <a:rPr lang="zh-CN" altLang="en-US" dirty="0"/>
              <a:t>现代医学科学的发展（</a:t>
            </a:r>
            <a:r>
              <a:rPr lang="en-US" altLang="zh-CN" dirty="0"/>
              <a:t>2</a:t>
            </a:r>
            <a:r>
              <a:rPr lang="zh-CN" altLang="en-US" dirty="0"/>
              <a:t>）</a:t>
            </a:r>
            <a:endParaRPr lang="en-US" dirty="0"/>
          </a:p>
        </p:txBody>
      </p:sp>
      <p:sp>
        <p:nvSpPr>
          <p:cNvPr id="5" name="Date Placeholder 4">
            <a:extLst>
              <a:ext uri="{FF2B5EF4-FFF2-40B4-BE49-F238E27FC236}">
                <a16:creationId xmlns:a16="http://schemas.microsoft.com/office/drawing/2014/main" id="{265CFBC5-0D48-4918-9C3E-1CE80D3D9AFA}"/>
              </a:ext>
            </a:extLst>
          </p:cNvPr>
          <p:cNvSpPr>
            <a:spLocks noGrp="1"/>
          </p:cNvSpPr>
          <p:nvPr>
            <p:ph type="dt" sz="half" idx="10"/>
          </p:nvPr>
        </p:nvSpPr>
        <p:spPr/>
        <p:txBody>
          <a:bodyPr/>
          <a:lstStyle/>
          <a:p>
            <a:r>
              <a:rPr lang="en-US"/>
              <a:t>BME1101 -《生物医学工程学导论》</a:t>
            </a:r>
          </a:p>
        </p:txBody>
      </p:sp>
      <p:sp>
        <p:nvSpPr>
          <p:cNvPr id="6" name="Footer Placeholder 5">
            <a:extLst>
              <a:ext uri="{FF2B5EF4-FFF2-40B4-BE49-F238E27FC236}">
                <a16:creationId xmlns:a16="http://schemas.microsoft.com/office/drawing/2014/main" id="{8F9E7B0F-F9A6-4E70-8E12-2255874EBD8D}"/>
              </a:ext>
            </a:extLst>
          </p:cNvPr>
          <p:cNvSpPr>
            <a:spLocks noGrp="1"/>
          </p:cNvSpPr>
          <p:nvPr>
            <p:ph type="ftr" sz="quarter" idx="11"/>
          </p:nvPr>
        </p:nvSpPr>
        <p:spPr/>
        <p:txBody>
          <a:bodyPr/>
          <a:lstStyle/>
          <a:p>
            <a:r>
              <a:rPr lang="en-US"/>
              <a:t>L1: Introduction to Biomedical Engineering</a:t>
            </a:r>
          </a:p>
        </p:txBody>
      </p:sp>
      <p:sp>
        <p:nvSpPr>
          <p:cNvPr id="7" name="Slide Number Placeholder 6">
            <a:extLst>
              <a:ext uri="{FF2B5EF4-FFF2-40B4-BE49-F238E27FC236}">
                <a16:creationId xmlns:a16="http://schemas.microsoft.com/office/drawing/2014/main" id="{DC7C2B1D-E114-4AD3-B131-C1802E2502F9}"/>
              </a:ext>
            </a:extLst>
          </p:cNvPr>
          <p:cNvSpPr>
            <a:spLocks noGrp="1"/>
          </p:cNvSpPr>
          <p:nvPr>
            <p:ph type="sldNum" sz="quarter" idx="12"/>
          </p:nvPr>
        </p:nvSpPr>
        <p:spPr/>
        <p:txBody>
          <a:bodyPr/>
          <a:lstStyle/>
          <a:p>
            <a:fld id="{521CE3F2-4AEB-D446-A39E-E6B6B04BE5C1}" type="slidenum">
              <a:rPr lang="en-US" smtClean="0"/>
              <a:t>15</a:t>
            </a:fld>
            <a:endParaRPr lang="en-US"/>
          </a:p>
        </p:txBody>
      </p:sp>
      <p:sp>
        <p:nvSpPr>
          <p:cNvPr id="9" name="Content Placeholder 8">
            <a:extLst>
              <a:ext uri="{FF2B5EF4-FFF2-40B4-BE49-F238E27FC236}">
                <a16:creationId xmlns:a16="http://schemas.microsoft.com/office/drawing/2014/main" id="{E183C0AA-0B24-425A-B0A5-0E07E1D24D49}"/>
              </a:ext>
            </a:extLst>
          </p:cNvPr>
          <p:cNvSpPr>
            <a:spLocks noGrp="1"/>
          </p:cNvSpPr>
          <p:nvPr>
            <p:ph sz="half" idx="1"/>
          </p:nvPr>
        </p:nvSpPr>
        <p:spPr/>
        <p:txBody>
          <a:bodyPr/>
          <a:lstStyle/>
          <a:p>
            <a:endParaRPr lang="en-US" dirty="0"/>
          </a:p>
          <a:p>
            <a:r>
              <a:rPr lang="en-US" dirty="0"/>
              <a:t>1895</a:t>
            </a:r>
            <a:r>
              <a:rPr lang="zh-CN" altLang="en-US" dirty="0"/>
              <a:t>年，伦琴发现</a:t>
            </a:r>
            <a:r>
              <a:rPr lang="en-US" altLang="zh-CN" dirty="0"/>
              <a:t>X</a:t>
            </a:r>
            <a:r>
              <a:rPr lang="zh-CN" altLang="en-US" dirty="0"/>
              <a:t>光！</a:t>
            </a:r>
            <a:endParaRPr lang="en-US" altLang="zh-CN" dirty="0"/>
          </a:p>
          <a:p>
            <a:endParaRPr lang="en-US" dirty="0"/>
          </a:p>
          <a:p>
            <a:r>
              <a:rPr lang="zh-CN" altLang="en-US" dirty="0"/>
              <a:t>人类有了内视的工具 </a:t>
            </a:r>
            <a:r>
              <a:rPr lang="en-US" altLang="zh-CN" dirty="0">
                <a:sym typeface="Wingdings" panose="05000000000000000000" pitchFamily="2" charset="2"/>
              </a:rPr>
              <a:t> </a:t>
            </a:r>
          </a:p>
          <a:p>
            <a:pPr marL="0" indent="0">
              <a:buNone/>
            </a:pPr>
            <a:r>
              <a:rPr lang="zh-CN" altLang="en-US" b="1" dirty="0"/>
              <a:t>放射医学</a:t>
            </a:r>
            <a:r>
              <a:rPr lang="zh-CN" altLang="en-US" dirty="0"/>
              <a:t>的起源</a:t>
            </a:r>
            <a:endParaRPr lang="en-US" dirty="0"/>
          </a:p>
        </p:txBody>
      </p:sp>
      <p:pic>
        <p:nvPicPr>
          <p:cNvPr id="10" name="Picture 3">
            <a:extLst>
              <a:ext uri="{FF2B5EF4-FFF2-40B4-BE49-F238E27FC236}">
                <a16:creationId xmlns:a16="http://schemas.microsoft.com/office/drawing/2014/main" id="{C04CD2B4-93D7-46A8-8C08-BD8C6BCAA43A}"/>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868315" y="2074274"/>
            <a:ext cx="5156200" cy="3854040"/>
          </a:xfrm>
          <a:noFill/>
          <a:ln/>
        </p:spPr>
      </p:pic>
    </p:spTree>
    <p:extLst>
      <p:ext uri="{BB962C8B-B14F-4D97-AF65-F5344CB8AC3E}">
        <p14:creationId xmlns:p14="http://schemas.microsoft.com/office/powerpoint/2010/main" val="1282827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900B6-AD90-4086-B76F-FCC55ECE93A3}"/>
              </a:ext>
            </a:extLst>
          </p:cNvPr>
          <p:cNvSpPr>
            <a:spLocks noGrp="1"/>
          </p:cNvSpPr>
          <p:nvPr>
            <p:ph type="title"/>
          </p:nvPr>
        </p:nvSpPr>
        <p:spPr/>
        <p:txBody>
          <a:bodyPr/>
          <a:lstStyle/>
          <a:p>
            <a:r>
              <a:rPr lang="zh-CN" altLang="en-US" dirty="0"/>
              <a:t>第一个</a:t>
            </a:r>
            <a:r>
              <a:rPr lang="en-US" altLang="zh-CN" dirty="0"/>
              <a:t>X</a:t>
            </a:r>
            <a:r>
              <a:rPr lang="zh-CN" altLang="en-US" dirty="0"/>
              <a:t>光球管的工作原理</a:t>
            </a:r>
            <a:endParaRPr lang="en-US" dirty="0"/>
          </a:p>
        </p:txBody>
      </p:sp>
      <p:sp>
        <p:nvSpPr>
          <p:cNvPr id="3" name="Date Placeholder 2">
            <a:extLst>
              <a:ext uri="{FF2B5EF4-FFF2-40B4-BE49-F238E27FC236}">
                <a16:creationId xmlns:a16="http://schemas.microsoft.com/office/drawing/2014/main" id="{549F6795-B968-467B-A57B-7E574D5A8AC6}"/>
              </a:ext>
            </a:extLst>
          </p:cNvPr>
          <p:cNvSpPr>
            <a:spLocks noGrp="1"/>
          </p:cNvSpPr>
          <p:nvPr>
            <p:ph type="dt" sz="half" idx="10"/>
          </p:nvPr>
        </p:nvSpPr>
        <p:spPr/>
        <p:txBody>
          <a:bodyPr/>
          <a:lstStyle/>
          <a:p>
            <a:r>
              <a:rPr lang="en-US"/>
              <a:t>BME2104 -《生物医学影像技术》</a:t>
            </a:r>
          </a:p>
        </p:txBody>
      </p:sp>
      <p:sp>
        <p:nvSpPr>
          <p:cNvPr id="4" name="Footer Placeholder 3">
            <a:extLst>
              <a:ext uri="{FF2B5EF4-FFF2-40B4-BE49-F238E27FC236}">
                <a16:creationId xmlns:a16="http://schemas.microsoft.com/office/drawing/2014/main" id="{C2AFC14B-B174-4729-8E2A-92D272F6BF42}"/>
              </a:ext>
            </a:extLst>
          </p:cNvPr>
          <p:cNvSpPr>
            <a:spLocks noGrp="1"/>
          </p:cNvSpPr>
          <p:nvPr>
            <p:ph type="ftr" sz="quarter" idx="11"/>
          </p:nvPr>
        </p:nvSpPr>
        <p:spPr/>
        <p:txBody>
          <a:bodyPr/>
          <a:lstStyle/>
          <a:p>
            <a:r>
              <a:rPr lang="en-US"/>
              <a:t>Lecture 6: X-ray Source</a:t>
            </a:r>
            <a:endParaRPr lang="en-US" dirty="0"/>
          </a:p>
        </p:txBody>
      </p:sp>
      <p:sp>
        <p:nvSpPr>
          <p:cNvPr id="5" name="Slide Number Placeholder 4">
            <a:extLst>
              <a:ext uri="{FF2B5EF4-FFF2-40B4-BE49-F238E27FC236}">
                <a16:creationId xmlns:a16="http://schemas.microsoft.com/office/drawing/2014/main" id="{23C97812-387B-4C31-A3DE-CDCD6ADD588E}"/>
              </a:ext>
            </a:extLst>
          </p:cNvPr>
          <p:cNvSpPr>
            <a:spLocks noGrp="1"/>
          </p:cNvSpPr>
          <p:nvPr>
            <p:ph type="sldNum" sz="quarter" idx="12"/>
          </p:nvPr>
        </p:nvSpPr>
        <p:spPr/>
        <p:txBody>
          <a:bodyPr/>
          <a:lstStyle/>
          <a:p>
            <a:fld id="{521CE3F2-4AEB-D446-A39E-E6B6B04BE5C1}" type="slidenum">
              <a:rPr lang="en-US" smtClean="0"/>
              <a:t>16</a:t>
            </a:fld>
            <a:endParaRPr lang="en-US"/>
          </a:p>
        </p:txBody>
      </p:sp>
      <p:pic>
        <p:nvPicPr>
          <p:cNvPr id="2050" name="Picture 2" descr="https://upload.wikimedia.org/wikipedia/commons/f/f0/Cosser_Crookes_xray_tube.jpg">
            <a:extLst>
              <a:ext uri="{FF2B5EF4-FFF2-40B4-BE49-F238E27FC236}">
                <a16:creationId xmlns:a16="http://schemas.microsoft.com/office/drawing/2014/main" id="{6FAE49D7-51AC-4369-A09E-DF294671D4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398" y="1753199"/>
            <a:ext cx="6531663" cy="33516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4977E2F-09FD-448B-8C53-1256EDDF4260}"/>
              </a:ext>
            </a:extLst>
          </p:cNvPr>
          <p:cNvSpPr txBox="1"/>
          <p:nvPr/>
        </p:nvSpPr>
        <p:spPr>
          <a:xfrm>
            <a:off x="4350415" y="1383867"/>
            <a:ext cx="3878880" cy="369332"/>
          </a:xfrm>
          <a:prstGeom prst="rect">
            <a:avLst/>
          </a:prstGeom>
          <a:noFill/>
        </p:spPr>
        <p:txBody>
          <a:bodyPr wrap="square" rtlCol="0">
            <a:spAutoFit/>
          </a:bodyPr>
          <a:lstStyle/>
          <a:p>
            <a:r>
              <a:rPr lang="en-US" b="1" dirty="0"/>
              <a:t>20</a:t>
            </a:r>
            <a:r>
              <a:rPr lang="zh-CN" altLang="en-US" b="1" dirty="0"/>
              <a:t>世纪早期的</a:t>
            </a:r>
            <a:r>
              <a:rPr lang="en-US" b="1" dirty="0"/>
              <a:t>Crookes X </a:t>
            </a:r>
            <a:r>
              <a:rPr lang="zh-CN" altLang="en-US" b="1" dirty="0"/>
              <a:t>光球管</a:t>
            </a:r>
            <a:endParaRPr lang="en-US" b="1" dirty="0"/>
          </a:p>
        </p:txBody>
      </p:sp>
      <p:grpSp>
        <p:nvGrpSpPr>
          <p:cNvPr id="27" name="Group 26">
            <a:extLst>
              <a:ext uri="{FF2B5EF4-FFF2-40B4-BE49-F238E27FC236}">
                <a16:creationId xmlns:a16="http://schemas.microsoft.com/office/drawing/2014/main" id="{8C91CDA9-F9A9-4E45-A3C5-45D6809A43F2}"/>
              </a:ext>
            </a:extLst>
          </p:cNvPr>
          <p:cNvGrpSpPr/>
          <p:nvPr/>
        </p:nvGrpSpPr>
        <p:grpSpPr>
          <a:xfrm>
            <a:off x="2901026" y="3580790"/>
            <a:ext cx="6376049" cy="2609082"/>
            <a:chOff x="2901026" y="3580790"/>
            <a:chExt cx="6376049" cy="2609082"/>
          </a:xfrm>
        </p:grpSpPr>
        <p:grpSp>
          <p:nvGrpSpPr>
            <p:cNvPr id="17" name="Group 16">
              <a:extLst>
                <a:ext uri="{FF2B5EF4-FFF2-40B4-BE49-F238E27FC236}">
                  <a16:creationId xmlns:a16="http://schemas.microsoft.com/office/drawing/2014/main" id="{BC575CB2-C744-4C5C-BC33-5F53D1FA7587}"/>
                </a:ext>
              </a:extLst>
            </p:cNvPr>
            <p:cNvGrpSpPr/>
            <p:nvPr/>
          </p:nvGrpSpPr>
          <p:grpSpPr>
            <a:xfrm>
              <a:off x="5255801" y="3580790"/>
              <a:ext cx="1750940" cy="1745585"/>
              <a:chOff x="5255801" y="3580790"/>
              <a:chExt cx="1750940" cy="1745585"/>
            </a:xfrm>
          </p:grpSpPr>
          <p:sp>
            <p:nvSpPr>
              <p:cNvPr id="8" name="TextBox 7">
                <a:extLst>
                  <a:ext uri="{FF2B5EF4-FFF2-40B4-BE49-F238E27FC236}">
                    <a16:creationId xmlns:a16="http://schemas.microsoft.com/office/drawing/2014/main" id="{B7B2AAD3-4E31-4CB2-9FA4-1012E66A6832}"/>
                  </a:ext>
                </a:extLst>
              </p:cNvPr>
              <p:cNvSpPr txBox="1"/>
              <p:nvPr/>
            </p:nvSpPr>
            <p:spPr>
              <a:xfrm>
                <a:off x="6703160" y="3580790"/>
                <a:ext cx="303580" cy="369332"/>
              </a:xfrm>
              <a:prstGeom prst="rect">
                <a:avLst/>
              </a:prstGeom>
              <a:noFill/>
            </p:spPr>
            <p:txBody>
              <a:bodyPr wrap="square" rtlCol="0">
                <a:spAutoFit/>
              </a:bodyPr>
              <a:lstStyle/>
              <a:p>
                <a:r>
                  <a:rPr lang="en-US" dirty="0">
                    <a:solidFill>
                      <a:srgbClr val="FF0000"/>
                    </a:solidFill>
                  </a:rPr>
                  <a:t>e</a:t>
                </a:r>
              </a:p>
            </p:txBody>
          </p:sp>
          <p:cxnSp>
            <p:nvCxnSpPr>
              <p:cNvPr id="10" name="Straight Arrow Connector 9">
                <a:extLst>
                  <a:ext uri="{FF2B5EF4-FFF2-40B4-BE49-F238E27FC236}">
                    <a16:creationId xmlns:a16="http://schemas.microsoft.com/office/drawing/2014/main" id="{028F2412-6FDF-4E1C-8EB8-A55E6520739C}"/>
                  </a:ext>
                </a:extLst>
              </p:cNvPr>
              <p:cNvCxnSpPr>
                <a:cxnSpLocks/>
              </p:cNvCxnSpPr>
              <p:nvPr/>
            </p:nvCxnSpPr>
            <p:spPr>
              <a:xfrm flipH="1">
                <a:off x="5944210" y="3884370"/>
                <a:ext cx="1062531" cy="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F009F3AD-517E-43DD-9400-12F5C5D17862}"/>
                  </a:ext>
                </a:extLst>
              </p:cNvPr>
              <p:cNvCxnSpPr>
                <a:cxnSpLocks/>
              </p:cNvCxnSpPr>
              <p:nvPr/>
            </p:nvCxnSpPr>
            <p:spPr>
              <a:xfrm>
                <a:off x="5962760" y="3884370"/>
                <a:ext cx="0" cy="1442005"/>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6" name="TextBox 15">
                <a:extLst>
                  <a:ext uri="{FF2B5EF4-FFF2-40B4-BE49-F238E27FC236}">
                    <a16:creationId xmlns:a16="http://schemas.microsoft.com/office/drawing/2014/main" id="{752F7076-F5FE-4243-AC01-45B0DA28DC7D}"/>
                  </a:ext>
                </a:extLst>
              </p:cNvPr>
              <p:cNvSpPr txBox="1"/>
              <p:nvPr/>
            </p:nvSpPr>
            <p:spPr>
              <a:xfrm>
                <a:off x="5255801" y="4910757"/>
                <a:ext cx="834844" cy="369332"/>
              </a:xfrm>
              <a:prstGeom prst="rect">
                <a:avLst/>
              </a:prstGeom>
              <a:noFill/>
            </p:spPr>
            <p:txBody>
              <a:bodyPr wrap="square" rtlCol="0">
                <a:spAutoFit/>
              </a:bodyPr>
              <a:lstStyle/>
              <a:p>
                <a:r>
                  <a:rPr lang="en-US" altLang="zh-CN" dirty="0">
                    <a:solidFill>
                      <a:srgbClr val="FF0000"/>
                    </a:solidFill>
                  </a:rPr>
                  <a:t>X ray</a:t>
                </a:r>
                <a:endParaRPr lang="en-US" dirty="0">
                  <a:solidFill>
                    <a:srgbClr val="FF0000"/>
                  </a:solidFill>
                </a:endParaRPr>
              </a:p>
            </p:txBody>
          </p:sp>
        </p:grpSp>
        <p:cxnSp>
          <p:nvCxnSpPr>
            <p:cNvPr id="19" name="Straight Connector 18">
              <a:extLst>
                <a:ext uri="{FF2B5EF4-FFF2-40B4-BE49-F238E27FC236}">
                  <a16:creationId xmlns:a16="http://schemas.microsoft.com/office/drawing/2014/main" id="{3AA02E1F-4348-4E90-928E-C1A33F92114D}"/>
                </a:ext>
              </a:extLst>
            </p:cNvPr>
            <p:cNvCxnSpPr/>
            <p:nvPr/>
          </p:nvCxnSpPr>
          <p:spPr>
            <a:xfrm>
              <a:off x="3211990" y="4263845"/>
              <a:ext cx="0" cy="17455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00CD9A6-9C99-459C-ACBC-5D647089063E}"/>
                </a:ext>
              </a:extLst>
            </p:cNvPr>
            <p:cNvCxnSpPr>
              <a:cxnSpLocks/>
            </p:cNvCxnSpPr>
            <p:nvPr/>
          </p:nvCxnSpPr>
          <p:spPr>
            <a:xfrm>
              <a:off x="8938459" y="3832199"/>
              <a:ext cx="0" cy="21772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3D0A772-119A-46D9-A4D5-E2C16186A6DF}"/>
                </a:ext>
              </a:extLst>
            </p:cNvPr>
            <p:cNvCxnSpPr/>
            <p:nvPr/>
          </p:nvCxnSpPr>
          <p:spPr>
            <a:xfrm>
              <a:off x="3211990" y="5829837"/>
              <a:ext cx="572165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3084259-1C2F-4A1B-9695-2A02B0962102}"/>
                </a:ext>
              </a:extLst>
            </p:cNvPr>
            <p:cNvSpPr txBox="1"/>
            <p:nvPr/>
          </p:nvSpPr>
          <p:spPr>
            <a:xfrm>
              <a:off x="4004257" y="5820540"/>
              <a:ext cx="1004549" cy="369332"/>
            </a:xfrm>
            <a:prstGeom prst="rect">
              <a:avLst/>
            </a:prstGeom>
            <a:noFill/>
          </p:spPr>
          <p:txBody>
            <a:bodyPr wrap="square" rtlCol="0">
              <a:spAutoFit/>
            </a:bodyPr>
            <a:lstStyle/>
            <a:p>
              <a:r>
                <a:rPr lang="en-US" dirty="0">
                  <a:solidFill>
                    <a:srgbClr val="FF0000"/>
                  </a:solidFill>
                </a:rPr>
                <a:t>Voltage</a:t>
              </a:r>
            </a:p>
          </p:txBody>
        </p:sp>
        <p:sp>
          <p:nvSpPr>
            <p:cNvPr id="26" name="TextBox 25">
              <a:extLst>
                <a:ext uri="{FF2B5EF4-FFF2-40B4-BE49-F238E27FC236}">
                  <a16:creationId xmlns:a16="http://schemas.microsoft.com/office/drawing/2014/main" id="{2F356D5E-E128-40D6-9BB6-D989C373B538}"/>
                </a:ext>
              </a:extLst>
            </p:cNvPr>
            <p:cNvSpPr txBox="1"/>
            <p:nvPr/>
          </p:nvSpPr>
          <p:spPr>
            <a:xfrm>
              <a:off x="2901026" y="5572663"/>
              <a:ext cx="343430" cy="369332"/>
            </a:xfrm>
            <a:prstGeom prst="rect">
              <a:avLst/>
            </a:prstGeom>
            <a:noFill/>
          </p:spPr>
          <p:txBody>
            <a:bodyPr wrap="square" rtlCol="0">
              <a:spAutoFit/>
            </a:bodyPr>
            <a:lstStyle/>
            <a:p>
              <a:r>
                <a:rPr lang="en-US" dirty="0">
                  <a:solidFill>
                    <a:srgbClr val="FF0000"/>
                  </a:solidFill>
                </a:rPr>
                <a:t>+</a:t>
              </a:r>
            </a:p>
          </p:txBody>
        </p:sp>
        <p:sp>
          <p:nvSpPr>
            <p:cNvPr id="28" name="TextBox 27">
              <a:extLst>
                <a:ext uri="{FF2B5EF4-FFF2-40B4-BE49-F238E27FC236}">
                  <a16:creationId xmlns:a16="http://schemas.microsoft.com/office/drawing/2014/main" id="{4D1719EF-7405-4FFA-95EF-D86DD3E29290}"/>
                </a:ext>
              </a:extLst>
            </p:cNvPr>
            <p:cNvSpPr txBox="1"/>
            <p:nvPr/>
          </p:nvSpPr>
          <p:spPr>
            <a:xfrm>
              <a:off x="8933645" y="5545912"/>
              <a:ext cx="343430" cy="369332"/>
            </a:xfrm>
            <a:prstGeom prst="rect">
              <a:avLst/>
            </a:prstGeom>
            <a:noFill/>
          </p:spPr>
          <p:txBody>
            <a:bodyPr wrap="square" rtlCol="0">
              <a:spAutoFit/>
            </a:bodyPr>
            <a:lstStyle/>
            <a:p>
              <a:r>
                <a:rPr lang="en-US" dirty="0">
                  <a:solidFill>
                    <a:srgbClr val="FF0000"/>
                  </a:solidFill>
                </a:rPr>
                <a:t>-</a:t>
              </a:r>
            </a:p>
          </p:txBody>
        </p:sp>
      </p:grpSp>
    </p:spTree>
    <p:extLst>
      <p:ext uri="{BB962C8B-B14F-4D97-AF65-F5344CB8AC3E}">
        <p14:creationId xmlns:p14="http://schemas.microsoft.com/office/powerpoint/2010/main" val="2522622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62733E85-3466-4892-BB56-A71A994F75CD}"/>
              </a:ext>
            </a:extLst>
          </p:cNvPr>
          <p:cNvSpPr>
            <a:spLocks noGrp="1"/>
          </p:cNvSpPr>
          <p:nvPr>
            <p:ph type="title"/>
          </p:nvPr>
        </p:nvSpPr>
        <p:spPr>
          <a:xfrm>
            <a:off x="838200" y="235870"/>
            <a:ext cx="10515600" cy="711130"/>
          </a:xfrm>
        </p:spPr>
        <p:txBody>
          <a:bodyPr/>
          <a:lstStyle/>
          <a:p>
            <a:r>
              <a:rPr lang="en-US" altLang="zh-CN" dirty="0"/>
              <a:t>X</a:t>
            </a:r>
            <a:r>
              <a:rPr lang="zh-CN" altLang="en-US" dirty="0"/>
              <a:t>射线医学影像史</a:t>
            </a:r>
            <a:endParaRPr lang="en-US" dirty="0"/>
          </a:p>
        </p:txBody>
      </p:sp>
      <p:sp>
        <p:nvSpPr>
          <p:cNvPr id="5" name="Date Placeholder 4">
            <a:extLst>
              <a:ext uri="{FF2B5EF4-FFF2-40B4-BE49-F238E27FC236}">
                <a16:creationId xmlns:a16="http://schemas.microsoft.com/office/drawing/2014/main" id="{15C061AC-2433-4CEC-AE90-F30528EB1BAC}"/>
              </a:ext>
            </a:extLst>
          </p:cNvPr>
          <p:cNvSpPr>
            <a:spLocks noGrp="1"/>
          </p:cNvSpPr>
          <p:nvPr>
            <p:ph type="dt" sz="half" idx="10"/>
          </p:nvPr>
        </p:nvSpPr>
        <p:spPr/>
        <p:txBody>
          <a:bodyPr/>
          <a:lstStyle/>
          <a:p>
            <a:r>
              <a:rPr lang="en-US"/>
              <a:t>BME1101 -《生物医学工程学导论》</a:t>
            </a:r>
          </a:p>
        </p:txBody>
      </p:sp>
      <p:sp>
        <p:nvSpPr>
          <p:cNvPr id="6" name="Footer Placeholder 5">
            <a:extLst>
              <a:ext uri="{FF2B5EF4-FFF2-40B4-BE49-F238E27FC236}">
                <a16:creationId xmlns:a16="http://schemas.microsoft.com/office/drawing/2014/main" id="{F35D6D87-9735-4F57-A6AE-4AF26D6E1669}"/>
              </a:ext>
            </a:extLst>
          </p:cNvPr>
          <p:cNvSpPr>
            <a:spLocks noGrp="1"/>
          </p:cNvSpPr>
          <p:nvPr>
            <p:ph type="ftr" sz="quarter" idx="11"/>
          </p:nvPr>
        </p:nvSpPr>
        <p:spPr/>
        <p:txBody>
          <a:bodyPr/>
          <a:lstStyle/>
          <a:p>
            <a:r>
              <a:rPr lang="en-US"/>
              <a:t>L1: Introduction to Biomedical Engineering</a:t>
            </a:r>
          </a:p>
        </p:txBody>
      </p:sp>
      <p:sp>
        <p:nvSpPr>
          <p:cNvPr id="7" name="Slide Number Placeholder 6">
            <a:extLst>
              <a:ext uri="{FF2B5EF4-FFF2-40B4-BE49-F238E27FC236}">
                <a16:creationId xmlns:a16="http://schemas.microsoft.com/office/drawing/2014/main" id="{6D9B306F-AB41-4724-BA0B-59E2315D7D65}"/>
              </a:ext>
            </a:extLst>
          </p:cNvPr>
          <p:cNvSpPr>
            <a:spLocks noGrp="1"/>
          </p:cNvSpPr>
          <p:nvPr>
            <p:ph type="sldNum" sz="quarter" idx="12"/>
          </p:nvPr>
        </p:nvSpPr>
        <p:spPr/>
        <p:txBody>
          <a:bodyPr/>
          <a:lstStyle/>
          <a:p>
            <a:fld id="{521CE3F2-4AEB-D446-A39E-E6B6B04BE5C1}" type="slidenum">
              <a:rPr lang="en-US" smtClean="0"/>
              <a:t>17</a:t>
            </a:fld>
            <a:endParaRPr lang="en-US"/>
          </a:p>
        </p:txBody>
      </p:sp>
      <p:grpSp>
        <p:nvGrpSpPr>
          <p:cNvPr id="20" name="Group 19">
            <a:extLst>
              <a:ext uri="{FF2B5EF4-FFF2-40B4-BE49-F238E27FC236}">
                <a16:creationId xmlns:a16="http://schemas.microsoft.com/office/drawing/2014/main" id="{7AC22157-D572-4ACD-9525-F3BA1924124E}"/>
              </a:ext>
            </a:extLst>
          </p:cNvPr>
          <p:cNvGrpSpPr/>
          <p:nvPr/>
        </p:nvGrpSpPr>
        <p:grpSpPr>
          <a:xfrm>
            <a:off x="2035617" y="1000360"/>
            <a:ext cx="8120765" cy="5162985"/>
            <a:chOff x="2743200" y="6858000"/>
            <a:chExt cx="8590411" cy="5461575"/>
          </a:xfrm>
        </p:grpSpPr>
        <p:pic>
          <p:nvPicPr>
            <p:cNvPr id="21" name="Picture 2551" descr="File:Historical X-ray nci-vol-1893-300.jpg">
              <a:extLst>
                <a:ext uri="{FF2B5EF4-FFF2-40B4-BE49-F238E27FC236}">
                  <a16:creationId xmlns:a16="http://schemas.microsoft.com/office/drawing/2014/main" id="{E01992B4-24BF-4CCE-9B4F-C5FE12B50EA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915" r="10690"/>
            <a:stretch/>
          </p:blipFill>
          <p:spPr bwMode="auto">
            <a:xfrm>
              <a:off x="5133715" y="9372600"/>
              <a:ext cx="2758441"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File:Anna Berthe Roentgen.gif">
              <a:hlinkClick r:id="rId3"/>
              <a:extLst>
                <a:ext uri="{FF2B5EF4-FFF2-40B4-BE49-F238E27FC236}">
                  <a16:creationId xmlns:a16="http://schemas.microsoft.com/office/drawing/2014/main" id="{60B2FDFE-5685-4B11-A516-A4BA068934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3777" y="6858000"/>
              <a:ext cx="1559517"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557" descr="Computed Tomography (CT or CAT scan) equipment">
              <a:extLst>
                <a:ext uri="{FF2B5EF4-FFF2-40B4-BE49-F238E27FC236}">
                  <a16:creationId xmlns:a16="http://schemas.microsoft.com/office/drawing/2014/main" id="{8CE973B5-C121-4CB1-9864-EF1010BE9BA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821"/>
            <a:stretch/>
          </p:blipFill>
          <p:spPr bwMode="auto">
            <a:xfrm>
              <a:off x="8382000" y="9372600"/>
              <a:ext cx="2951611"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4" descr="image015">
              <a:extLst>
                <a:ext uri="{FF2B5EF4-FFF2-40B4-BE49-F238E27FC236}">
                  <a16:creationId xmlns:a16="http://schemas.microsoft.com/office/drawing/2014/main" id="{55D6D0C7-2A1D-43A4-8C38-D81C9C5F8868}"/>
                </a:ext>
              </a:extLst>
            </p:cNvPr>
            <p:cNvPicPr>
              <a:picLocks noChangeAspect="1" noChangeArrowheads="1"/>
            </p:cNvPicPr>
            <p:nvPr/>
          </p:nvPicPr>
          <p:blipFill>
            <a:blip r:embed="rId6">
              <a:lum contrast="24000"/>
              <a:extLst>
                <a:ext uri="{28A0092B-C50C-407E-A947-70E740481C1C}">
                  <a14:useLocalDpi xmlns:a14="http://schemas.microsoft.com/office/drawing/2010/main" val="0"/>
                </a:ext>
              </a:extLst>
            </a:blip>
            <a:srcRect/>
            <a:stretch>
              <a:fillRect/>
            </a:stretch>
          </p:blipFill>
          <p:spPr bwMode="auto">
            <a:xfrm>
              <a:off x="5327888" y="6858000"/>
              <a:ext cx="237009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1640AD6B-BA49-4F05-A503-F9652B74DA3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987" t="9304" r="36372" b="30000"/>
            <a:stretch/>
          </p:blipFill>
          <p:spPr bwMode="auto">
            <a:xfrm>
              <a:off x="8777032" y="6858000"/>
              <a:ext cx="2161547"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2" descr="ANd9GcTpxcdJAkDEmcTwySFwFHoizyEClVdnENQ39pOSHx23z8-DHqGqPw">
              <a:extLst>
                <a:ext uri="{FF2B5EF4-FFF2-40B4-BE49-F238E27FC236}">
                  <a16:creationId xmlns:a16="http://schemas.microsoft.com/office/drawing/2014/main" id="{A472ACF6-DAFB-402A-A362-1E25CC1B1B3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43200" y="9372600"/>
              <a:ext cx="1900671" cy="228600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C59B42B-5D4B-4A71-81F8-F9955B5C7789}"/>
                </a:ext>
              </a:extLst>
            </p:cNvPr>
            <p:cNvSpPr txBox="1"/>
            <p:nvPr/>
          </p:nvSpPr>
          <p:spPr>
            <a:xfrm>
              <a:off x="3145949" y="11734800"/>
              <a:ext cx="1095172" cy="584775"/>
            </a:xfrm>
            <a:prstGeom prst="rect">
              <a:avLst/>
            </a:prstGeom>
            <a:noFill/>
          </p:spPr>
          <p:txBody>
            <a:bodyPr wrap="none" rtlCol="0">
              <a:spAutoFit/>
            </a:bodyPr>
            <a:lstStyle/>
            <a:p>
              <a:r>
                <a:rPr lang="en-US" sz="3200" dirty="0">
                  <a:latin typeface="Arial" pitchFamily="34" charset="0"/>
                  <a:cs typeface="Arial" pitchFamily="34" charset="0"/>
                </a:rPr>
                <a:t>1895</a:t>
              </a:r>
            </a:p>
          </p:txBody>
        </p:sp>
        <p:sp>
          <p:nvSpPr>
            <p:cNvPr id="28" name="TextBox 27">
              <a:extLst>
                <a:ext uri="{FF2B5EF4-FFF2-40B4-BE49-F238E27FC236}">
                  <a16:creationId xmlns:a16="http://schemas.microsoft.com/office/drawing/2014/main" id="{E29261BB-1D67-469C-804C-B3139DD55150}"/>
                </a:ext>
              </a:extLst>
            </p:cNvPr>
            <p:cNvSpPr txBox="1"/>
            <p:nvPr/>
          </p:nvSpPr>
          <p:spPr>
            <a:xfrm>
              <a:off x="5965349" y="11734800"/>
              <a:ext cx="1095172" cy="584775"/>
            </a:xfrm>
            <a:prstGeom prst="rect">
              <a:avLst/>
            </a:prstGeom>
            <a:noFill/>
          </p:spPr>
          <p:txBody>
            <a:bodyPr wrap="none" rtlCol="0">
              <a:spAutoFit/>
            </a:bodyPr>
            <a:lstStyle/>
            <a:p>
              <a:r>
                <a:rPr lang="en-US" sz="3200" dirty="0">
                  <a:latin typeface="Arial" pitchFamily="34" charset="0"/>
                  <a:cs typeface="Arial" pitchFamily="34" charset="0"/>
                </a:rPr>
                <a:t>1950</a:t>
              </a:r>
            </a:p>
          </p:txBody>
        </p:sp>
        <p:sp>
          <p:nvSpPr>
            <p:cNvPr id="29" name="TextBox 28">
              <a:extLst>
                <a:ext uri="{FF2B5EF4-FFF2-40B4-BE49-F238E27FC236}">
                  <a16:creationId xmlns:a16="http://schemas.microsoft.com/office/drawing/2014/main" id="{93EF9497-8388-4A05-B428-4778DF3C5E52}"/>
                </a:ext>
              </a:extLst>
            </p:cNvPr>
            <p:cNvSpPr txBox="1"/>
            <p:nvPr/>
          </p:nvSpPr>
          <p:spPr>
            <a:xfrm>
              <a:off x="9310219" y="11734800"/>
              <a:ext cx="1095172" cy="584775"/>
            </a:xfrm>
            <a:prstGeom prst="rect">
              <a:avLst/>
            </a:prstGeom>
            <a:noFill/>
          </p:spPr>
          <p:txBody>
            <a:bodyPr wrap="none" rtlCol="0">
              <a:spAutoFit/>
            </a:bodyPr>
            <a:lstStyle/>
            <a:p>
              <a:r>
                <a:rPr lang="en-US" sz="3200" dirty="0">
                  <a:latin typeface="Arial" pitchFamily="34" charset="0"/>
                  <a:cs typeface="Arial" pitchFamily="34" charset="0"/>
                </a:rPr>
                <a:t>2000</a:t>
              </a:r>
            </a:p>
          </p:txBody>
        </p:sp>
      </p:grpSp>
    </p:spTree>
    <p:extLst>
      <p:ext uri="{BB962C8B-B14F-4D97-AF65-F5344CB8AC3E}">
        <p14:creationId xmlns:p14="http://schemas.microsoft.com/office/powerpoint/2010/main" val="6348433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E9C61-B0C7-4E06-BE1B-8F00DBC3507A}"/>
              </a:ext>
            </a:extLst>
          </p:cNvPr>
          <p:cNvSpPr>
            <a:spLocks noGrp="1"/>
          </p:cNvSpPr>
          <p:nvPr>
            <p:ph type="title"/>
          </p:nvPr>
        </p:nvSpPr>
        <p:spPr/>
        <p:txBody>
          <a:bodyPr/>
          <a:lstStyle/>
          <a:p>
            <a:r>
              <a:rPr lang="zh-CN" altLang="en-US" dirty="0"/>
              <a:t>现代高端医疗装备 </a:t>
            </a:r>
            <a:r>
              <a:rPr lang="en-US" altLang="zh-CN" dirty="0"/>
              <a:t>— </a:t>
            </a:r>
            <a:r>
              <a:rPr lang="zh-CN" altLang="en-US" dirty="0"/>
              <a:t>介入手术</a:t>
            </a:r>
            <a:endParaRPr lang="en-US" dirty="0"/>
          </a:p>
        </p:txBody>
      </p:sp>
      <p:sp>
        <p:nvSpPr>
          <p:cNvPr id="3" name="Date Placeholder 2">
            <a:extLst>
              <a:ext uri="{FF2B5EF4-FFF2-40B4-BE49-F238E27FC236}">
                <a16:creationId xmlns:a16="http://schemas.microsoft.com/office/drawing/2014/main" id="{0D87395D-EDC8-4EA1-B230-549B413B88ED}"/>
              </a:ext>
            </a:extLst>
          </p:cNvPr>
          <p:cNvSpPr>
            <a:spLocks noGrp="1"/>
          </p:cNvSpPr>
          <p:nvPr>
            <p:ph type="dt" sz="half" idx="10"/>
          </p:nvPr>
        </p:nvSpPr>
        <p:spPr/>
        <p:txBody>
          <a:bodyPr/>
          <a:lstStyle/>
          <a:p>
            <a:r>
              <a:rPr lang="en-US"/>
              <a:t>BME1101 -《生物医学工程学导论》</a:t>
            </a:r>
          </a:p>
        </p:txBody>
      </p:sp>
      <p:sp>
        <p:nvSpPr>
          <p:cNvPr id="4" name="Footer Placeholder 3">
            <a:extLst>
              <a:ext uri="{FF2B5EF4-FFF2-40B4-BE49-F238E27FC236}">
                <a16:creationId xmlns:a16="http://schemas.microsoft.com/office/drawing/2014/main" id="{0BC6C53A-8844-4BB4-92EF-A1DB524A061E}"/>
              </a:ext>
            </a:extLst>
          </p:cNvPr>
          <p:cNvSpPr>
            <a:spLocks noGrp="1"/>
          </p:cNvSpPr>
          <p:nvPr>
            <p:ph type="ftr" sz="quarter" idx="11"/>
          </p:nvPr>
        </p:nvSpPr>
        <p:spPr/>
        <p:txBody>
          <a:bodyPr/>
          <a:lstStyle/>
          <a:p>
            <a:r>
              <a:rPr lang="en-US"/>
              <a:t>L1: Introduction to Biomedical Engineering</a:t>
            </a:r>
          </a:p>
        </p:txBody>
      </p:sp>
      <p:sp>
        <p:nvSpPr>
          <p:cNvPr id="5" name="Slide Number Placeholder 4">
            <a:extLst>
              <a:ext uri="{FF2B5EF4-FFF2-40B4-BE49-F238E27FC236}">
                <a16:creationId xmlns:a16="http://schemas.microsoft.com/office/drawing/2014/main" id="{93B44BC6-5C33-4763-9E2E-FCBA2608316C}"/>
              </a:ext>
            </a:extLst>
          </p:cNvPr>
          <p:cNvSpPr>
            <a:spLocks noGrp="1"/>
          </p:cNvSpPr>
          <p:nvPr>
            <p:ph type="sldNum" sz="quarter" idx="12"/>
          </p:nvPr>
        </p:nvSpPr>
        <p:spPr/>
        <p:txBody>
          <a:bodyPr/>
          <a:lstStyle/>
          <a:p>
            <a:fld id="{521CE3F2-4AEB-D446-A39E-E6B6B04BE5C1}" type="slidenum">
              <a:rPr lang="en-US" smtClean="0"/>
              <a:t>18</a:t>
            </a:fld>
            <a:endParaRPr lang="en-US"/>
          </a:p>
        </p:txBody>
      </p:sp>
      <p:pic>
        <p:nvPicPr>
          <p:cNvPr id="10" name="Picture 9" descr="http://www.cathlabdigest.com/files/5%20Kpodonu_pg%2030_Fig%202.png">
            <a:extLst>
              <a:ext uri="{FF2B5EF4-FFF2-40B4-BE49-F238E27FC236}">
                <a16:creationId xmlns:a16="http://schemas.microsoft.com/office/drawing/2014/main" id="{9ED2DEDF-CC3C-4964-B3B1-AF3F92754AD7}"/>
              </a:ext>
            </a:extLst>
          </p:cNvPr>
          <p:cNvPicPr>
            <a:picLocks noGrp="1" noChangeAspect="1" noChangeArrowheads="1"/>
          </p:cNvPicPr>
          <p:nvPr/>
        </p:nvPicPr>
        <p:blipFill rotWithShape="1">
          <a:blip r:embed="rId4">
            <a:extLst>
              <a:ext uri="{28A0092B-C50C-407E-A947-70E740481C1C}">
                <a14:useLocalDpi xmlns:a14="http://schemas.microsoft.com/office/drawing/2010/main" val="0"/>
              </a:ext>
            </a:extLst>
          </a:blip>
          <a:srcRect b="17232"/>
          <a:stretch/>
        </p:blipFill>
        <p:spPr bwMode="auto">
          <a:xfrm>
            <a:off x="1977205" y="1236702"/>
            <a:ext cx="3401014" cy="259361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See the source image">
            <a:extLst>
              <a:ext uri="{FF2B5EF4-FFF2-40B4-BE49-F238E27FC236}">
                <a16:creationId xmlns:a16="http://schemas.microsoft.com/office/drawing/2014/main" id="{54170195-E937-4DEC-BDCB-53D80ADCCF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7026" y="4112055"/>
            <a:ext cx="3215605" cy="2083857"/>
          </a:xfrm>
          <a:prstGeom prst="rect">
            <a:avLst/>
          </a:prstGeom>
          <a:noFill/>
          <a:extLst>
            <a:ext uri="{909E8E84-426E-40DD-AFC4-6F175D3DCCD1}">
              <a14:hiddenFill xmlns:a14="http://schemas.microsoft.com/office/drawing/2010/main">
                <a:solidFill>
                  <a:srgbClr val="FFFFFF"/>
                </a:solidFill>
              </a14:hiddenFill>
            </a:ext>
          </a:extLst>
        </p:spPr>
      </p:pic>
      <p:pic>
        <p:nvPicPr>
          <p:cNvPr id="12" name="coronary angiogram">
            <a:hlinkClick r:id="" action="ppaction://media"/>
            <a:extLst>
              <a:ext uri="{FF2B5EF4-FFF2-40B4-BE49-F238E27FC236}">
                <a16:creationId xmlns:a16="http://schemas.microsoft.com/office/drawing/2014/main" id="{6CBEB09A-09C5-4B54-A034-33431DF1A8B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868065" y="1254646"/>
            <a:ext cx="2570669" cy="2542710"/>
          </a:xfrm>
          <a:prstGeom prst="rect">
            <a:avLst/>
          </a:prstGeom>
        </p:spPr>
      </p:pic>
      <p:pic>
        <p:nvPicPr>
          <p:cNvPr id="13" name="Picture 2" descr="See the source image">
            <a:extLst>
              <a:ext uri="{FF2B5EF4-FFF2-40B4-BE49-F238E27FC236}">
                <a16:creationId xmlns:a16="http://schemas.microsoft.com/office/drawing/2014/main" id="{7B8A7120-5822-409B-9D0B-6387B5EC204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97670" y="4112055"/>
            <a:ext cx="3401014" cy="2100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104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5805"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
                                        </p:tgtEl>
                                      </p:cBhvr>
                                    </p:cmd>
                                  </p:childTnLst>
                                </p:cTn>
                              </p:par>
                            </p:childTnLst>
                          </p:cTn>
                        </p:par>
                      </p:childTnLst>
                    </p:cTn>
                  </p:par>
                </p:childTnLst>
              </p:cTn>
              <p:nextCondLst>
                <p:cond evt="onClick" delay="0">
                  <p:tgtEl>
                    <p:spTgt spid="12"/>
                  </p:tgtEl>
                </p:cond>
              </p:nextCondLst>
            </p:seq>
            <p:video>
              <p:cMediaNode vol="0">
                <p:cTn id="12" repeatCount="indefinite" fill="remove" display="0">
                  <p:stCondLst>
                    <p:cond delay="indefinite"/>
                  </p:stCondLst>
                </p:cTn>
                <p:tgtEl>
                  <p:spTgt spid="12"/>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E9C61-B0C7-4E06-BE1B-8F00DBC3507A}"/>
              </a:ext>
            </a:extLst>
          </p:cNvPr>
          <p:cNvSpPr>
            <a:spLocks noGrp="1"/>
          </p:cNvSpPr>
          <p:nvPr>
            <p:ph type="title"/>
          </p:nvPr>
        </p:nvSpPr>
        <p:spPr/>
        <p:txBody>
          <a:bodyPr/>
          <a:lstStyle/>
          <a:p>
            <a:r>
              <a:rPr lang="zh-CN" altLang="en-US" dirty="0"/>
              <a:t>现代高端医疗装备 </a:t>
            </a:r>
            <a:r>
              <a:rPr lang="en-US" altLang="zh-CN" dirty="0"/>
              <a:t>— </a:t>
            </a:r>
            <a:r>
              <a:rPr lang="zh-CN" altLang="en-US" dirty="0"/>
              <a:t>肿瘤放疗</a:t>
            </a:r>
            <a:endParaRPr lang="en-US" dirty="0"/>
          </a:p>
        </p:txBody>
      </p:sp>
      <p:sp>
        <p:nvSpPr>
          <p:cNvPr id="3" name="Date Placeholder 2">
            <a:extLst>
              <a:ext uri="{FF2B5EF4-FFF2-40B4-BE49-F238E27FC236}">
                <a16:creationId xmlns:a16="http://schemas.microsoft.com/office/drawing/2014/main" id="{0D87395D-EDC8-4EA1-B230-549B413B88ED}"/>
              </a:ext>
            </a:extLst>
          </p:cNvPr>
          <p:cNvSpPr>
            <a:spLocks noGrp="1"/>
          </p:cNvSpPr>
          <p:nvPr>
            <p:ph type="dt" sz="half" idx="10"/>
          </p:nvPr>
        </p:nvSpPr>
        <p:spPr/>
        <p:txBody>
          <a:bodyPr/>
          <a:lstStyle/>
          <a:p>
            <a:r>
              <a:rPr lang="en-US"/>
              <a:t>BME1101 -《生物医学工程学导论》</a:t>
            </a:r>
          </a:p>
        </p:txBody>
      </p:sp>
      <p:sp>
        <p:nvSpPr>
          <p:cNvPr id="4" name="Footer Placeholder 3">
            <a:extLst>
              <a:ext uri="{FF2B5EF4-FFF2-40B4-BE49-F238E27FC236}">
                <a16:creationId xmlns:a16="http://schemas.microsoft.com/office/drawing/2014/main" id="{0BC6C53A-8844-4BB4-92EF-A1DB524A061E}"/>
              </a:ext>
            </a:extLst>
          </p:cNvPr>
          <p:cNvSpPr>
            <a:spLocks noGrp="1"/>
          </p:cNvSpPr>
          <p:nvPr>
            <p:ph type="ftr" sz="quarter" idx="11"/>
          </p:nvPr>
        </p:nvSpPr>
        <p:spPr/>
        <p:txBody>
          <a:bodyPr/>
          <a:lstStyle/>
          <a:p>
            <a:r>
              <a:rPr lang="en-US"/>
              <a:t>L1: Introduction to Biomedical Engineering</a:t>
            </a:r>
          </a:p>
        </p:txBody>
      </p:sp>
      <p:sp>
        <p:nvSpPr>
          <p:cNvPr id="5" name="Slide Number Placeholder 4">
            <a:extLst>
              <a:ext uri="{FF2B5EF4-FFF2-40B4-BE49-F238E27FC236}">
                <a16:creationId xmlns:a16="http://schemas.microsoft.com/office/drawing/2014/main" id="{93B44BC6-5C33-4763-9E2E-FCBA2608316C}"/>
              </a:ext>
            </a:extLst>
          </p:cNvPr>
          <p:cNvSpPr>
            <a:spLocks noGrp="1"/>
          </p:cNvSpPr>
          <p:nvPr>
            <p:ph type="sldNum" sz="quarter" idx="12"/>
          </p:nvPr>
        </p:nvSpPr>
        <p:spPr/>
        <p:txBody>
          <a:bodyPr/>
          <a:lstStyle/>
          <a:p>
            <a:fld id="{521CE3F2-4AEB-D446-A39E-E6B6B04BE5C1}" type="slidenum">
              <a:rPr lang="en-US" smtClean="0"/>
              <a:t>19</a:t>
            </a:fld>
            <a:endParaRPr lang="en-US"/>
          </a:p>
        </p:txBody>
      </p:sp>
      <p:pic>
        <p:nvPicPr>
          <p:cNvPr id="6" name="Picture 5" descr="http://www.newswise.com/images/uploads/2010/06/1/Proton_gantry.jpg">
            <a:extLst>
              <a:ext uri="{FF2B5EF4-FFF2-40B4-BE49-F238E27FC236}">
                <a16:creationId xmlns:a16="http://schemas.microsoft.com/office/drawing/2014/main" id="{55C46770-FC1D-44DE-881C-2F31E068DC33}"/>
              </a:ext>
            </a:extLst>
          </p:cNvPr>
          <p:cNvPicPr>
            <a:picLocks noGrp="1"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3900" y="1550579"/>
            <a:ext cx="3208088" cy="24060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See the source image">
            <a:extLst>
              <a:ext uri="{FF2B5EF4-FFF2-40B4-BE49-F238E27FC236}">
                <a16:creationId xmlns:a16="http://schemas.microsoft.com/office/drawing/2014/main" id="{3B743541-E940-4662-BFCF-5C01394AC8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9173"/>
          <a:stretch/>
        </p:blipFill>
        <p:spPr bwMode="auto">
          <a:xfrm>
            <a:off x="1618195" y="1575451"/>
            <a:ext cx="4045004" cy="240606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80433C5B-F3F1-4E21-A318-CE3FA9599100}"/>
              </a:ext>
            </a:extLst>
          </p:cNvPr>
          <p:cNvSpPr/>
          <p:nvPr/>
        </p:nvSpPr>
        <p:spPr>
          <a:xfrm>
            <a:off x="1731614" y="3981517"/>
            <a:ext cx="2698239" cy="369332"/>
          </a:xfrm>
          <a:prstGeom prst="rect">
            <a:avLst/>
          </a:prstGeom>
        </p:spPr>
        <p:txBody>
          <a:bodyPr wrap="none">
            <a:spAutoFit/>
          </a:bodyPr>
          <a:lstStyle/>
          <a:p>
            <a:r>
              <a:rPr lang="zh-CN" altLang="en-US" b="1" i="0" u="none" strike="noStrike" dirty="0">
                <a:effectLst/>
                <a:latin typeface="Arial" panose="020B0604020202020204" pitchFamily="34" charset="0"/>
              </a:rPr>
              <a:t>联影一体化</a:t>
            </a:r>
            <a:r>
              <a:rPr lang="en-US" b="1" i="0" u="none" strike="noStrike" dirty="0">
                <a:effectLst/>
                <a:latin typeface="Arial" panose="020B0604020202020204" pitchFamily="34" charset="0"/>
              </a:rPr>
              <a:t>CT-</a:t>
            </a:r>
            <a:r>
              <a:rPr lang="en-US" b="1" i="0" u="none" strike="noStrike" dirty="0" err="1">
                <a:effectLst/>
                <a:latin typeface="Arial" panose="020B0604020202020204" pitchFamily="34" charset="0"/>
              </a:rPr>
              <a:t>linac</a:t>
            </a:r>
            <a:r>
              <a:rPr lang="zh-CN" altLang="en-US" b="1" i="0" u="none" strike="noStrike" dirty="0">
                <a:effectLst/>
                <a:latin typeface="Arial" panose="020B0604020202020204" pitchFamily="34" charset="0"/>
              </a:rPr>
              <a:t>放疗</a:t>
            </a:r>
            <a:endParaRPr lang="en-US" dirty="0"/>
          </a:p>
        </p:txBody>
      </p:sp>
      <p:sp>
        <p:nvSpPr>
          <p:cNvPr id="9" name="Rectangle 8">
            <a:extLst>
              <a:ext uri="{FF2B5EF4-FFF2-40B4-BE49-F238E27FC236}">
                <a16:creationId xmlns:a16="http://schemas.microsoft.com/office/drawing/2014/main" id="{D18D3F7F-BF9F-4BF2-AEEF-32DBE7736040}"/>
              </a:ext>
            </a:extLst>
          </p:cNvPr>
          <p:cNvSpPr/>
          <p:nvPr/>
        </p:nvSpPr>
        <p:spPr>
          <a:xfrm>
            <a:off x="8860810" y="3980837"/>
            <a:ext cx="2492990" cy="369332"/>
          </a:xfrm>
          <a:prstGeom prst="rect">
            <a:avLst/>
          </a:prstGeom>
        </p:spPr>
        <p:txBody>
          <a:bodyPr wrap="none">
            <a:spAutoFit/>
          </a:bodyPr>
          <a:lstStyle/>
          <a:p>
            <a:r>
              <a:rPr lang="zh-CN" altLang="en-US" b="1" dirty="0">
                <a:latin typeface="Arial" panose="020B0604020202020204" pitchFamily="34" charset="0"/>
              </a:rPr>
              <a:t>医学影像引导质子</a:t>
            </a:r>
            <a:r>
              <a:rPr lang="zh-CN" altLang="en-US" b="1" i="0" u="none" strike="noStrike" dirty="0">
                <a:effectLst/>
                <a:latin typeface="Arial" panose="020B0604020202020204" pitchFamily="34" charset="0"/>
              </a:rPr>
              <a:t>放疗</a:t>
            </a:r>
            <a:endParaRPr lang="en-US" dirty="0"/>
          </a:p>
        </p:txBody>
      </p:sp>
      <p:pic>
        <p:nvPicPr>
          <p:cNvPr id="13" name="Picture 4" descr="imrt_znb1">
            <a:extLst>
              <a:ext uri="{FF2B5EF4-FFF2-40B4-BE49-F238E27FC236}">
                <a16:creationId xmlns:a16="http://schemas.microsoft.com/office/drawing/2014/main" id="{166C3A3F-6528-47E3-B33A-110A91676A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0532" y="3429000"/>
            <a:ext cx="3098145" cy="232672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DB1BE00-B8CD-4ACC-82EC-765CA5F8ED89}"/>
              </a:ext>
            </a:extLst>
          </p:cNvPr>
          <p:cNvSpPr txBox="1"/>
          <p:nvPr/>
        </p:nvSpPr>
        <p:spPr>
          <a:xfrm>
            <a:off x="4784696" y="5755720"/>
            <a:ext cx="3159839" cy="369332"/>
          </a:xfrm>
          <a:prstGeom prst="rect">
            <a:avLst/>
          </a:prstGeom>
          <a:noFill/>
        </p:spPr>
        <p:txBody>
          <a:bodyPr wrap="none" rtlCol="0">
            <a:spAutoFit/>
          </a:bodyPr>
          <a:lstStyle/>
          <a:p>
            <a:r>
              <a:rPr lang="zh-CN" altLang="en-US" b="1" dirty="0">
                <a:latin typeface="Arial" panose="020B0604020202020204" pitchFamily="34" charset="0"/>
              </a:rPr>
              <a:t>智能放疗计划 </a:t>
            </a:r>
            <a:r>
              <a:rPr lang="en-US" altLang="zh-CN" b="1" dirty="0">
                <a:latin typeface="Arial" panose="020B0604020202020204" pitchFamily="34" charset="0"/>
              </a:rPr>
              <a:t>- </a:t>
            </a:r>
            <a:r>
              <a:rPr lang="zh-CN" altLang="en-US" b="1" dirty="0">
                <a:latin typeface="Arial" panose="020B0604020202020204" pitchFamily="34" charset="0"/>
              </a:rPr>
              <a:t>精准灭杀肿瘤</a:t>
            </a:r>
            <a:endParaRPr lang="en-US" b="1" dirty="0">
              <a:latin typeface="Arial" panose="020B0604020202020204" pitchFamily="34" charset="0"/>
            </a:endParaRPr>
          </a:p>
        </p:txBody>
      </p:sp>
      <p:pic>
        <p:nvPicPr>
          <p:cNvPr id="13314" name="Picture 2" descr="See the source image">
            <a:extLst>
              <a:ext uri="{FF2B5EF4-FFF2-40B4-BE49-F238E27FC236}">
                <a16:creationId xmlns:a16="http://schemas.microsoft.com/office/drawing/2014/main" id="{B930C58D-722C-4B78-BC45-120298A221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50457" y="4312990"/>
            <a:ext cx="3263485" cy="2080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9117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04064-7662-4B6B-8C36-CB89138F3F9C}"/>
              </a:ext>
            </a:extLst>
          </p:cNvPr>
          <p:cNvSpPr>
            <a:spLocks noGrp="1"/>
          </p:cNvSpPr>
          <p:nvPr>
            <p:ph type="title"/>
          </p:nvPr>
        </p:nvSpPr>
        <p:spPr/>
        <p:txBody>
          <a:bodyPr>
            <a:normAutofit/>
          </a:bodyPr>
          <a:lstStyle/>
          <a:p>
            <a:r>
              <a:rPr lang="en-US" sz="3200" dirty="0"/>
              <a:t>Lecture 1: </a:t>
            </a:r>
            <a:r>
              <a:rPr lang="zh-CN" altLang="en-US" sz="3200" dirty="0"/>
              <a:t>生医工专业及本课程介绍</a:t>
            </a:r>
            <a:endParaRPr lang="en-US" sz="3200" dirty="0"/>
          </a:p>
        </p:txBody>
      </p:sp>
      <p:sp>
        <p:nvSpPr>
          <p:cNvPr id="3" name="Content Placeholder 2">
            <a:extLst>
              <a:ext uri="{FF2B5EF4-FFF2-40B4-BE49-F238E27FC236}">
                <a16:creationId xmlns:a16="http://schemas.microsoft.com/office/drawing/2014/main" id="{07F3E896-0475-4F9D-9F9E-57A28A517AF3}"/>
              </a:ext>
            </a:extLst>
          </p:cNvPr>
          <p:cNvSpPr>
            <a:spLocks noGrp="1"/>
          </p:cNvSpPr>
          <p:nvPr>
            <p:ph idx="1"/>
          </p:nvPr>
        </p:nvSpPr>
        <p:spPr>
          <a:xfrm>
            <a:off x="838200" y="1683415"/>
            <a:ext cx="10515600" cy="4493548"/>
          </a:xfrm>
        </p:spPr>
        <p:txBody>
          <a:bodyPr>
            <a:normAutofit/>
          </a:bodyPr>
          <a:lstStyle/>
          <a:p>
            <a:pPr>
              <a:buFont typeface="Wingdings" panose="05000000000000000000" pitchFamily="2" charset="2"/>
              <a:buChar char="q"/>
            </a:pPr>
            <a:endParaRPr lang="en-US" sz="2400" dirty="0">
              <a:solidFill>
                <a:srgbClr val="FF0000"/>
              </a:solidFill>
            </a:endParaRPr>
          </a:p>
          <a:p>
            <a:pPr>
              <a:buFont typeface="Wingdings" panose="05000000000000000000" pitchFamily="2" charset="2"/>
              <a:buChar char="q"/>
            </a:pPr>
            <a:r>
              <a:rPr lang="en-US" sz="2400" dirty="0">
                <a:solidFill>
                  <a:srgbClr val="FF0000"/>
                </a:solidFill>
              </a:rPr>
              <a:t>What </a:t>
            </a:r>
            <a:r>
              <a:rPr lang="zh-CN" altLang="en-US" sz="2400" dirty="0">
                <a:solidFill>
                  <a:srgbClr val="FF0000"/>
                </a:solidFill>
              </a:rPr>
              <a:t>生医工是什么</a:t>
            </a:r>
            <a:endParaRPr lang="en-US" altLang="zh-CN" sz="2400" dirty="0">
              <a:solidFill>
                <a:srgbClr val="FF0000"/>
              </a:solidFill>
            </a:endParaRPr>
          </a:p>
          <a:p>
            <a:pPr>
              <a:buFont typeface="Wingdings" panose="05000000000000000000" pitchFamily="2" charset="2"/>
              <a:buChar char="q"/>
            </a:pPr>
            <a:endParaRPr lang="en-US" sz="2400" dirty="0">
              <a:solidFill>
                <a:srgbClr val="FF0000"/>
              </a:solidFill>
            </a:endParaRPr>
          </a:p>
          <a:p>
            <a:pPr>
              <a:buFont typeface="Wingdings" panose="05000000000000000000" pitchFamily="2" charset="2"/>
              <a:buChar char="q"/>
            </a:pPr>
            <a:r>
              <a:rPr lang="en-US" sz="2400" dirty="0"/>
              <a:t>Why </a:t>
            </a:r>
            <a:r>
              <a:rPr lang="zh-CN" altLang="en-US" sz="2400" dirty="0"/>
              <a:t>为什么做生医工</a:t>
            </a:r>
            <a:endParaRPr lang="en-US" altLang="zh-CN" sz="2400" dirty="0"/>
          </a:p>
          <a:p>
            <a:pPr>
              <a:buFont typeface="Wingdings" panose="05000000000000000000" pitchFamily="2" charset="2"/>
              <a:buChar char="q"/>
            </a:pPr>
            <a:endParaRPr lang="en-US" sz="2400" dirty="0"/>
          </a:p>
          <a:p>
            <a:pPr>
              <a:buFont typeface="Wingdings" panose="05000000000000000000" pitchFamily="2" charset="2"/>
              <a:buChar char="q"/>
            </a:pPr>
            <a:r>
              <a:rPr lang="en-US" sz="2400" dirty="0"/>
              <a:t>Who </a:t>
            </a:r>
            <a:r>
              <a:rPr lang="zh-CN" altLang="en-US" sz="2400" dirty="0"/>
              <a:t>谁是生医工</a:t>
            </a:r>
            <a:endParaRPr lang="en-US" altLang="zh-CN" sz="2400" dirty="0"/>
          </a:p>
          <a:p>
            <a:pPr>
              <a:buFont typeface="Wingdings" panose="05000000000000000000" pitchFamily="2" charset="2"/>
              <a:buChar char="q"/>
            </a:pPr>
            <a:endParaRPr lang="en-US" sz="2400" dirty="0"/>
          </a:p>
          <a:p>
            <a:pPr>
              <a:buFont typeface="Wingdings" panose="05000000000000000000" pitchFamily="2" charset="2"/>
              <a:buChar char="q"/>
            </a:pPr>
            <a:r>
              <a:rPr lang="en-US" sz="2400" dirty="0"/>
              <a:t>How </a:t>
            </a:r>
            <a:r>
              <a:rPr lang="zh-CN" altLang="en-US" sz="2400" dirty="0"/>
              <a:t>怎样成为生医工</a:t>
            </a:r>
            <a:endParaRPr lang="en-US" sz="2000" dirty="0"/>
          </a:p>
          <a:p>
            <a:pPr lvl="1"/>
            <a:endParaRPr lang="en-US" sz="2000" dirty="0"/>
          </a:p>
          <a:p>
            <a:pPr lvl="1"/>
            <a:endParaRPr lang="en-US" sz="2000" dirty="0"/>
          </a:p>
        </p:txBody>
      </p:sp>
      <p:sp>
        <p:nvSpPr>
          <p:cNvPr id="4" name="Date Placeholder 3">
            <a:extLst>
              <a:ext uri="{FF2B5EF4-FFF2-40B4-BE49-F238E27FC236}">
                <a16:creationId xmlns:a16="http://schemas.microsoft.com/office/drawing/2014/main" id="{BFF11C4C-97CA-4EAC-91A5-FE3E0D94C75E}"/>
              </a:ext>
            </a:extLst>
          </p:cNvPr>
          <p:cNvSpPr>
            <a:spLocks noGrp="1"/>
          </p:cNvSpPr>
          <p:nvPr>
            <p:ph type="dt" sz="half" idx="10"/>
          </p:nvPr>
        </p:nvSpPr>
        <p:spPr>
          <a:prstGeom prst="rect">
            <a:avLst/>
          </a:prstGeom>
        </p:spPr>
        <p:txBody>
          <a:bodyPr/>
          <a:lstStyle/>
          <a:p>
            <a:r>
              <a:rPr lang="en-US"/>
              <a:t>BME1101 -《生物医学工程学导论》</a:t>
            </a:r>
          </a:p>
        </p:txBody>
      </p:sp>
      <p:sp>
        <p:nvSpPr>
          <p:cNvPr id="5" name="Footer Placeholder 4">
            <a:extLst>
              <a:ext uri="{FF2B5EF4-FFF2-40B4-BE49-F238E27FC236}">
                <a16:creationId xmlns:a16="http://schemas.microsoft.com/office/drawing/2014/main" id="{15B969BA-8F2F-45D1-B815-5F8B68FDF1A8}"/>
              </a:ext>
            </a:extLst>
          </p:cNvPr>
          <p:cNvSpPr>
            <a:spLocks noGrp="1"/>
          </p:cNvSpPr>
          <p:nvPr>
            <p:ph type="ftr" sz="quarter" idx="11"/>
          </p:nvPr>
        </p:nvSpPr>
        <p:spPr>
          <a:prstGeom prst="rect">
            <a:avLst/>
          </a:prstGeom>
        </p:spPr>
        <p:txBody>
          <a:bodyPr/>
          <a:lstStyle/>
          <a:p>
            <a:r>
              <a:rPr lang="en-US"/>
              <a:t>L1: Introduction to Biomedical Engineering</a:t>
            </a:r>
          </a:p>
        </p:txBody>
      </p:sp>
      <p:sp>
        <p:nvSpPr>
          <p:cNvPr id="6" name="Slide Number Placeholder 5">
            <a:extLst>
              <a:ext uri="{FF2B5EF4-FFF2-40B4-BE49-F238E27FC236}">
                <a16:creationId xmlns:a16="http://schemas.microsoft.com/office/drawing/2014/main" id="{1E56E29C-DE5F-4003-9BD3-0734C2E69A38}"/>
              </a:ext>
            </a:extLst>
          </p:cNvPr>
          <p:cNvSpPr>
            <a:spLocks noGrp="1"/>
          </p:cNvSpPr>
          <p:nvPr>
            <p:ph type="sldNum" sz="quarter" idx="12"/>
          </p:nvPr>
        </p:nvSpPr>
        <p:spPr>
          <a:prstGeom prst="rect">
            <a:avLst/>
          </a:prstGeom>
        </p:spPr>
        <p:txBody>
          <a:bodyPr/>
          <a:lstStyle/>
          <a:p>
            <a:fld id="{521CE3F2-4AEB-D446-A39E-E6B6B04BE5C1}" type="slidenum">
              <a:rPr lang="en-US" smtClean="0"/>
              <a:t>2</a:t>
            </a:fld>
            <a:endParaRPr lang="en-US"/>
          </a:p>
        </p:txBody>
      </p:sp>
    </p:spTree>
    <p:extLst>
      <p:ext uri="{BB962C8B-B14F-4D97-AF65-F5344CB8AC3E}">
        <p14:creationId xmlns:p14="http://schemas.microsoft.com/office/powerpoint/2010/main" val="23805739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vectips.com/wp-content/uploads/2014/08/01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7650" y="870401"/>
            <a:ext cx="6845300" cy="59554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200" y="241410"/>
            <a:ext cx="10515600" cy="711130"/>
          </a:xfrm>
        </p:spPr>
        <p:txBody>
          <a:bodyPr/>
          <a:lstStyle/>
          <a:p>
            <a:pPr algn="ctr"/>
            <a:r>
              <a:rPr lang="en-US" altLang="zh-CN" dirty="0"/>
              <a:t>BME</a:t>
            </a:r>
            <a:r>
              <a:rPr lang="zh-CN" altLang="en-US" dirty="0"/>
              <a:t>是高度交叉专业</a:t>
            </a:r>
            <a:endParaRPr lang="en-US" dirty="0"/>
          </a:p>
        </p:txBody>
      </p:sp>
      <p:sp>
        <p:nvSpPr>
          <p:cNvPr id="3" name="Content Placeholder 2"/>
          <p:cNvSpPr>
            <a:spLocks noGrp="1"/>
          </p:cNvSpPr>
          <p:nvPr>
            <p:ph idx="4294967295"/>
          </p:nvPr>
        </p:nvSpPr>
        <p:spPr>
          <a:xfrm>
            <a:off x="4419905" y="1146980"/>
            <a:ext cx="1600200" cy="571500"/>
          </a:xfrm>
          <a:prstGeom prst="rect">
            <a:avLst/>
          </a:prstGeom>
          <a:noFill/>
          <a:ln w="63500">
            <a:noFill/>
          </a:ln>
        </p:spPr>
        <p:txBody>
          <a:bodyPr anchor="ctr">
            <a:normAutofit/>
          </a:bodyPr>
          <a:lstStyle/>
          <a:p>
            <a:pPr marL="0" indent="0" algn="ctr" fontAlgn="base">
              <a:spcBef>
                <a:spcPts val="600"/>
              </a:spcBef>
              <a:spcAft>
                <a:spcPts val="600"/>
              </a:spcAft>
              <a:buClr>
                <a:srgbClr val="691638"/>
              </a:buClr>
              <a:buNone/>
            </a:pPr>
            <a:r>
              <a:rPr lang="en-US" sz="2000" b="1" kern="0" dirty="0">
                <a:solidFill>
                  <a:schemeClr val="tx2"/>
                </a:solidFill>
                <a:latin typeface="+mn-lt"/>
                <a:ea typeface="+mn-ea"/>
                <a:cs typeface="+mn-cs"/>
              </a:rPr>
              <a:t>Math</a:t>
            </a:r>
          </a:p>
        </p:txBody>
      </p:sp>
      <p:sp>
        <p:nvSpPr>
          <p:cNvPr id="5" name="Content Placeholder 2"/>
          <p:cNvSpPr txBox="1">
            <a:spLocks/>
          </p:cNvSpPr>
          <p:nvPr/>
        </p:nvSpPr>
        <p:spPr bwMode="auto">
          <a:xfrm>
            <a:off x="3276607" y="3465401"/>
            <a:ext cx="1241425" cy="571500"/>
          </a:xfrm>
          <a:prstGeom prst="rect">
            <a:avLst/>
          </a:prstGeom>
          <a:noFill/>
          <a:ln w="63500">
            <a:noFill/>
            <a:miter lim="800000"/>
            <a:headEnd/>
            <a:tailEnd/>
          </a:ln>
        </p:spPr>
        <p:txBody>
          <a:bodyPr vert="horz" wrap="square" lIns="91440" tIns="45720" rIns="91440" bIns="45720" numCol="1" anchor="ctr"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a:spcBef>
                <a:spcPts val="600"/>
              </a:spcBef>
              <a:spcAft>
                <a:spcPts val="600"/>
              </a:spcAft>
            </a:pPr>
            <a:r>
              <a:rPr lang="en-US" sz="2000" kern="0" dirty="0"/>
              <a:t>Physics</a:t>
            </a:r>
          </a:p>
        </p:txBody>
      </p:sp>
      <p:sp>
        <p:nvSpPr>
          <p:cNvPr id="6" name="Content Placeholder 2"/>
          <p:cNvSpPr txBox="1">
            <a:spLocks/>
          </p:cNvSpPr>
          <p:nvPr/>
        </p:nvSpPr>
        <p:spPr bwMode="auto">
          <a:xfrm>
            <a:off x="7035800" y="2142902"/>
            <a:ext cx="1600200" cy="571500"/>
          </a:xfrm>
          <a:prstGeom prst="rect">
            <a:avLst/>
          </a:prstGeom>
          <a:noFill/>
          <a:ln w="63500">
            <a:noFill/>
            <a:miter lim="800000"/>
            <a:headEnd/>
            <a:tailEnd/>
          </a:ln>
        </p:spPr>
        <p:txBody>
          <a:bodyPr vert="horz" wrap="square" lIns="91440" tIns="45720" rIns="91440" bIns="45720" numCol="1" anchor="ctr"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a:spcBef>
                <a:spcPts val="600"/>
              </a:spcBef>
              <a:spcAft>
                <a:spcPts val="600"/>
              </a:spcAft>
            </a:pPr>
            <a:r>
              <a:rPr lang="en-US" sz="2000" kern="0" dirty="0"/>
              <a:t>Chemistry</a:t>
            </a:r>
          </a:p>
        </p:txBody>
      </p:sp>
      <p:sp>
        <p:nvSpPr>
          <p:cNvPr id="7" name="Content Placeholder 2"/>
          <p:cNvSpPr txBox="1">
            <a:spLocks/>
          </p:cNvSpPr>
          <p:nvPr/>
        </p:nvSpPr>
        <p:spPr bwMode="auto">
          <a:xfrm>
            <a:off x="3962400" y="5503547"/>
            <a:ext cx="2006600" cy="571500"/>
          </a:xfrm>
          <a:prstGeom prst="rect">
            <a:avLst/>
          </a:prstGeom>
          <a:noFill/>
          <a:ln w="63500">
            <a:noFill/>
            <a:miter lim="800000"/>
            <a:headEnd/>
            <a:tailEnd/>
          </a:ln>
        </p:spPr>
        <p:txBody>
          <a:bodyPr vert="horz" wrap="square" lIns="91440" tIns="45720" rIns="91440" bIns="45720" numCol="1" anchor="ctr"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a:spcBef>
                <a:spcPts val="600"/>
              </a:spcBef>
              <a:spcAft>
                <a:spcPts val="600"/>
              </a:spcAft>
            </a:pPr>
            <a:r>
              <a:rPr lang="en-US" sz="2000" kern="0" dirty="0"/>
              <a:t>Engineering</a:t>
            </a:r>
          </a:p>
        </p:txBody>
      </p:sp>
      <p:sp>
        <p:nvSpPr>
          <p:cNvPr id="8" name="Content Placeholder 2"/>
          <p:cNvSpPr txBox="1">
            <a:spLocks/>
          </p:cNvSpPr>
          <p:nvPr/>
        </p:nvSpPr>
        <p:spPr bwMode="auto">
          <a:xfrm>
            <a:off x="7942268" y="3598751"/>
            <a:ext cx="1217613" cy="571500"/>
          </a:xfrm>
          <a:prstGeom prst="rect">
            <a:avLst/>
          </a:prstGeom>
          <a:noFill/>
          <a:ln w="63500">
            <a:noFill/>
            <a:miter lim="800000"/>
            <a:headEnd/>
            <a:tailEnd/>
          </a:ln>
        </p:spPr>
        <p:txBody>
          <a:bodyPr vert="horz" wrap="square" lIns="91440" tIns="45720" rIns="91440" bIns="45720" numCol="1" anchor="ctr"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a:spcBef>
                <a:spcPts val="600"/>
              </a:spcBef>
              <a:spcAft>
                <a:spcPts val="600"/>
              </a:spcAft>
            </a:pPr>
            <a:r>
              <a:rPr lang="en-US" sz="2000" kern="0" dirty="0"/>
              <a:t>Biology</a:t>
            </a:r>
          </a:p>
        </p:txBody>
      </p:sp>
      <p:sp>
        <p:nvSpPr>
          <p:cNvPr id="9" name="Content Placeholder 2"/>
          <p:cNvSpPr txBox="1">
            <a:spLocks/>
          </p:cNvSpPr>
          <p:nvPr/>
        </p:nvSpPr>
        <p:spPr bwMode="auto">
          <a:xfrm>
            <a:off x="5410200" y="6032500"/>
            <a:ext cx="1600200" cy="571500"/>
          </a:xfrm>
          <a:prstGeom prst="rect">
            <a:avLst/>
          </a:prstGeom>
          <a:noFill/>
          <a:ln w="63500">
            <a:noFill/>
            <a:miter lim="800000"/>
            <a:headEnd/>
            <a:tailEnd/>
          </a:ln>
        </p:spPr>
        <p:txBody>
          <a:bodyPr vert="horz" wrap="square" lIns="91440" tIns="45720" rIns="91440" bIns="45720" numCol="1" anchor="ctr"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a:spcBef>
                <a:spcPts val="600"/>
              </a:spcBef>
              <a:spcAft>
                <a:spcPts val="600"/>
              </a:spcAft>
            </a:pPr>
            <a:r>
              <a:rPr lang="en-US" sz="2000" kern="0" dirty="0"/>
              <a:t>Medicine</a:t>
            </a:r>
          </a:p>
        </p:txBody>
      </p:sp>
      <p:sp>
        <p:nvSpPr>
          <p:cNvPr id="11" name="Content Placeholder 2"/>
          <p:cNvSpPr txBox="1">
            <a:spLocks/>
          </p:cNvSpPr>
          <p:nvPr/>
        </p:nvSpPr>
        <p:spPr bwMode="auto">
          <a:xfrm>
            <a:off x="5068893" y="3430747"/>
            <a:ext cx="2322513" cy="975878"/>
          </a:xfrm>
          <a:prstGeom prst="rect">
            <a:avLst/>
          </a:prstGeom>
          <a:noFill/>
          <a:ln w="63500">
            <a:noFill/>
            <a:miter lim="800000"/>
            <a:headEnd/>
            <a:tailEnd/>
          </a:ln>
        </p:spPr>
        <p:txBody>
          <a:bodyPr vert="horz" wrap="square" lIns="91440" tIns="45720" rIns="91440" bIns="45720" numCol="1" anchor="ctr"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a:spcBef>
                <a:spcPts val="600"/>
              </a:spcBef>
              <a:spcAft>
                <a:spcPts val="600"/>
              </a:spcAft>
            </a:pPr>
            <a:r>
              <a:rPr lang="en-US" sz="3200" kern="0" dirty="0"/>
              <a:t>Medical Imaging</a:t>
            </a:r>
          </a:p>
        </p:txBody>
      </p:sp>
      <p:sp>
        <p:nvSpPr>
          <p:cNvPr id="46" name="Content Placeholder 2"/>
          <p:cNvSpPr txBox="1">
            <a:spLocks/>
          </p:cNvSpPr>
          <p:nvPr/>
        </p:nvSpPr>
        <p:spPr bwMode="auto">
          <a:xfrm>
            <a:off x="7187259" y="1589998"/>
            <a:ext cx="1017882" cy="571500"/>
          </a:xfrm>
          <a:prstGeom prst="rect">
            <a:avLst/>
          </a:prstGeom>
          <a:noFill/>
          <a:ln w="63500">
            <a:noFill/>
            <a:miter lim="800000"/>
            <a:headEnd/>
            <a:tailEnd/>
          </a:ln>
        </p:spPr>
        <p:txBody>
          <a:bodyPr vert="horz" wrap="square" lIns="91440" tIns="45720" rIns="91440" bIns="45720" numCol="1" anchor="ctr"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a:spcBef>
                <a:spcPts val="600"/>
              </a:spcBef>
              <a:spcAft>
                <a:spcPts val="600"/>
              </a:spcAft>
            </a:pPr>
            <a:r>
              <a:rPr lang="en-US" sz="1400" kern="0" dirty="0">
                <a:solidFill>
                  <a:srgbClr val="FFFF00"/>
                </a:solidFill>
              </a:rPr>
              <a:t>Contrast, Probe, &amp; Drug</a:t>
            </a:r>
          </a:p>
        </p:txBody>
      </p:sp>
      <p:sp>
        <p:nvSpPr>
          <p:cNvPr id="47" name="Content Placeholder 2"/>
          <p:cNvSpPr txBox="1">
            <a:spLocks/>
          </p:cNvSpPr>
          <p:nvPr/>
        </p:nvSpPr>
        <p:spPr bwMode="auto">
          <a:xfrm>
            <a:off x="6289969" y="5500500"/>
            <a:ext cx="1600200" cy="571500"/>
          </a:xfrm>
          <a:prstGeom prst="rect">
            <a:avLst/>
          </a:prstGeom>
          <a:noFill/>
          <a:ln w="63500">
            <a:noFill/>
            <a:miter lim="800000"/>
            <a:headEnd/>
            <a:tailEnd/>
          </a:ln>
        </p:spPr>
        <p:txBody>
          <a:bodyPr vert="horz" wrap="square" lIns="91440" tIns="45720" rIns="91440" bIns="45720" numCol="1" anchor="ctr"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a:spcBef>
                <a:spcPts val="600"/>
              </a:spcBef>
              <a:spcAft>
                <a:spcPts val="600"/>
              </a:spcAft>
            </a:pPr>
            <a:r>
              <a:rPr lang="en-US" sz="1400" kern="0" dirty="0"/>
              <a:t>Screening, Diagnosis, &amp; Guidance</a:t>
            </a:r>
          </a:p>
        </p:txBody>
      </p:sp>
      <p:sp>
        <p:nvSpPr>
          <p:cNvPr id="48" name="Content Placeholder 2"/>
          <p:cNvSpPr txBox="1">
            <a:spLocks/>
          </p:cNvSpPr>
          <p:nvPr/>
        </p:nvSpPr>
        <p:spPr bwMode="auto">
          <a:xfrm>
            <a:off x="3256903" y="2982652"/>
            <a:ext cx="1600200" cy="571500"/>
          </a:xfrm>
          <a:prstGeom prst="rect">
            <a:avLst/>
          </a:prstGeom>
          <a:noFill/>
          <a:ln w="63500">
            <a:noFill/>
            <a:miter lim="800000"/>
            <a:headEnd/>
            <a:tailEnd/>
          </a:ln>
        </p:spPr>
        <p:txBody>
          <a:bodyPr vert="horz" wrap="square" lIns="91440" tIns="45720" rIns="91440" bIns="45720" numCol="1" anchor="ctr"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a:spcBef>
                <a:spcPts val="600"/>
              </a:spcBef>
              <a:spcAft>
                <a:spcPts val="600"/>
              </a:spcAft>
            </a:pPr>
            <a:r>
              <a:rPr lang="en-US" sz="1400" kern="0" dirty="0">
                <a:solidFill>
                  <a:srgbClr val="FFFF00"/>
                </a:solidFill>
              </a:rPr>
              <a:t>Theory, &amp; Modeling</a:t>
            </a:r>
          </a:p>
        </p:txBody>
      </p:sp>
      <p:sp>
        <p:nvSpPr>
          <p:cNvPr id="49" name="Content Placeholder 2"/>
          <p:cNvSpPr txBox="1">
            <a:spLocks/>
          </p:cNvSpPr>
          <p:nvPr/>
        </p:nvSpPr>
        <p:spPr bwMode="auto">
          <a:xfrm>
            <a:off x="7623967" y="4114710"/>
            <a:ext cx="1600200" cy="571500"/>
          </a:xfrm>
          <a:prstGeom prst="rect">
            <a:avLst/>
          </a:prstGeom>
          <a:noFill/>
          <a:ln w="63500">
            <a:noFill/>
            <a:miter lim="800000"/>
            <a:headEnd/>
            <a:tailEnd/>
          </a:ln>
        </p:spPr>
        <p:txBody>
          <a:bodyPr vert="horz" wrap="square" lIns="91440" tIns="45720" rIns="91440" bIns="45720" numCol="1" anchor="ctr"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a:spcBef>
                <a:spcPts val="0"/>
              </a:spcBef>
              <a:spcAft>
                <a:spcPts val="0"/>
              </a:spcAft>
            </a:pPr>
            <a:r>
              <a:rPr lang="en-US" sz="1400" kern="0" dirty="0"/>
              <a:t>Mechanism, Function,</a:t>
            </a:r>
          </a:p>
          <a:p>
            <a:pPr algn="ctr">
              <a:spcBef>
                <a:spcPts val="0"/>
              </a:spcBef>
              <a:spcAft>
                <a:spcPts val="0"/>
              </a:spcAft>
            </a:pPr>
            <a:r>
              <a:rPr lang="en-US" sz="1400" kern="0" dirty="0"/>
              <a:t>&amp; Markers</a:t>
            </a:r>
          </a:p>
        </p:txBody>
      </p:sp>
      <p:sp>
        <p:nvSpPr>
          <p:cNvPr id="50" name="Content Placeholder 2"/>
          <p:cNvSpPr txBox="1">
            <a:spLocks/>
          </p:cNvSpPr>
          <p:nvPr/>
        </p:nvSpPr>
        <p:spPr bwMode="auto">
          <a:xfrm>
            <a:off x="3827930" y="5101279"/>
            <a:ext cx="1670050" cy="571500"/>
          </a:xfrm>
          <a:prstGeom prst="rect">
            <a:avLst/>
          </a:prstGeom>
          <a:noFill/>
          <a:ln w="63500">
            <a:noFill/>
            <a:miter lim="800000"/>
            <a:headEnd/>
            <a:tailEnd/>
          </a:ln>
        </p:spPr>
        <p:txBody>
          <a:bodyPr vert="horz" wrap="square" lIns="91440" tIns="45720" rIns="91440" bIns="45720" numCol="1" anchor="ctr"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a:spcBef>
                <a:spcPts val="600"/>
              </a:spcBef>
              <a:spcAft>
                <a:spcPts val="600"/>
              </a:spcAft>
            </a:pPr>
            <a:r>
              <a:rPr lang="en-US" sz="1400" kern="0" dirty="0"/>
              <a:t>Components, &amp; Instrumentation</a:t>
            </a:r>
          </a:p>
        </p:txBody>
      </p:sp>
      <p:sp>
        <p:nvSpPr>
          <p:cNvPr id="51" name="Content Placeholder 2"/>
          <p:cNvSpPr txBox="1">
            <a:spLocks/>
          </p:cNvSpPr>
          <p:nvPr/>
        </p:nvSpPr>
        <p:spPr bwMode="auto">
          <a:xfrm>
            <a:off x="4497211" y="1574799"/>
            <a:ext cx="1600200" cy="571500"/>
          </a:xfrm>
          <a:prstGeom prst="rect">
            <a:avLst/>
          </a:prstGeom>
          <a:noFill/>
          <a:ln w="63500">
            <a:noFill/>
            <a:miter lim="800000"/>
            <a:headEnd/>
            <a:tailEnd/>
          </a:ln>
        </p:spPr>
        <p:txBody>
          <a:bodyPr vert="horz" wrap="square" lIns="91440" tIns="45720" rIns="91440" bIns="45720" numCol="1" anchor="ctr"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a:spcBef>
                <a:spcPts val="600"/>
              </a:spcBef>
              <a:spcAft>
                <a:spcPts val="600"/>
              </a:spcAft>
            </a:pPr>
            <a:r>
              <a:rPr lang="en-US" sz="1400" kern="0" dirty="0">
                <a:solidFill>
                  <a:srgbClr val="FFFF00"/>
                </a:solidFill>
              </a:rPr>
              <a:t>Tomographic Methods</a:t>
            </a:r>
          </a:p>
        </p:txBody>
      </p:sp>
      <p:sp>
        <p:nvSpPr>
          <p:cNvPr id="4" name="Date Placeholder 3">
            <a:extLst>
              <a:ext uri="{FF2B5EF4-FFF2-40B4-BE49-F238E27FC236}">
                <a16:creationId xmlns:a16="http://schemas.microsoft.com/office/drawing/2014/main" id="{B59BDFA9-FC51-46BA-90E7-F5B4DC010579}"/>
              </a:ext>
            </a:extLst>
          </p:cNvPr>
          <p:cNvSpPr>
            <a:spLocks noGrp="1"/>
          </p:cNvSpPr>
          <p:nvPr>
            <p:ph type="dt" sz="half" idx="10"/>
          </p:nvPr>
        </p:nvSpPr>
        <p:spPr/>
        <p:txBody>
          <a:bodyPr/>
          <a:lstStyle/>
          <a:p>
            <a:r>
              <a:rPr lang="en-US"/>
              <a:t>BME1101 -《生物医学工程学导论》</a:t>
            </a:r>
          </a:p>
        </p:txBody>
      </p:sp>
      <p:sp>
        <p:nvSpPr>
          <p:cNvPr id="10" name="Footer Placeholder 9">
            <a:extLst>
              <a:ext uri="{FF2B5EF4-FFF2-40B4-BE49-F238E27FC236}">
                <a16:creationId xmlns:a16="http://schemas.microsoft.com/office/drawing/2014/main" id="{6FD6F03D-7BA7-44DE-AC98-088222D91B08}"/>
              </a:ext>
            </a:extLst>
          </p:cNvPr>
          <p:cNvSpPr>
            <a:spLocks noGrp="1"/>
          </p:cNvSpPr>
          <p:nvPr>
            <p:ph type="ftr" sz="quarter" idx="11"/>
          </p:nvPr>
        </p:nvSpPr>
        <p:spPr/>
        <p:txBody>
          <a:bodyPr/>
          <a:lstStyle/>
          <a:p>
            <a:r>
              <a:rPr lang="en-US"/>
              <a:t>L1: Introduction to Biomedical Engineering</a:t>
            </a:r>
          </a:p>
        </p:txBody>
      </p:sp>
      <p:sp>
        <p:nvSpPr>
          <p:cNvPr id="12" name="Slide Number Placeholder 11">
            <a:extLst>
              <a:ext uri="{FF2B5EF4-FFF2-40B4-BE49-F238E27FC236}">
                <a16:creationId xmlns:a16="http://schemas.microsoft.com/office/drawing/2014/main" id="{9E21A211-6D57-45FC-B784-534ED8803090}"/>
              </a:ext>
            </a:extLst>
          </p:cNvPr>
          <p:cNvSpPr>
            <a:spLocks noGrp="1"/>
          </p:cNvSpPr>
          <p:nvPr>
            <p:ph type="sldNum" sz="quarter" idx="12"/>
          </p:nvPr>
        </p:nvSpPr>
        <p:spPr/>
        <p:txBody>
          <a:bodyPr/>
          <a:lstStyle/>
          <a:p>
            <a:fld id="{521CE3F2-4AEB-D446-A39E-E6B6B04BE5C1}" type="slidenum">
              <a:rPr lang="en-US" smtClean="0"/>
              <a:t>20</a:t>
            </a:fld>
            <a:endParaRPr lang="en-US"/>
          </a:p>
        </p:txBody>
      </p:sp>
    </p:spTree>
    <p:extLst>
      <p:ext uri="{BB962C8B-B14F-4D97-AF65-F5344CB8AC3E}">
        <p14:creationId xmlns:p14="http://schemas.microsoft.com/office/powerpoint/2010/main" val="32119763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descr="http://lub-cdn.com/sites/default/files/imagecache/superphoto/1172962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92926" y="2906750"/>
            <a:ext cx="2349614" cy="156249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0" descr="http://upload.wikimedia.org/wikipedia/commons/c/c9/Robotic_CyberKnife_at_St._Marys_Of_Michiga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75969" y="3502912"/>
            <a:ext cx="2463701" cy="1773788"/>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p:cNvSpPr>
            <a:spLocks noGrp="1"/>
          </p:cNvSpPr>
          <p:nvPr>
            <p:ph type="dt" sz="half" idx="10"/>
          </p:nvPr>
        </p:nvSpPr>
        <p:spPr>
          <a:prstGeom prst="rect">
            <a:avLst/>
          </a:prstGeom>
        </p:spPr>
        <p:txBody>
          <a:bodyPr/>
          <a:lstStyle/>
          <a:p>
            <a:r>
              <a:rPr lang="en-US"/>
              <a:t>BME1101 -《生物医学工程学导论》</a:t>
            </a:r>
          </a:p>
        </p:txBody>
      </p:sp>
      <p:sp>
        <p:nvSpPr>
          <p:cNvPr id="4" name="Footer Placeholder 3"/>
          <p:cNvSpPr>
            <a:spLocks noGrp="1"/>
          </p:cNvSpPr>
          <p:nvPr>
            <p:ph type="ftr" sz="quarter" idx="11"/>
          </p:nvPr>
        </p:nvSpPr>
        <p:spPr>
          <a:prstGeom prst="rect">
            <a:avLst/>
          </a:prstGeom>
        </p:spPr>
        <p:txBody>
          <a:bodyPr/>
          <a:lstStyle/>
          <a:p>
            <a:r>
              <a:rPr lang="en-US"/>
              <a:t>L1: Introduction to Biomedical Engineering</a:t>
            </a:r>
          </a:p>
        </p:txBody>
      </p:sp>
      <p:sp>
        <p:nvSpPr>
          <p:cNvPr id="5" name="Slide Number Placeholder 4"/>
          <p:cNvSpPr>
            <a:spLocks noGrp="1"/>
          </p:cNvSpPr>
          <p:nvPr>
            <p:ph type="sldNum" sz="quarter" idx="12"/>
          </p:nvPr>
        </p:nvSpPr>
        <p:spPr>
          <a:prstGeom prst="rect">
            <a:avLst/>
          </a:prstGeom>
        </p:spPr>
        <p:txBody>
          <a:bodyPr/>
          <a:lstStyle/>
          <a:p>
            <a:fld id="{137FFB83-1FEB-4B15-B287-3B515346DC85}" type="slidenum">
              <a:rPr lang="en-US" smtClean="0"/>
              <a:t>21</a:t>
            </a:fld>
            <a:endParaRPr lang="en-US"/>
          </a:p>
        </p:txBody>
      </p:sp>
      <p:sp>
        <p:nvSpPr>
          <p:cNvPr id="6" name="Title 5"/>
          <p:cNvSpPr>
            <a:spLocks noGrp="1"/>
          </p:cNvSpPr>
          <p:nvPr>
            <p:ph type="title" idx="4294967295"/>
          </p:nvPr>
        </p:nvSpPr>
        <p:spPr>
          <a:xfrm>
            <a:off x="6930845" y="540536"/>
            <a:ext cx="4781550" cy="1135063"/>
          </a:xfrm>
          <a:solidFill>
            <a:srgbClr val="002060"/>
          </a:solidFill>
        </p:spPr>
        <p:txBody>
          <a:bodyPr>
            <a:normAutofit/>
          </a:bodyPr>
          <a:lstStyle/>
          <a:p>
            <a:pPr algn="l"/>
            <a:r>
              <a:rPr lang="en-US" altLang="zh-CN" sz="3200" u="sng" dirty="0">
                <a:solidFill>
                  <a:srgbClr val="FFFF00"/>
                </a:solidFill>
              </a:rPr>
              <a:t>Example: </a:t>
            </a:r>
            <a:r>
              <a:rPr lang="zh-CN" altLang="en-US" sz="3200" u="sng" dirty="0">
                <a:solidFill>
                  <a:srgbClr val="FFFF00"/>
                </a:solidFill>
              </a:rPr>
              <a:t>制造一台</a:t>
            </a:r>
            <a:r>
              <a:rPr lang="en-US" altLang="zh-CN" sz="3200" u="sng" dirty="0">
                <a:solidFill>
                  <a:srgbClr val="FFFF00"/>
                </a:solidFill>
              </a:rPr>
              <a:t>CT</a:t>
            </a:r>
            <a:r>
              <a:rPr lang="zh-CN" altLang="en-US" sz="3200" u="sng" dirty="0">
                <a:solidFill>
                  <a:srgbClr val="FFFF00"/>
                </a:solidFill>
              </a:rPr>
              <a:t>需要什么专业人才？</a:t>
            </a:r>
            <a:endParaRPr lang="en-US" sz="3200" u="sng" dirty="0">
              <a:solidFill>
                <a:srgbClr val="FFFF00"/>
              </a:solidFill>
            </a:endParaRPr>
          </a:p>
        </p:txBody>
      </p:sp>
      <p:pic>
        <p:nvPicPr>
          <p:cNvPr id="7" name="Picture 12" descr="http://www.wired.com/images/article/full/2008/04/toshiba_ct_scanner_630px.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66400" y="2170618"/>
            <a:ext cx="2473269" cy="17234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http://rangl.com/ranglimages/ranglimages/coding-kid.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10761" y="5198452"/>
            <a:ext cx="1447771" cy="96276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myhypernova.files.wordpress.com/2012/01/industrial-2.jpg?w=300&amp;h=2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6548" y="1276090"/>
            <a:ext cx="1884925" cy="1394844"/>
          </a:xfrm>
          <a:prstGeom prst="rect">
            <a:avLst/>
          </a:prstGeom>
          <a:noFill/>
          <a:ln>
            <a:solidFill>
              <a:schemeClr val="tx2"/>
            </a:solidFill>
          </a:ln>
          <a:extLst/>
        </p:spPr>
      </p:pic>
      <p:pic>
        <p:nvPicPr>
          <p:cNvPr id="3082" name="Picture 10" descr="http://www.washingtonjobpost.com/images/Engineer.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78082" y="2816697"/>
            <a:ext cx="1441415" cy="1177087"/>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http://img2.imagesbn.com/p/9781586636999_p0_v1_s260x420.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85625" y="417601"/>
            <a:ext cx="1138425" cy="1655332"/>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http://worldsciencefestival.com/posters/math_work.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68032" y="4067993"/>
            <a:ext cx="1884925" cy="106027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6153254" y="3688822"/>
            <a:ext cx="883127" cy="369332"/>
          </a:xfrm>
          <a:prstGeom prst="rect">
            <a:avLst/>
          </a:prstGeom>
          <a:solidFill>
            <a:schemeClr val="accent4"/>
          </a:solidFill>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altLang="zh-CN" dirty="0"/>
              <a:t>CT</a:t>
            </a:r>
            <a:r>
              <a:rPr lang="zh-CN" altLang="en-US" dirty="0"/>
              <a:t>设备</a:t>
            </a:r>
            <a:endParaRPr lang="en-US" dirty="0"/>
          </a:p>
        </p:txBody>
      </p:sp>
      <p:sp>
        <p:nvSpPr>
          <p:cNvPr id="14" name="Striped Right Arrow 13"/>
          <p:cNvSpPr/>
          <p:nvPr/>
        </p:nvSpPr>
        <p:spPr>
          <a:xfrm>
            <a:off x="7457750" y="3700582"/>
            <a:ext cx="763824" cy="300743"/>
          </a:xfrm>
          <a:prstGeom prst="strip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8342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5BE68-03A2-4615-A59A-A5658D915ABF}"/>
              </a:ext>
            </a:extLst>
          </p:cNvPr>
          <p:cNvSpPr>
            <a:spLocks noGrp="1"/>
          </p:cNvSpPr>
          <p:nvPr>
            <p:ph type="title"/>
          </p:nvPr>
        </p:nvSpPr>
        <p:spPr>
          <a:xfrm>
            <a:off x="838200" y="365132"/>
            <a:ext cx="10515600" cy="938815"/>
          </a:xfrm>
        </p:spPr>
        <p:txBody>
          <a:bodyPr>
            <a:normAutofit fontScale="90000"/>
          </a:bodyPr>
          <a:lstStyle/>
          <a:p>
            <a:r>
              <a:rPr lang="zh-CN" altLang="en-US" dirty="0"/>
              <a:t>生医工的世界 </a:t>
            </a:r>
            <a:br>
              <a:rPr lang="en-US" altLang="zh-CN" dirty="0"/>
            </a:br>
            <a:r>
              <a:rPr lang="en-US" sz="3100" dirty="0"/>
              <a:t>The world of BME</a:t>
            </a:r>
            <a:endParaRPr lang="en-US" dirty="0"/>
          </a:p>
        </p:txBody>
      </p:sp>
      <p:sp>
        <p:nvSpPr>
          <p:cNvPr id="4" name="Date Placeholder 3">
            <a:extLst>
              <a:ext uri="{FF2B5EF4-FFF2-40B4-BE49-F238E27FC236}">
                <a16:creationId xmlns:a16="http://schemas.microsoft.com/office/drawing/2014/main" id="{14D93103-8DBB-4359-AD82-BF5F2E8C9ECD}"/>
              </a:ext>
            </a:extLst>
          </p:cNvPr>
          <p:cNvSpPr>
            <a:spLocks noGrp="1"/>
          </p:cNvSpPr>
          <p:nvPr>
            <p:ph type="dt" sz="half" idx="10"/>
          </p:nvPr>
        </p:nvSpPr>
        <p:spPr/>
        <p:txBody>
          <a:bodyPr/>
          <a:lstStyle/>
          <a:p>
            <a:r>
              <a:rPr lang="en-US"/>
              <a:t>BME1101 -《生物医学工程学导论》</a:t>
            </a:r>
          </a:p>
        </p:txBody>
      </p:sp>
      <p:sp>
        <p:nvSpPr>
          <p:cNvPr id="5" name="Footer Placeholder 4">
            <a:extLst>
              <a:ext uri="{FF2B5EF4-FFF2-40B4-BE49-F238E27FC236}">
                <a16:creationId xmlns:a16="http://schemas.microsoft.com/office/drawing/2014/main" id="{DFD3FED7-55E9-48BA-82BA-6534C69689AB}"/>
              </a:ext>
            </a:extLst>
          </p:cNvPr>
          <p:cNvSpPr>
            <a:spLocks noGrp="1"/>
          </p:cNvSpPr>
          <p:nvPr>
            <p:ph type="ftr" sz="quarter" idx="11"/>
          </p:nvPr>
        </p:nvSpPr>
        <p:spPr/>
        <p:txBody>
          <a:bodyPr/>
          <a:lstStyle/>
          <a:p>
            <a:r>
              <a:rPr lang="en-US"/>
              <a:t>L1: Introduction to Biomedical Engineering</a:t>
            </a:r>
          </a:p>
        </p:txBody>
      </p:sp>
      <p:sp>
        <p:nvSpPr>
          <p:cNvPr id="6" name="Slide Number Placeholder 5">
            <a:extLst>
              <a:ext uri="{FF2B5EF4-FFF2-40B4-BE49-F238E27FC236}">
                <a16:creationId xmlns:a16="http://schemas.microsoft.com/office/drawing/2014/main" id="{2132B787-1526-40D6-8C11-F84B0B588DC8}"/>
              </a:ext>
            </a:extLst>
          </p:cNvPr>
          <p:cNvSpPr>
            <a:spLocks noGrp="1"/>
          </p:cNvSpPr>
          <p:nvPr>
            <p:ph type="sldNum" sz="quarter" idx="12"/>
          </p:nvPr>
        </p:nvSpPr>
        <p:spPr/>
        <p:txBody>
          <a:bodyPr/>
          <a:lstStyle/>
          <a:p>
            <a:fld id="{521CE3F2-4AEB-D446-A39E-E6B6B04BE5C1}" type="slidenum">
              <a:rPr lang="en-US" smtClean="0"/>
              <a:t>22</a:t>
            </a:fld>
            <a:endParaRPr lang="en-US"/>
          </a:p>
        </p:txBody>
      </p:sp>
      <p:pic>
        <p:nvPicPr>
          <p:cNvPr id="2050" name="Picture 2" descr="See the source image">
            <a:extLst>
              <a:ext uri="{FF2B5EF4-FFF2-40B4-BE49-F238E27FC236}">
                <a16:creationId xmlns:a16="http://schemas.microsoft.com/office/drawing/2014/main" id="{21C25496-431D-4F1E-8694-430C221B688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39275" y="1825625"/>
            <a:ext cx="6113450" cy="43513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B7D550B-5484-47CA-807E-7AFAEA67AB0D}"/>
              </a:ext>
            </a:extLst>
          </p:cNvPr>
          <p:cNvSpPr txBox="1"/>
          <p:nvPr/>
        </p:nvSpPr>
        <p:spPr>
          <a:xfrm>
            <a:off x="7737807" y="5321701"/>
            <a:ext cx="1745585" cy="369332"/>
          </a:xfrm>
          <a:prstGeom prst="rect">
            <a:avLst/>
          </a:prstGeom>
          <a:noFill/>
        </p:spPr>
        <p:txBody>
          <a:bodyPr wrap="square" rtlCol="0">
            <a:spAutoFit/>
          </a:bodyPr>
          <a:lstStyle/>
          <a:p>
            <a:r>
              <a:rPr lang="zh-CN" altLang="en-US" b="1" dirty="0">
                <a:solidFill>
                  <a:srgbClr val="C00000"/>
                </a:solidFill>
              </a:rPr>
              <a:t>生物医学仪器</a:t>
            </a:r>
            <a:endParaRPr lang="en-US" b="1" dirty="0">
              <a:solidFill>
                <a:srgbClr val="C00000"/>
              </a:solidFill>
            </a:endParaRPr>
          </a:p>
        </p:txBody>
      </p:sp>
      <p:sp>
        <p:nvSpPr>
          <p:cNvPr id="8" name="TextBox 7">
            <a:extLst>
              <a:ext uri="{FF2B5EF4-FFF2-40B4-BE49-F238E27FC236}">
                <a16:creationId xmlns:a16="http://schemas.microsoft.com/office/drawing/2014/main" id="{9DEA00D7-B116-4628-AA77-5D57F395F998}"/>
              </a:ext>
            </a:extLst>
          </p:cNvPr>
          <p:cNvSpPr txBox="1"/>
          <p:nvPr/>
        </p:nvSpPr>
        <p:spPr>
          <a:xfrm>
            <a:off x="8646162" y="2823370"/>
            <a:ext cx="1320484" cy="369332"/>
          </a:xfrm>
          <a:prstGeom prst="rect">
            <a:avLst/>
          </a:prstGeom>
          <a:noFill/>
        </p:spPr>
        <p:txBody>
          <a:bodyPr wrap="square" rtlCol="0">
            <a:spAutoFit/>
          </a:bodyPr>
          <a:lstStyle/>
          <a:p>
            <a:r>
              <a:rPr lang="zh-CN" altLang="en-US" b="1" dirty="0">
                <a:solidFill>
                  <a:srgbClr val="C00000"/>
                </a:solidFill>
              </a:rPr>
              <a:t>医学影像</a:t>
            </a:r>
            <a:endParaRPr lang="en-US" b="1" dirty="0">
              <a:solidFill>
                <a:srgbClr val="C00000"/>
              </a:solidFill>
            </a:endParaRPr>
          </a:p>
        </p:txBody>
      </p:sp>
      <p:sp>
        <p:nvSpPr>
          <p:cNvPr id="9" name="TextBox 8">
            <a:extLst>
              <a:ext uri="{FF2B5EF4-FFF2-40B4-BE49-F238E27FC236}">
                <a16:creationId xmlns:a16="http://schemas.microsoft.com/office/drawing/2014/main" id="{EEB0FEAA-1D27-4D2B-84F6-4D515547E5BD}"/>
              </a:ext>
            </a:extLst>
          </p:cNvPr>
          <p:cNvSpPr txBox="1"/>
          <p:nvPr/>
        </p:nvSpPr>
        <p:spPr>
          <a:xfrm>
            <a:off x="2366682" y="2130695"/>
            <a:ext cx="1442005" cy="646331"/>
          </a:xfrm>
          <a:prstGeom prst="rect">
            <a:avLst/>
          </a:prstGeom>
          <a:noFill/>
        </p:spPr>
        <p:txBody>
          <a:bodyPr wrap="square" rtlCol="0">
            <a:spAutoFit/>
          </a:bodyPr>
          <a:lstStyle/>
          <a:p>
            <a:r>
              <a:rPr lang="zh-CN" altLang="en-US" b="1" dirty="0">
                <a:solidFill>
                  <a:srgbClr val="C00000"/>
                </a:solidFill>
              </a:rPr>
              <a:t>医学和生物数据分析</a:t>
            </a:r>
            <a:endParaRPr lang="en-US" b="1" dirty="0">
              <a:solidFill>
                <a:srgbClr val="C00000"/>
              </a:solidFill>
            </a:endParaRPr>
          </a:p>
        </p:txBody>
      </p:sp>
      <p:sp>
        <p:nvSpPr>
          <p:cNvPr id="10" name="TextBox 9">
            <a:extLst>
              <a:ext uri="{FF2B5EF4-FFF2-40B4-BE49-F238E27FC236}">
                <a16:creationId xmlns:a16="http://schemas.microsoft.com/office/drawing/2014/main" id="{8B844CC1-5982-45AD-B364-C95FBDD1BFDA}"/>
              </a:ext>
            </a:extLst>
          </p:cNvPr>
          <p:cNvSpPr txBox="1"/>
          <p:nvPr/>
        </p:nvSpPr>
        <p:spPr>
          <a:xfrm>
            <a:off x="1738598" y="3884370"/>
            <a:ext cx="1311140" cy="646331"/>
          </a:xfrm>
          <a:prstGeom prst="rect">
            <a:avLst/>
          </a:prstGeom>
          <a:noFill/>
        </p:spPr>
        <p:txBody>
          <a:bodyPr wrap="square" rtlCol="0">
            <a:spAutoFit/>
          </a:bodyPr>
          <a:lstStyle/>
          <a:p>
            <a:r>
              <a:rPr lang="zh-CN" altLang="en-US" b="1" dirty="0">
                <a:solidFill>
                  <a:srgbClr val="C00000"/>
                </a:solidFill>
              </a:rPr>
              <a:t>医学和生物信息</a:t>
            </a:r>
            <a:endParaRPr lang="en-US" b="1" dirty="0">
              <a:solidFill>
                <a:srgbClr val="C00000"/>
              </a:solidFill>
            </a:endParaRPr>
          </a:p>
        </p:txBody>
      </p:sp>
      <p:cxnSp>
        <p:nvCxnSpPr>
          <p:cNvPr id="11" name="Straight Connector 10">
            <a:extLst>
              <a:ext uri="{FF2B5EF4-FFF2-40B4-BE49-F238E27FC236}">
                <a16:creationId xmlns:a16="http://schemas.microsoft.com/office/drawing/2014/main" id="{EB89307E-C6A3-4319-9F34-F3BE4464B03A}"/>
              </a:ext>
            </a:extLst>
          </p:cNvPr>
          <p:cNvCxnSpPr>
            <a:cxnSpLocks/>
          </p:cNvCxnSpPr>
          <p:nvPr/>
        </p:nvCxnSpPr>
        <p:spPr>
          <a:xfrm>
            <a:off x="7006740" y="3191172"/>
            <a:ext cx="1603859" cy="0"/>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5" name="Straight Connector 14">
            <a:extLst>
              <a:ext uri="{FF2B5EF4-FFF2-40B4-BE49-F238E27FC236}">
                <a16:creationId xmlns:a16="http://schemas.microsoft.com/office/drawing/2014/main" id="{71F41FD0-5315-4682-8CAB-5B5AFB4AE2F7}"/>
              </a:ext>
            </a:extLst>
          </p:cNvPr>
          <p:cNvCxnSpPr>
            <a:cxnSpLocks/>
          </p:cNvCxnSpPr>
          <p:nvPr/>
        </p:nvCxnSpPr>
        <p:spPr>
          <a:xfrm>
            <a:off x="3591465" y="2745945"/>
            <a:ext cx="1745585" cy="0"/>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7" name="Straight Connector 16">
            <a:extLst>
              <a:ext uri="{FF2B5EF4-FFF2-40B4-BE49-F238E27FC236}">
                <a16:creationId xmlns:a16="http://schemas.microsoft.com/office/drawing/2014/main" id="{C1C49244-9CC4-4ECC-A04A-8BE612A65681}"/>
              </a:ext>
            </a:extLst>
          </p:cNvPr>
          <p:cNvCxnSpPr>
            <a:cxnSpLocks/>
          </p:cNvCxnSpPr>
          <p:nvPr/>
        </p:nvCxnSpPr>
        <p:spPr>
          <a:xfrm>
            <a:off x="4578100" y="2518260"/>
            <a:ext cx="986635" cy="0"/>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20" name="Straight Connector 19">
            <a:extLst>
              <a:ext uri="{FF2B5EF4-FFF2-40B4-BE49-F238E27FC236}">
                <a16:creationId xmlns:a16="http://schemas.microsoft.com/office/drawing/2014/main" id="{2E912391-C0B9-4B6D-BA78-24E7D9333901}"/>
              </a:ext>
            </a:extLst>
          </p:cNvPr>
          <p:cNvCxnSpPr>
            <a:cxnSpLocks/>
          </p:cNvCxnSpPr>
          <p:nvPr/>
        </p:nvCxnSpPr>
        <p:spPr>
          <a:xfrm>
            <a:off x="3039275" y="4203402"/>
            <a:ext cx="1159350" cy="0"/>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22" name="Straight Connector 21">
            <a:extLst>
              <a:ext uri="{FF2B5EF4-FFF2-40B4-BE49-F238E27FC236}">
                <a16:creationId xmlns:a16="http://schemas.microsoft.com/office/drawing/2014/main" id="{4DDA7AB8-04D0-4CF7-8C3A-E7B1B8D7D753}"/>
              </a:ext>
            </a:extLst>
          </p:cNvPr>
          <p:cNvCxnSpPr>
            <a:cxnSpLocks/>
          </p:cNvCxnSpPr>
          <p:nvPr/>
        </p:nvCxnSpPr>
        <p:spPr>
          <a:xfrm>
            <a:off x="3060200" y="4491530"/>
            <a:ext cx="1290215" cy="0"/>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24" name="Straight Connector 23">
            <a:extLst>
              <a:ext uri="{FF2B5EF4-FFF2-40B4-BE49-F238E27FC236}">
                <a16:creationId xmlns:a16="http://schemas.microsoft.com/office/drawing/2014/main" id="{18DB6673-DF97-4DB4-8078-083A7CDECC1F}"/>
              </a:ext>
            </a:extLst>
          </p:cNvPr>
          <p:cNvCxnSpPr>
            <a:cxnSpLocks/>
          </p:cNvCxnSpPr>
          <p:nvPr/>
        </p:nvCxnSpPr>
        <p:spPr>
          <a:xfrm>
            <a:off x="6475475" y="5506367"/>
            <a:ext cx="1062530" cy="0"/>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26" name="Straight Connector 25">
            <a:extLst>
              <a:ext uri="{FF2B5EF4-FFF2-40B4-BE49-F238E27FC236}">
                <a16:creationId xmlns:a16="http://schemas.microsoft.com/office/drawing/2014/main" id="{3A596B69-BC2A-4319-A154-AF37E3562833}"/>
              </a:ext>
            </a:extLst>
          </p:cNvPr>
          <p:cNvCxnSpPr>
            <a:cxnSpLocks/>
          </p:cNvCxnSpPr>
          <p:nvPr/>
        </p:nvCxnSpPr>
        <p:spPr>
          <a:xfrm>
            <a:off x="6171895" y="5781745"/>
            <a:ext cx="1442005" cy="0"/>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957908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500"/>
                                        <p:tgtEl>
                                          <p:spTgt spid="9"/>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randombar(horizontal)">
                                      <p:cBhvr>
                                        <p:cTn id="16" dur="500"/>
                                        <p:tgtEl>
                                          <p:spTgt spid="10"/>
                                        </p:tgtEl>
                                      </p:cBhvr>
                                    </p:animEffect>
                                  </p:childTnLst>
                                </p:cTn>
                              </p:par>
                              <p:par>
                                <p:cTn id="17" presetID="14" presetClass="entr" presetSubtype="1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randombar(horizontal)">
                                      <p:cBhvr>
                                        <p:cTn id="19" dur="500"/>
                                        <p:tgtEl>
                                          <p:spTgt spid="11"/>
                                        </p:tgtEl>
                                      </p:cBhvr>
                                    </p:animEffect>
                                  </p:childTnLst>
                                </p:cTn>
                              </p:par>
                              <p:par>
                                <p:cTn id="20" presetID="14" presetClass="entr" presetSubtype="1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randombar(horizontal)">
                                      <p:cBhvr>
                                        <p:cTn id="22" dur="500"/>
                                        <p:tgtEl>
                                          <p:spTgt spid="15"/>
                                        </p:tgtEl>
                                      </p:cBhvr>
                                    </p:animEffect>
                                  </p:childTnLst>
                                </p:cTn>
                              </p:par>
                              <p:par>
                                <p:cTn id="23" presetID="14" presetClass="entr" presetSubtype="1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randombar(horizontal)">
                                      <p:cBhvr>
                                        <p:cTn id="25" dur="500"/>
                                        <p:tgtEl>
                                          <p:spTgt spid="17"/>
                                        </p:tgtEl>
                                      </p:cBhvr>
                                    </p:animEffect>
                                  </p:childTnLst>
                                </p:cTn>
                              </p:par>
                              <p:par>
                                <p:cTn id="26" presetID="14" presetClass="entr" presetSubtype="1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randombar(horizontal)">
                                      <p:cBhvr>
                                        <p:cTn id="28" dur="500"/>
                                        <p:tgtEl>
                                          <p:spTgt spid="20"/>
                                        </p:tgtEl>
                                      </p:cBhvr>
                                    </p:animEffect>
                                  </p:childTnLst>
                                </p:cTn>
                              </p:par>
                              <p:par>
                                <p:cTn id="29" presetID="14" presetClass="entr" presetSubtype="1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randombar(horizontal)">
                                      <p:cBhvr>
                                        <p:cTn id="31" dur="500"/>
                                        <p:tgtEl>
                                          <p:spTgt spid="22"/>
                                        </p:tgtEl>
                                      </p:cBhvr>
                                    </p:animEffect>
                                  </p:childTnLst>
                                </p:cTn>
                              </p:par>
                              <p:par>
                                <p:cTn id="32" presetID="14" presetClass="entr" presetSubtype="1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randombar(horizontal)">
                                      <p:cBhvr>
                                        <p:cTn id="34" dur="500"/>
                                        <p:tgtEl>
                                          <p:spTgt spid="24"/>
                                        </p:tgtEl>
                                      </p:cBhvr>
                                    </p:animEffect>
                                  </p:childTnLst>
                                </p:cTn>
                              </p:par>
                              <p:par>
                                <p:cTn id="35" presetID="14" presetClass="entr" presetSubtype="1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randombar(horizontal)">
                                      <p:cBhvr>
                                        <p:cTn id="3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a:extLst>
              <a:ext uri="{FF2B5EF4-FFF2-40B4-BE49-F238E27FC236}">
                <a16:creationId xmlns:a16="http://schemas.microsoft.com/office/drawing/2014/main" id="{6A44C534-47BE-E44C-999C-421A0CAB47FE}"/>
              </a:ext>
            </a:extLst>
          </p:cNvPr>
          <p:cNvSpPr/>
          <p:nvPr/>
        </p:nvSpPr>
        <p:spPr>
          <a:xfrm>
            <a:off x="872511" y="1247312"/>
            <a:ext cx="3924776" cy="3846411"/>
          </a:xfrm>
          <a:prstGeom prst="roundRect">
            <a:avLst>
              <a:gd name="adj" fmla="val 3740"/>
            </a:avLst>
          </a:prstGeom>
          <a:gradFill flip="none" rotWithShape="1">
            <a:gsLst>
              <a:gs pos="58000">
                <a:srgbClr val="E1CA97"/>
              </a:gs>
              <a:gs pos="0">
                <a:srgbClr val="F3E4B8"/>
              </a:gs>
              <a:gs pos="100000">
                <a:srgbClr val="DDC48F"/>
              </a:gs>
            </a:gsLst>
            <a:lin ang="2700000" scaled="1"/>
            <a:tileRect/>
          </a:gra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32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 name="TextBox 7"/>
          <p:cNvSpPr txBox="1"/>
          <p:nvPr/>
        </p:nvSpPr>
        <p:spPr>
          <a:xfrm>
            <a:off x="0" y="5479372"/>
            <a:ext cx="12192000" cy="1212976"/>
          </a:xfrm>
          <a:prstGeom prst="roundRect">
            <a:avLst>
              <a:gd name="adj" fmla="val 0"/>
            </a:avLst>
          </a:prstGeom>
          <a:solidFill>
            <a:srgbClr val="A40005"/>
          </a:solidFill>
        </p:spPr>
        <p:txBody>
          <a:bodyPr wrap="square" anchor="ctr" anchorCtr="0">
            <a:noAutofit/>
          </a:bodyPr>
          <a:lstStyle>
            <a:defPPr>
              <a:defRPr lang="zh-CN"/>
            </a:defPPr>
            <a:lvl1pPr algn="ctr" defTabSz="457200">
              <a:spcBef>
                <a:spcPts val="600"/>
              </a:spcBef>
              <a:spcAft>
                <a:spcPts val="600"/>
              </a:spcAft>
              <a:buClr>
                <a:srgbClr val="A50003"/>
              </a:buClr>
              <a:buSzPct val="60000"/>
              <a:defRPr sz="2400" b="1">
                <a:solidFill>
                  <a:prstClr val="white"/>
                </a:solidFill>
                <a:latin typeface="Arial" panose="020B0604020202020204" pitchFamily="34" charset="0"/>
                <a:ea typeface="微软雅黑" panose="020B0503020204020204" pitchFamily="34" charset="-122"/>
                <a:cs typeface="Arial" panose="020B0604020202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zh-CN" altLang="en-US" dirty="0"/>
              <a:t>立足国家和地方战略，对接国家及上海科创中心战略布局、高科技产业需求，</a:t>
            </a:r>
          </a:p>
          <a:p>
            <a:r>
              <a:rPr lang="zh-CN" altLang="en-US" dirty="0"/>
              <a:t>重点建设有上科大特色的交叉学科，开展生物医学工程领域创新研究</a:t>
            </a:r>
          </a:p>
        </p:txBody>
      </p:sp>
      <p:sp>
        <p:nvSpPr>
          <p:cNvPr id="2" name="标题 1">
            <a:extLst>
              <a:ext uri="{FF2B5EF4-FFF2-40B4-BE49-F238E27FC236}">
                <a16:creationId xmlns:a16="http://schemas.microsoft.com/office/drawing/2014/main" id="{BF892C8C-0487-4797-A7A8-86C0E446DC66}"/>
              </a:ext>
            </a:extLst>
          </p:cNvPr>
          <p:cNvSpPr>
            <a:spLocks noGrp="1"/>
          </p:cNvSpPr>
          <p:nvPr>
            <p:ph type="title"/>
          </p:nvPr>
        </p:nvSpPr>
        <p:spPr>
          <a:xfrm>
            <a:off x="1423416" y="334073"/>
            <a:ext cx="8586900" cy="553998"/>
          </a:xfrm>
        </p:spPr>
        <p:txBody>
          <a:bodyPr wrap="square" lIns="0" tIns="0" rIns="0" bIns="0">
            <a:spAutoFit/>
          </a:bodyPr>
          <a:lstStyle/>
          <a:p>
            <a:r>
              <a:rPr lang="zh-CN" altLang="en-US" sz="4000" b="1" dirty="0">
                <a:solidFill>
                  <a:schemeClr val="tx1"/>
                </a:solidFill>
                <a:latin typeface="Microsoft YaHei" panose="020B0503020204020204" pitchFamily="34" charset="-122"/>
                <a:ea typeface="Microsoft YaHei" panose="020B0503020204020204" pitchFamily="34" charset="-122"/>
              </a:rPr>
              <a:t>上科大</a:t>
            </a:r>
            <a:r>
              <a:rPr lang="en-US" altLang="zh-CN" sz="4000" b="1" dirty="0">
                <a:solidFill>
                  <a:schemeClr val="tx1"/>
                </a:solidFill>
                <a:latin typeface="Microsoft YaHei" panose="020B0503020204020204" pitchFamily="34" charset="-122"/>
                <a:ea typeface="Microsoft YaHei" panose="020B0503020204020204" pitchFamily="34" charset="-122"/>
              </a:rPr>
              <a:t>BME</a:t>
            </a:r>
            <a:r>
              <a:rPr lang="zh-CN" altLang="en-US" sz="4000" b="1" dirty="0">
                <a:solidFill>
                  <a:schemeClr val="tx1"/>
                </a:solidFill>
                <a:latin typeface="Microsoft YaHei" panose="020B0503020204020204" pitchFamily="34" charset="-122"/>
                <a:ea typeface="Microsoft YaHei" panose="020B0503020204020204" pitchFamily="34" charset="-122"/>
              </a:rPr>
              <a:t>专业学科方向</a:t>
            </a:r>
          </a:p>
        </p:txBody>
      </p:sp>
      <p:sp>
        <p:nvSpPr>
          <p:cNvPr id="25" name="矩形 24">
            <a:extLst>
              <a:ext uri="{FF2B5EF4-FFF2-40B4-BE49-F238E27FC236}">
                <a16:creationId xmlns:a16="http://schemas.microsoft.com/office/drawing/2014/main" id="{6FA18DC2-88E1-4BFB-880B-84EE9A95559A}"/>
              </a:ext>
            </a:extLst>
          </p:cNvPr>
          <p:cNvSpPr/>
          <p:nvPr/>
        </p:nvSpPr>
        <p:spPr>
          <a:xfrm>
            <a:off x="1089314" y="1554946"/>
            <a:ext cx="3491170" cy="3231141"/>
          </a:xfrm>
          <a:prstGeom prst="rect">
            <a:avLst/>
          </a:prstGeom>
          <a:noFill/>
        </p:spPr>
        <p:txBody>
          <a:bodyPr wrap="square" lIns="0" tIns="0" rIns="0" bIns="0">
            <a:spAutoFit/>
          </a:bodyPr>
          <a:lstStyle/>
          <a:p>
            <a:pPr defTabSz="457200">
              <a:lnSpc>
                <a:spcPct val="120000"/>
              </a:lnSpc>
              <a:spcBef>
                <a:spcPts val="1200"/>
              </a:spcBef>
              <a:buClr>
                <a:srgbClr val="A50003"/>
              </a:buClr>
              <a:buSzPct val="60000"/>
            </a:pPr>
            <a:r>
              <a:rPr lang="zh-CN" altLang="en-US" sz="2000" b="1" dirty="0">
                <a:latin typeface="Microsoft YaHei" panose="020B0503020204020204" pitchFamily="34" charset="-122"/>
                <a:ea typeface="Microsoft YaHei" panose="020B0503020204020204" pitchFamily="34" charset="-122"/>
                <a:cs typeface="Arial" panose="020B0604020202020204" pitchFamily="34" charset="0"/>
              </a:rPr>
              <a:t>自建校开始，依托物质、生命、信息三大学院，建设生医工学科；</a:t>
            </a:r>
            <a:endParaRPr lang="en-US" altLang="zh-CN" sz="2000" b="1" dirty="0">
              <a:latin typeface="Microsoft YaHei" panose="020B0503020204020204" pitchFamily="34" charset="-122"/>
              <a:ea typeface="Microsoft YaHei" panose="020B0503020204020204" pitchFamily="34" charset="-122"/>
              <a:cs typeface="Arial" panose="020B0604020202020204" pitchFamily="34" charset="0"/>
            </a:endParaRPr>
          </a:p>
          <a:p>
            <a:pPr defTabSz="457200">
              <a:lnSpc>
                <a:spcPct val="120000"/>
              </a:lnSpc>
              <a:spcBef>
                <a:spcPts val="1200"/>
              </a:spcBef>
              <a:buClr>
                <a:srgbClr val="A50003"/>
              </a:buClr>
              <a:buSzPct val="60000"/>
            </a:pPr>
            <a:r>
              <a:rPr lang="en-US" altLang="zh-CN" sz="2000" b="1" dirty="0">
                <a:latin typeface="Microsoft YaHei" panose="020B0503020204020204" pitchFamily="34" charset="-122"/>
                <a:ea typeface="Microsoft YaHei" panose="020B0503020204020204" pitchFamily="34" charset="-122"/>
                <a:cs typeface="Arial" panose="020B0604020202020204" pitchFamily="34" charset="0"/>
              </a:rPr>
              <a:t>2020</a:t>
            </a:r>
            <a:r>
              <a:rPr lang="zh-CN" altLang="en-US" sz="2000" b="1" dirty="0">
                <a:latin typeface="Microsoft YaHei" panose="020B0503020204020204" pitchFamily="34" charset="-122"/>
                <a:ea typeface="Microsoft YaHei" panose="020B0503020204020204" pitchFamily="34" charset="-122"/>
                <a:cs typeface="Arial" panose="020B0604020202020204" pitchFamily="34" charset="0"/>
              </a:rPr>
              <a:t>年成立生医工学院，</a:t>
            </a:r>
            <a:r>
              <a:rPr lang="en-US" altLang="zh-CN" sz="2000" b="1" dirty="0">
                <a:latin typeface="Microsoft YaHei" panose="020B0503020204020204" pitchFamily="34" charset="-122"/>
                <a:ea typeface="Microsoft YaHei" panose="020B0503020204020204" pitchFamily="34" charset="-122"/>
                <a:cs typeface="Arial" panose="020B0604020202020204" pitchFamily="34" charset="0"/>
              </a:rPr>
              <a:t>2021</a:t>
            </a:r>
            <a:r>
              <a:rPr lang="zh-CN" altLang="en-US" sz="2000" b="1" dirty="0">
                <a:latin typeface="Microsoft YaHei" panose="020B0503020204020204" pitchFamily="34" charset="-122"/>
                <a:ea typeface="Microsoft YaHei" panose="020B0503020204020204" pitchFamily="34" charset="-122"/>
                <a:cs typeface="Arial" panose="020B0604020202020204" pitchFamily="34" charset="0"/>
              </a:rPr>
              <a:t>年招收第一届研究生，</a:t>
            </a:r>
            <a:r>
              <a:rPr lang="en-US" altLang="zh-CN" sz="2000" b="1" dirty="0">
                <a:latin typeface="Microsoft YaHei" panose="020B0503020204020204" pitchFamily="34" charset="-122"/>
                <a:ea typeface="Microsoft YaHei" panose="020B0503020204020204" pitchFamily="34" charset="-122"/>
                <a:cs typeface="Arial" panose="020B0604020202020204" pitchFamily="34" charset="0"/>
              </a:rPr>
              <a:t>2022</a:t>
            </a:r>
            <a:r>
              <a:rPr lang="zh-CN" altLang="en-US" sz="2000" b="1" dirty="0">
                <a:latin typeface="Microsoft YaHei" panose="020B0503020204020204" pitchFamily="34" charset="-122"/>
                <a:ea typeface="Microsoft YaHei" panose="020B0503020204020204" pitchFamily="34" charset="-122"/>
                <a:cs typeface="Arial" panose="020B0604020202020204" pitchFamily="34" charset="0"/>
              </a:rPr>
              <a:t>年自主招本科生；</a:t>
            </a:r>
            <a:endParaRPr lang="en-US" altLang="zh-CN" sz="2000" b="1" dirty="0">
              <a:latin typeface="Microsoft YaHei" panose="020B0503020204020204" pitchFamily="34" charset="-122"/>
              <a:ea typeface="Microsoft YaHei" panose="020B0503020204020204" pitchFamily="34" charset="-122"/>
              <a:cs typeface="Arial" panose="020B0604020202020204" pitchFamily="34" charset="0"/>
            </a:endParaRPr>
          </a:p>
          <a:p>
            <a:pPr defTabSz="457200">
              <a:lnSpc>
                <a:spcPct val="120000"/>
              </a:lnSpc>
              <a:spcBef>
                <a:spcPts val="1200"/>
              </a:spcBef>
              <a:buClr>
                <a:srgbClr val="A50003"/>
              </a:buClr>
              <a:buSzPct val="60000"/>
            </a:pPr>
            <a:r>
              <a:rPr lang="en-US" altLang="zh-CN" sz="2000" b="1" dirty="0">
                <a:latin typeface="Microsoft YaHei" panose="020B0503020204020204" pitchFamily="34" charset="-122"/>
                <a:ea typeface="Microsoft YaHei" panose="020B0503020204020204" pitchFamily="34" charset="-122"/>
                <a:cs typeface="Arial" panose="020B0604020202020204" pitchFamily="34" charset="0"/>
              </a:rPr>
              <a:t>2023</a:t>
            </a:r>
            <a:r>
              <a:rPr lang="zh-CN" altLang="en-US" sz="2000" b="1" dirty="0">
                <a:latin typeface="Microsoft YaHei" panose="020B0503020204020204" pitchFamily="34" charset="-122"/>
                <a:ea typeface="Microsoft YaHei" panose="020B0503020204020204" pitchFamily="34" charset="-122"/>
                <a:cs typeface="Arial" panose="020B0604020202020204" pitchFamily="34" charset="0"/>
              </a:rPr>
              <a:t>年起将独立招收</a:t>
            </a:r>
            <a:r>
              <a:rPr lang="en-US" altLang="zh-CN" sz="2000" b="1" dirty="0">
                <a:latin typeface="Microsoft YaHei" panose="020B0503020204020204" pitchFamily="34" charset="-122"/>
                <a:ea typeface="Microsoft YaHei" panose="020B0503020204020204" pitchFamily="34" charset="-122"/>
                <a:cs typeface="Arial" panose="020B0604020202020204" pitchFamily="34" charset="0"/>
              </a:rPr>
              <a:t>083100 </a:t>
            </a:r>
            <a:r>
              <a:rPr lang="zh-CN" altLang="en-US" sz="2000" b="1" dirty="0">
                <a:latin typeface="Microsoft YaHei" panose="020B0503020204020204" pitchFamily="34" charset="-122"/>
                <a:ea typeface="Microsoft YaHei" panose="020B0503020204020204" pitchFamily="34" charset="-122"/>
                <a:cs typeface="Arial" panose="020B0604020202020204" pitchFamily="34" charset="0"/>
              </a:rPr>
              <a:t>生物医学工程 一级学科研究生。</a:t>
            </a:r>
            <a:endParaRPr lang="en-US" altLang="zh-CN" sz="2000" b="1" dirty="0">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5" name="Content Placeholder 2"/>
          <p:cNvSpPr>
            <a:spLocks noGrp="1"/>
          </p:cNvSpPr>
          <p:nvPr>
            <p:ph idx="1"/>
          </p:nvPr>
        </p:nvSpPr>
        <p:spPr>
          <a:xfrm>
            <a:off x="5183115" y="1247312"/>
            <a:ext cx="6134174" cy="3846411"/>
          </a:xfrm>
          <a:prstGeom prst="roundRect">
            <a:avLst>
              <a:gd name="adj" fmla="val 2123"/>
            </a:avLst>
          </a:prstGeom>
          <a:gradFill rotWithShape="0">
            <a:gsLst>
              <a:gs pos="0">
                <a:srgbClr val="5B9BD5">
                  <a:lumMod val="60000"/>
                  <a:lumOff val="40000"/>
                </a:srgbClr>
              </a:gs>
              <a:gs pos="100000">
                <a:srgbClr val="5B9BD5">
                  <a:lumMod val="50000"/>
                </a:srgbClr>
              </a:gs>
            </a:gsLst>
            <a:lin ang="2700000" scaled="0"/>
          </a:gradFill>
          <a:ln w="12700" cap="flat" cmpd="sng" algn="ctr">
            <a:noFill/>
            <a:prstDash val="solid"/>
            <a:miter lim="800000"/>
          </a:ln>
          <a:effectLst/>
        </p:spPr>
        <p:txBody>
          <a:bodyPr wrap="square" lIns="0" tIns="144000" rIns="0" bIns="144000" anchor="ctr" anchorCtr="0">
            <a:noAutofit/>
          </a:bodyPr>
          <a:lstStyle/>
          <a:p>
            <a:pPr marL="14288" lvl="1" indent="0" algn="ctr">
              <a:lnSpc>
                <a:spcPct val="120000"/>
              </a:lnSpc>
              <a:spcBef>
                <a:spcPts val="0"/>
              </a:spcBef>
              <a:buNone/>
            </a:pPr>
            <a:r>
              <a:rPr lang="zh-CN" altLang="en-US" b="1" dirty="0">
                <a:solidFill>
                  <a:schemeClr val="bg1"/>
                </a:solidFill>
              </a:rPr>
              <a:t>智能医学</a:t>
            </a:r>
            <a:endParaRPr lang="en-US" altLang="zh-CN" b="1" dirty="0">
              <a:solidFill>
                <a:schemeClr val="bg1"/>
              </a:solidFill>
            </a:endParaRPr>
          </a:p>
          <a:p>
            <a:pPr marL="14288" lvl="1" indent="0" algn="ctr">
              <a:lnSpc>
                <a:spcPct val="120000"/>
              </a:lnSpc>
              <a:spcBef>
                <a:spcPts val="0"/>
              </a:spcBef>
              <a:buClr>
                <a:schemeClr val="tx1">
                  <a:lumMod val="75000"/>
                  <a:lumOff val="25000"/>
                </a:schemeClr>
              </a:buClr>
              <a:buNone/>
            </a:pPr>
            <a:r>
              <a:rPr lang="zh-CN" altLang="en-US" sz="1800" dirty="0">
                <a:solidFill>
                  <a:schemeClr val="bg1">
                    <a:lumMod val="85000"/>
                  </a:schemeClr>
                </a:solidFill>
              </a:rPr>
              <a:t>人工智能、医学大数据、医疗元宇宙、脑科学与脑疾病等</a:t>
            </a:r>
            <a:endParaRPr lang="en-US" altLang="zh-CN" sz="1800" dirty="0">
              <a:solidFill>
                <a:schemeClr val="bg1">
                  <a:lumMod val="85000"/>
                </a:schemeClr>
              </a:solidFill>
            </a:endParaRPr>
          </a:p>
          <a:p>
            <a:pPr marL="14288" lvl="1" indent="0" algn="ctr">
              <a:lnSpc>
                <a:spcPct val="120000"/>
              </a:lnSpc>
              <a:spcBef>
                <a:spcPts val="0"/>
              </a:spcBef>
              <a:buClr>
                <a:schemeClr val="tx1">
                  <a:lumMod val="75000"/>
                  <a:lumOff val="25000"/>
                </a:schemeClr>
              </a:buClr>
              <a:buNone/>
            </a:pPr>
            <a:endParaRPr lang="en-US" altLang="zh-CN" sz="1800" b="1" dirty="0">
              <a:solidFill>
                <a:schemeClr val="bg1"/>
              </a:solidFill>
            </a:endParaRPr>
          </a:p>
          <a:p>
            <a:pPr marL="14288" indent="0" algn="ctr">
              <a:lnSpc>
                <a:spcPct val="120000"/>
              </a:lnSpc>
              <a:spcBef>
                <a:spcPts val="0"/>
              </a:spcBef>
              <a:buNone/>
            </a:pPr>
            <a:r>
              <a:rPr lang="zh-CN" altLang="en-US" sz="2400" b="1" dirty="0">
                <a:solidFill>
                  <a:schemeClr val="bg1"/>
                </a:solidFill>
              </a:rPr>
              <a:t>医学影像</a:t>
            </a:r>
            <a:endParaRPr lang="en-US" altLang="zh-CN" sz="2400" b="1" dirty="0">
              <a:solidFill>
                <a:schemeClr val="bg1"/>
              </a:solidFill>
            </a:endParaRPr>
          </a:p>
          <a:p>
            <a:pPr marL="14288" indent="0" algn="ctr">
              <a:lnSpc>
                <a:spcPct val="120000"/>
              </a:lnSpc>
              <a:spcBef>
                <a:spcPts val="0"/>
              </a:spcBef>
              <a:buNone/>
            </a:pPr>
            <a:r>
              <a:rPr lang="zh-CN" altLang="en-US" sz="1800" dirty="0">
                <a:solidFill>
                  <a:schemeClr val="bg1">
                    <a:lumMod val="85000"/>
                  </a:schemeClr>
                </a:solidFill>
              </a:rPr>
              <a:t>磁共振、</a:t>
            </a:r>
            <a:r>
              <a:rPr lang="en-US" altLang="zh-CN" sz="1800" dirty="0">
                <a:solidFill>
                  <a:schemeClr val="bg1">
                    <a:lumMod val="85000"/>
                  </a:schemeClr>
                </a:solidFill>
              </a:rPr>
              <a:t>CT</a:t>
            </a:r>
            <a:r>
              <a:rPr lang="zh-CN" altLang="en-US" sz="1800" dirty="0">
                <a:solidFill>
                  <a:schemeClr val="bg1">
                    <a:lumMod val="85000"/>
                  </a:schemeClr>
                </a:solidFill>
              </a:rPr>
              <a:t>、</a:t>
            </a:r>
            <a:r>
              <a:rPr lang="en-US" altLang="zh-CN" sz="1800" dirty="0">
                <a:solidFill>
                  <a:schemeClr val="bg1">
                    <a:lumMod val="85000"/>
                  </a:schemeClr>
                </a:solidFill>
              </a:rPr>
              <a:t>X-ray</a:t>
            </a:r>
            <a:r>
              <a:rPr lang="zh-CN" altLang="en-US" sz="1800" dirty="0">
                <a:solidFill>
                  <a:schemeClr val="bg1">
                    <a:lumMod val="85000"/>
                  </a:schemeClr>
                </a:solidFill>
              </a:rPr>
              <a:t>、超声、分子影像、光学成像等</a:t>
            </a:r>
            <a:endParaRPr lang="en-US" altLang="zh-CN" sz="1800" dirty="0">
              <a:solidFill>
                <a:schemeClr val="bg1">
                  <a:lumMod val="85000"/>
                </a:schemeClr>
              </a:solidFill>
            </a:endParaRPr>
          </a:p>
          <a:p>
            <a:pPr marL="14288" indent="0" algn="ctr">
              <a:lnSpc>
                <a:spcPct val="120000"/>
              </a:lnSpc>
              <a:spcBef>
                <a:spcPts val="0"/>
              </a:spcBef>
              <a:buNone/>
            </a:pPr>
            <a:endParaRPr lang="en-US" altLang="zh-CN" sz="1800" b="1" dirty="0">
              <a:solidFill>
                <a:schemeClr val="bg1"/>
              </a:solidFill>
            </a:endParaRPr>
          </a:p>
          <a:p>
            <a:pPr marL="14288" lvl="1" indent="0" algn="ctr">
              <a:lnSpc>
                <a:spcPct val="120000"/>
              </a:lnSpc>
              <a:spcBef>
                <a:spcPts val="0"/>
              </a:spcBef>
              <a:buNone/>
            </a:pPr>
            <a:r>
              <a:rPr lang="zh-CN" altLang="en-US" b="1" dirty="0">
                <a:solidFill>
                  <a:schemeClr val="bg1"/>
                </a:solidFill>
              </a:rPr>
              <a:t>智慧仪器</a:t>
            </a:r>
            <a:endParaRPr lang="en-US" altLang="zh-CN" b="1" dirty="0">
              <a:solidFill>
                <a:schemeClr val="bg1"/>
              </a:solidFill>
            </a:endParaRPr>
          </a:p>
          <a:p>
            <a:pPr marL="14288" indent="0" algn="ctr">
              <a:lnSpc>
                <a:spcPct val="120000"/>
              </a:lnSpc>
              <a:spcBef>
                <a:spcPts val="0"/>
              </a:spcBef>
              <a:buNone/>
            </a:pPr>
            <a:r>
              <a:rPr lang="zh-CN" altLang="en-US" sz="1800" dirty="0">
                <a:solidFill>
                  <a:schemeClr val="bg1">
                    <a:lumMod val="85000"/>
                  </a:schemeClr>
                </a:solidFill>
              </a:rPr>
              <a:t>可穿戴设备、医疗机器人、康复仪器、关键器件等</a:t>
            </a:r>
            <a:endParaRPr lang="en-US" altLang="zh-CN" sz="2400" dirty="0">
              <a:solidFill>
                <a:schemeClr val="bg1">
                  <a:lumMod val="85000"/>
                </a:schemeClr>
              </a:solidFill>
            </a:endParaRPr>
          </a:p>
        </p:txBody>
      </p:sp>
      <p:sp>
        <p:nvSpPr>
          <p:cNvPr id="3" name="矩形 2"/>
          <p:cNvSpPr/>
          <p:nvPr/>
        </p:nvSpPr>
        <p:spPr>
          <a:xfrm>
            <a:off x="3060200" y="893599"/>
            <a:ext cx="6412333" cy="400110"/>
          </a:xfrm>
          <a:prstGeom prst="rect">
            <a:avLst/>
          </a:prstGeom>
        </p:spPr>
        <p:txBody>
          <a:bodyPr wrap="none">
            <a:spAutoFit/>
          </a:bodyPr>
          <a:lstStyle/>
          <a:p>
            <a:r>
              <a:rPr lang="zh-CN" altLang="en-US" sz="2000" b="1" dirty="0">
                <a:solidFill>
                  <a:srgbClr val="A50003"/>
                </a:solidFill>
                <a:latin typeface="微软雅黑" panose="020B0503020204020204" pitchFamily="34" charset="-122"/>
                <a:ea typeface="微软雅黑" panose="020B0503020204020204" pitchFamily="34" charset="-122"/>
              </a:rPr>
              <a:t>我们要建设“最具智慧、富有特色”的</a:t>
            </a:r>
            <a:r>
              <a:rPr lang="en-US" altLang="zh-CN" sz="2000" b="1" dirty="0">
                <a:solidFill>
                  <a:srgbClr val="A50003"/>
                </a:solidFill>
                <a:latin typeface="微软雅黑" panose="020B0503020204020204" pitchFamily="34" charset="-122"/>
                <a:ea typeface="微软雅黑" panose="020B0503020204020204" pitchFamily="34" charset="-122"/>
              </a:rPr>
              <a:t>BME</a:t>
            </a:r>
            <a:r>
              <a:rPr lang="zh-CN" altLang="en-US" sz="2000" b="1" dirty="0">
                <a:solidFill>
                  <a:srgbClr val="A50003"/>
                </a:solidFill>
                <a:latin typeface="微软雅黑" panose="020B0503020204020204" pitchFamily="34" charset="-122"/>
                <a:ea typeface="微软雅黑" panose="020B0503020204020204" pitchFamily="34" charset="-122"/>
              </a:rPr>
              <a:t>学科方向！</a:t>
            </a:r>
          </a:p>
        </p:txBody>
      </p:sp>
    </p:spTree>
    <p:extLst>
      <p:ext uri="{BB962C8B-B14F-4D97-AF65-F5344CB8AC3E}">
        <p14:creationId xmlns:p14="http://schemas.microsoft.com/office/powerpoint/2010/main" val="23292381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92C8C-0487-4797-A7A8-86C0E446DC66}"/>
              </a:ext>
            </a:extLst>
          </p:cNvPr>
          <p:cNvSpPr>
            <a:spLocks noGrp="1"/>
          </p:cNvSpPr>
          <p:nvPr>
            <p:ph type="title"/>
          </p:nvPr>
        </p:nvSpPr>
        <p:spPr>
          <a:xfrm>
            <a:off x="900000" y="421554"/>
            <a:ext cx="8586900" cy="553998"/>
          </a:xfrm>
        </p:spPr>
        <p:txBody>
          <a:bodyPr wrap="square" lIns="0" tIns="0" rIns="0" bIns="0">
            <a:spAutoFit/>
          </a:bodyPr>
          <a:lstStyle/>
          <a:p>
            <a:pPr algn="l"/>
            <a:r>
              <a:rPr lang="zh-CN" altLang="en-US" sz="4000" b="1" dirty="0">
                <a:solidFill>
                  <a:schemeClr val="tx1"/>
                </a:solidFill>
                <a:latin typeface="Microsoft YaHei" panose="020B0503020204020204" pitchFamily="34" charset="-122"/>
                <a:ea typeface="Microsoft YaHei" panose="020B0503020204020204" pitchFamily="34" charset="-122"/>
              </a:rPr>
              <a:t>三大学科方向</a:t>
            </a:r>
          </a:p>
        </p:txBody>
      </p:sp>
      <p:graphicFrame>
        <p:nvGraphicFramePr>
          <p:cNvPr id="7" name="图示 6"/>
          <p:cNvGraphicFramePr/>
          <p:nvPr>
            <p:extLst/>
          </p:nvPr>
        </p:nvGraphicFramePr>
        <p:xfrm>
          <a:off x="540000" y="832975"/>
          <a:ext cx="10842172" cy="58946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文本框 7"/>
          <p:cNvSpPr txBox="1"/>
          <p:nvPr/>
        </p:nvSpPr>
        <p:spPr>
          <a:xfrm>
            <a:off x="901032" y="1536650"/>
            <a:ext cx="902811" cy="954107"/>
          </a:xfrm>
          <a:prstGeom prst="rect">
            <a:avLst/>
          </a:prstGeom>
          <a:noFill/>
        </p:spPr>
        <p:txBody>
          <a:bodyPr wrap="none" rtlCol="0">
            <a:spAutoFit/>
          </a:bodyPr>
          <a:lstStyle/>
          <a:p>
            <a:r>
              <a:rPr lang="zh-CN" altLang="en-US" sz="2800" b="1" dirty="0">
                <a:solidFill>
                  <a:prstClr val="white">
                    <a:hueOff val="0"/>
                    <a:satOff val="0"/>
                    <a:lumOff val="0"/>
                  </a:prstClr>
                </a:solidFill>
                <a:latin typeface="微软雅黑" panose="020B0503020204020204" pitchFamily="34" charset="-122"/>
                <a:ea typeface="微软雅黑" panose="020B0503020204020204" pitchFamily="34" charset="-122"/>
              </a:rPr>
              <a:t>智能</a:t>
            </a:r>
            <a:endParaRPr lang="en-US" altLang="zh-CN" sz="2800" b="1" dirty="0">
              <a:solidFill>
                <a:prstClr val="white">
                  <a:hueOff val="0"/>
                  <a:satOff val="0"/>
                  <a:lumOff val="0"/>
                </a:prstClr>
              </a:solidFill>
              <a:latin typeface="微软雅黑" panose="020B0503020204020204" pitchFamily="34" charset="-122"/>
              <a:ea typeface="微软雅黑" panose="020B0503020204020204" pitchFamily="34" charset="-122"/>
            </a:endParaRPr>
          </a:p>
          <a:p>
            <a:r>
              <a:rPr lang="zh-CN" altLang="en-US" sz="2800" b="1" dirty="0">
                <a:solidFill>
                  <a:prstClr val="white">
                    <a:hueOff val="0"/>
                    <a:satOff val="0"/>
                    <a:lumOff val="0"/>
                  </a:prstClr>
                </a:solidFill>
                <a:latin typeface="微软雅黑" panose="020B0503020204020204" pitchFamily="34" charset="-122"/>
                <a:ea typeface="微软雅黑" panose="020B0503020204020204" pitchFamily="34" charset="-122"/>
              </a:rPr>
              <a:t>医学</a:t>
            </a:r>
          </a:p>
        </p:txBody>
      </p:sp>
      <p:sp>
        <p:nvSpPr>
          <p:cNvPr id="9" name="文本框 8"/>
          <p:cNvSpPr txBox="1"/>
          <p:nvPr/>
        </p:nvSpPr>
        <p:spPr>
          <a:xfrm>
            <a:off x="1316903" y="3300874"/>
            <a:ext cx="902811" cy="954107"/>
          </a:xfrm>
          <a:prstGeom prst="rect">
            <a:avLst/>
          </a:prstGeom>
          <a:noFill/>
        </p:spPr>
        <p:txBody>
          <a:bodyPr wrap="none" rtlCol="0">
            <a:spAutoFit/>
          </a:bodyPr>
          <a:lstStyle/>
          <a:p>
            <a:r>
              <a:rPr lang="zh-CN" altLang="en-US" sz="2800" b="1" dirty="0">
                <a:solidFill>
                  <a:prstClr val="white">
                    <a:hueOff val="0"/>
                    <a:satOff val="0"/>
                    <a:lumOff val="0"/>
                  </a:prstClr>
                </a:solidFill>
                <a:latin typeface="微软雅黑" panose="020B0503020204020204" pitchFamily="34" charset="-122"/>
                <a:ea typeface="微软雅黑" panose="020B0503020204020204" pitchFamily="34" charset="-122"/>
              </a:rPr>
              <a:t>医学</a:t>
            </a:r>
            <a:endParaRPr lang="en-US" altLang="zh-CN" sz="2800" b="1">
              <a:solidFill>
                <a:prstClr val="white">
                  <a:hueOff val="0"/>
                  <a:satOff val="0"/>
                  <a:lumOff val="0"/>
                </a:prstClr>
              </a:solidFill>
              <a:latin typeface="微软雅黑" panose="020B0503020204020204" pitchFamily="34" charset="-122"/>
              <a:ea typeface="微软雅黑" panose="020B0503020204020204" pitchFamily="34" charset="-122"/>
            </a:endParaRPr>
          </a:p>
          <a:p>
            <a:r>
              <a:rPr lang="zh-CN" altLang="en-US" sz="2800" b="1">
                <a:solidFill>
                  <a:prstClr val="white">
                    <a:hueOff val="0"/>
                    <a:satOff val="0"/>
                    <a:lumOff val="0"/>
                  </a:prstClr>
                </a:solidFill>
                <a:latin typeface="微软雅黑" panose="020B0503020204020204" pitchFamily="34" charset="-122"/>
                <a:ea typeface="微软雅黑" panose="020B0503020204020204" pitchFamily="34" charset="-122"/>
              </a:rPr>
              <a:t>影像</a:t>
            </a:r>
            <a:endParaRPr lang="zh-CN" altLang="en-US" sz="2800" b="1" dirty="0">
              <a:solidFill>
                <a:prstClr val="white">
                  <a:hueOff val="0"/>
                  <a:satOff val="0"/>
                  <a:lumOff val="0"/>
                </a:prst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901032" y="5065098"/>
            <a:ext cx="902811" cy="954107"/>
          </a:xfrm>
          <a:prstGeom prst="rect">
            <a:avLst/>
          </a:prstGeom>
          <a:noFill/>
        </p:spPr>
        <p:txBody>
          <a:bodyPr wrap="none" rtlCol="0">
            <a:spAutoFit/>
          </a:bodyPr>
          <a:lstStyle/>
          <a:p>
            <a:r>
              <a:rPr lang="zh-CN" altLang="en-US" sz="2800" b="1" dirty="0">
                <a:solidFill>
                  <a:prstClr val="white">
                    <a:hueOff val="0"/>
                    <a:satOff val="0"/>
                    <a:lumOff val="0"/>
                  </a:prstClr>
                </a:solidFill>
                <a:latin typeface="微软雅黑" panose="020B0503020204020204" pitchFamily="34" charset="-122"/>
                <a:ea typeface="微软雅黑" panose="020B0503020204020204" pitchFamily="34" charset="-122"/>
              </a:rPr>
              <a:t>智慧</a:t>
            </a:r>
            <a:endParaRPr lang="en-US" altLang="zh-CN" sz="2800" b="1" dirty="0">
              <a:solidFill>
                <a:prstClr val="white">
                  <a:hueOff val="0"/>
                  <a:satOff val="0"/>
                  <a:lumOff val="0"/>
                </a:prstClr>
              </a:solidFill>
              <a:latin typeface="微软雅黑" panose="020B0503020204020204" pitchFamily="34" charset="-122"/>
              <a:ea typeface="微软雅黑" panose="020B0503020204020204" pitchFamily="34" charset="-122"/>
            </a:endParaRPr>
          </a:p>
          <a:p>
            <a:r>
              <a:rPr lang="zh-CN" altLang="en-US" sz="2800" b="1" dirty="0">
                <a:solidFill>
                  <a:prstClr val="white">
                    <a:hueOff val="0"/>
                    <a:satOff val="0"/>
                    <a:lumOff val="0"/>
                  </a:prstClr>
                </a:solidFill>
                <a:latin typeface="微软雅黑" panose="020B0503020204020204" pitchFamily="34" charset="-122"/>
                <a:ea typeface="微软雅黑" panose="020B0503020204020204" pitchFamily="34" charset="-122"/>
              </a:rPr>
              <a:t>仪器</a:t>
            </a:r>
          </a:p>
        </p:txBody>
      </p:sp>
      <p:sp>
        <p:nvSpPr>
          <p:cNvPr id="11" name="矩形 10"/>
          <p:cNvSpPr/>
          <p:nvPr/>
        </p:nvSpPr>
        <p:spPr>
          <a:xfrm>
            <a:off x="4635243" y="421554"/>
            <a:ext cx="6746929" cy="584775"/>
          </a:xfrm>
          <a:prstGeom prst="rect">
            <a:avLst/>
          </a:prstGeom>
        </p:spPr>
        <p:txBody>
          <a:bodyPr wrap="square">
            <a:spAutoFit/>
          </a:bodyPr>
          <a:lstStyle/>
          <a:p>
            <a:r>
              <a:rPr lang="zh-CN" altLang="en-US" sz="1600" b="1" dirty="0">
                <a:solidFill>
                  <a:srgbClr val="A50003"/>
                </a:solidFill>
                <a:latin typeface="微软雅黑" panose="020B0503020204020204" pitchFamily="34" charset="-122"/>
                <a:ea typeface="微软雅黑" panose="020B0503020204020204" pitchFamily="34" charset="-122"/>
              </a:rPr>
              <a:t>在跨学科的创新中，将一流研究成果无缝转化到临床应用中，让理论研究与产业实践紧密结合，真正构建科技进步驱动产业发展的完整创新价值链！</a:t>
            </a:r>
          </a:p>
        </p:txBody>
      </p:sp>
    </p:spTree>
    <p:extLst>
      <p:ext uri="{BB962C8B-B14F-4D97-AF65-F5344CB8AC3E}">
        <p14:creationId xmlns:p14="http://schemas.microsoft.com/office/powerpoint/2010/main" val="9886261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FD24453-7AA2-7148-A781-6B991C9E8318}"/>
              </a:ext>
            </a:extLst>
          </p:cNvPr>
          <p:cNvSpPr/>
          <p:nvPr/>
        </p:nvSpPr>
        <p:spPr>
          <a:xfrm>
            <a:off x="878307" y="861707"/>
            <a:ext cx="4805671" cy="569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kumimoji="1" lang="zh-CN" altLang="en-US">
              <a:solidFill>
                <a:prstClr val="white"/>
              </a:solidFill>
              <a:latin typeface="Calibri" panose="020F0502020204030204"/>
              <a:ea typeface="等线" panose="02010600030101010101" pitchFamily="2" charset="-122"/>
            </a:endParaRPr>
          </a:p>
        </p:txBody>
      </p:sp>
      <p:pic>
        <p:nvPicPr>
          <p:cNvPr id="6" name="图片 24">
            <a:extLst>
              <a:ext uri="{FF2B5EF4-FFF2-40B4-BE49-F238E27FC236}">
                <a16:creationId xmlns:a16="http://schemas.microsoft.com/office/drawing/2014/main" id="{EA5644F0-500D-4842-9D33-04FC9FA2339E}"/>
              </a:ext>
            </a:extLst>
          </p:cNvPr>
          <p:cNvPicPr>
            <a:picLocks/>
          </p:cNvPicPr>
          <p:nvPr/>
        </p:nvPicPr>
        <p:blipFill rotWithShape="1">
          <a:blip r:embed="rId3" cstate="email">
            <a:extLst>
              <a:ext uri="{28A0092B-C50C-407E-A947-70E740481C1C}">
                <a14:useLocalDpi xmlns:a14="http://schemas.microsoft.com/office/drawing/2010/main"/>
              </a:ext>
            </a:extLst>
          </a:blip>
          <a:srcRect l="7178" t="9050" r="4114" b="13158"/>
          <a:stretch/>
        </p:blipFill>
        <p:spPr>
          <a:xfrm>
            <a:off x="1222242" y="1534359"/>
            <a:ext cx="9775967" cy="4774968"/>
          </a:xfrm>
          <a:prstGeom prst="rect">
            <a:avLst/>
          </a:prstGeom>
          <a:effectLst>
            <a:softEdge rad="1016000"/>
          </a:effectLst>
        </p:spPr>
      </p:pic>
      <p:sp>
        <p:nvSpPr>
          <p:cNvPr id="7" name="矩形 25">
            <a:extLst>
              <a:ext uri="{FF2B5EF4-FFF2-40B4-BE49-F238E27FC236}">
                <a16:creationId xmlns:a16="http://schemas.microsoft.com/office/drawing/2014/main" id="{12DD2C63-746F-1244-A112-4D7A9AE477BC}"/>
              </a:ext>
            </a:extLst>
          </p:cNvPr>
          <p:cNvSpPr/>
          <p:nvPr/>
        </p:nvSpPr>
        <p:spPr>
          <a:xfrm>
            <a:off x="9369955" y="5242833"/>
            <a:ext cx="2666127" cy="52496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77">
              <a:defRPr/>
            </a:pPr>
            <a:r>
              <a:rPr lang="zh-CN" altLang="en-US" sz="2000" b="1" dirty="0">
                <a:solidFill>
                  <a:prstClr val="white"/>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创业与管理学院</a:t>
            </a:r>
          </a:p>
        </p:txBody>
      </p:sp>
      <p:sp>
        <p:nvSpPr>
          <p:cNvPr id="8" name="矩形 26">
            <a:extLst>
              <a:ext uri="{FF2B5EF4-FFF2-40B4-BE49-F238E27FC236}">
                <a16:creationId xmlns:a16="http://schemas.microsoft.com/office/drawing/2014/main" id="{A4D8B801-D1DD-B740-9641-15FB3CA933DD}"/>
              </a:ext>
            </a:extLst>
          </p:cNvPr>
          <p:cNvSpPr/>
          <p:nvPr/>
        </p:nvSpPr>
        <p:spPr>
          <a:xfrm>
            <a:off x="184366" y="2359541"/>
            <a:ext cx="2568097" cy="527899"/>
          </a:xfrm>
          <a:prstGeom prst="roundRect">
            <a:avLst/>
          </a:prstGeom>
          <a:solidFill>
            <a:srgbClr val="188F47"/>
          </a:solidFill>
          <a:ln>
            <a:noFill/>
          </a:ln>
        </p:spPr>
        <p:style>
          <a:lnRef idx="0">
            <a:scrgbClr r="0" g="0" b="0"/>
          </a:lnRef>
          <a:fillRef idx="0">
            <a:scrgbClr r="0" g="0" b="0"/>
          </a:fillRef>
          <a:effectRef idx="0">
            <a:scrgbClr r="0" g="0" b="0"/>
          </a:effectRef>
          <a:fontRef idx="minor">
            <a:schemeClr val="lt1"/>
          </a:fontRef>
        </p:style>
        <p:txBody>
          <a:bodyPr lIns="0" tIns="0" rIns="0" bIns="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77">
              <a:defRPr/>
            </a:pPr>
            <a:r>
              <a:rPr lang="zh-CN" altLang="en-US" sz="2000" b="1" dirty="0">
                <a:solidFill>
                  <a:prstClr val="white"/>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物质科学与技术学院</a:t>
            </a:r>
          </a:p>
        </p:txBody>
      </p:sp>
      <p:cxnSp>
        <p:nvCxnSpPr>
          <p:cNvPr id="9" name="直接连接符 12">
            <a:extLst>
              <a:ext uri="{FF2B5EF4-FFF2-40B4-BE49-F238E27FC236}">
                <a16:creationId xmlns:a16="http://schemas.microsoft.com/office/drawing/2014/main" id="{E23523E9-A75A-8643-9327-05811315A21A}"/>
              </a:ext>
            </a:extLst>
          </p:cNvPr>
          <p:cNvCxnSpPr>
            <a:cxnSpLocks/>
          </p:cNvCxnSpPr>
          <p:nvPr/>
        </p:nvCxnSpPr>
        <p:spPr>
          <a:xfrm flipH="1" flipV="1">
            <a:off x="2752463" y="2623491"/>
            <a:ext cx="2468421" cy="1358000"/>
          </a:xfrm>
          <a:prstGeom prst="line">
            <a:avLst/>
          </a:prstGeom>
          <a:ln w="38100">
            <a:solidFill>
              <a:srgbClr val="188F47"/>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sp>
        <p:nvSpPr>
          <p:cNvPr id="10" name="矩形 28">
            <a:extLst>
              <a:ext uri="{FF2B5EF4-FFF2-40B4-BE49-F238E27FC236}">
                <a16:creationId xmlns:a16="http://schemas.microsoft.com/office/drawing/2014/main" id="{FC18C771-07C1-974A-82DB-77D69D75414C}"/>
              </a:ext>
            </a:extLst>
          </p:cNvPr>
          <p:cNvSpPr/>
          <p:nvPr/>
        </p:nvSpPr>
        <p:spPr>
          <a:xfrm>
            <a:off x="2860284" y="1498931"/>
            <a:ext cx="2468411" cy="527899"/>
          </a:xfrm>
          <a:prstGeom prst="roundRect">
            <a:avLst/>
          </a:prstGeom>
          <a:solidFill>
            <a:schemeClr val="accent2"/>
          </a:solidFill>
          <a:ln>
            <a:noFill/>
          </a:ln>
          <a:effectLst>
            <a:softEdge rad="0"/>
          </a:effectLst>
        </p:spPr>
        <p:style>
          <a:lnRef idx="0">
            <a:scrgbClr r="0" g="0" b="0"/>
          </a:lnRef>
          <a:fillRef idx="0">
            <a:scrgbClr r="0" g="0" b="0"/>
          </a:fillRef>
          <a:effectRef idx="0">
            <a:scrgbClr r="0" g="0" b="0"/>
          </a:effectRef>
          <a:fontRef idx="minor">
            <a:schemeClr val="lt1"/>
          </a:fontRef>
        </p:style>
        <p:txBody>
          <a:bodyPr lIns="0" tIns="0" rIns="0" bIns="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77">
              <a:defRPr/>
            </a:pPr>
            <a:r>
              <a:rPr lang="zh-CN" altLang="en-US" sz="2000" b="1" dirty="0">
                <a:solidFill>
                  <a:prstClr val="white"/>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生命科学与技术学院</a:t>
            </a:r>
          </a:p>
        </p:txBody>
      </p:sp>
      <p:cxnSp>
        <p:nvCxnSpPr>
          <p:cNvPr id="11" name="直接连接符 14">
            <a:extLst>
              <a:ext uri="{FF2B5EF4-FFF2-40B4-BE49-F238E27FC236}">
                <a16:creationId xmlns:a16="http://schemas.microsoft.com/office/drawing/2014/main" id="{4F8CFE16-20D3-7641-851D-0E4683067E8A}"/>
              </a:ext>
            </a:extLst>
          </p:cNvPr>
          <p:cNvCxnSpPr>
            <a:cxnSpLocks/>
            <a:stCxn id="10" idx="2"/>
          </p:cNvCxnSpPr>
          <p:nvPr/>
        </p:nvCxnSpPr>
        <p:spPr>
          <a:xfrm>
            <a:off x="4094489" y="2026830"/>
            <a:ext cx="2223419" cy="1420143"/>
          </a:xfrm>
          <a:prstGeom prst="line">
            <a:avLst/>
          </a:prstGeom>
          <a:ln w="38100">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2" name="直接连接符 15">
            <a:extLst>
              <a:ext uri="{FF2B5EF4-FFF2-40B4-BE49-F238E27FC236}">
                <a16:creationId xmlns:a16="http://schemas.microsoft.com/office/drawing/2014/main" id="{12020BF4-8628-E74C-A46E-B7A9F41B965F}"/>
              </a:ext>
            </a:extLst>
          </p:cNvPr>
          <p:cNvCxnSpPr>
            <a:cxnSpLocks/>
            <a:endCxn id="7" idx="1"/>
          </p:cNvCxnSpPr>
          <p:nvPr/>
        </p:nvCxnSpPr>
        <p:spPr>
          <a:xfrm>
            <a:off x="7124504" y="4480611"/>
            <a:ext cx="2245451" cy="1024704"/>
          </a:xfrm>
          <a:prstGeom prst="line">
            <a:avLst/>
          </a:prstGeom>
          <a:ln w="38100">
            <a:solidFill>
              <a:srgbClr val="7030A0"/>
            </a:solidFill>
            <a:headEnd type="oval" w="lg" len="lg"/>
          </a:ln>
        </p:spPr>
        <p:style>
          <a:lnRef idx="1">
            <a:schemeClr val="accent1"/>
          </a:lnRef>
          <a:fillRef idx="0">
            <a:schemeClr val="accent1"/>
          </a:fillRef>
          <a:effectRef idx="0">
            <a:schemeClr val="accent1"/>
          </a:effectRef>
          <a:fontRef idx="minor">
            <a:schemeClr val="tx1"/>
          </a:fontRef>
        </p:style>
      </p:cxnSp>
      <p:sp>
        <p:nvSpPr>
          <p:cNvPr id="13" name="矩形 31">
            <a:extLst>
              <a:ext uri="{FF2B5EF4-FFF2-40B4-BE49-F238E27FC236}">
                <a16:creationId xmlns:a16="http://schemas.microsoft.com/office/drawing/2014/main" id="{778F9A94-BF9F-C942-B507-C07755578173}"/>
              </a:ext>
            </a:extLst>
          </p:cNvPr>
          <p:cNvSpPr/>
          <p:nvPr/>
        </p:nvSpPr>
        <p:spPr>
          <a:xfrm>
            <a:off x="9352899" y="3047584"/>
            <a:ext cx="2683184" cy="527899"/>
          </a:xfrm>
          <a:prstGeom prst="roundRect">
            <a:avLst/>
          </a:prstGeom>
          <a:solidFill>
            <a:srgbClr val="2F54A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77">
              <a:defRPr/>
            </a:pPr>
            <a:r>
              <a:rPr lang="zh-CN" altLang="en-US" sz="2000" b="1" dirty="0">
                <a:solidFill>
                  <a:prstClr val="white"/>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信息科学与技术学院</a:t>
            </a:r>
          </a:p>
        </p:txBody>
      </p:sp>
      <p:cxnSp>
        <p:nvCxnSpPr>
          <p:cNvPr id="14" name="直接连接符 17">
            <a:extLst>
              <a:ext uri="{FF2B5EF4-FFF2-40B4-BE49-F238E27FC236}">
                <a16:creationId xmlns:a16="http://schemas.microsoft.com/office/drawing/2014/main" id="{DB9AC216-45B0-6946-9AD8-4EF3B5EFE21E}"/>
              </a:ext>
            </a:extLst>
          </p:cNvPr>
          <p:cNvCxnSpPr>
            <a:cxnSpLocks/>
          </p:cNvCxnSpPr>
          <p:nvPr/>
        </p:nvCxnSpPr>
        <p:spPr>
          <a:xfrm flipV="1">
            <a:off x="7234944" y="3311533"/>
            <a:ext cx="2117955" cy="627267"/>
          </a:xfrm>
          <a:prstGeom prst="line">
            <a:avLst/>
          </a:prstGeom>
          <a:ln w="38100">
            <a:solidFill>
              <a:srgbClr val="2F54AE"/>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15" name="直接连接符 18">
            <a:extLst>
              <a:ext uri="{FF2B5EF4-FFF2-40B4-BE49-F238E27FC236}">
                <a16:creationId xmlns:a16="http://schemas.microsoft.com/office/drawing/2014/main" id="{B4DD91DB-4614-C54C-9990-23BF446D317F}"/>
              </a:ext>
            </a:extLst>
          </p:cNvPr>
          <p:cNvCxnSpPr>
            <a:cxnSpLocks/>
          </p:cNvCxnSpPr>
          <p:nvPr/>
        </p:nvCxnSpPr>
        <p:spPr>
          <a:xfrm>
            <a:off x="7124503" y="2026461"/>
            <a:ext cx="0" cy="1204060"/>
          </a:xfrm>
          <a:prstGeom prst="line">
            <a:avLst/>
          </a:prstGeom>
          <a:ln w="38100">
            <a:solidFill>
              <a:srgbClr val="186AB4"/>
            </a:solidFill>
            <a:tailEnd type="oval" w="lg" len="lg"/>
          </a:ln>
        </p:spPr>
        <p:style>
          <a:lnRef idx="1">
            <a:schemeClr val="accent1"/>
          </a:lnRef>
          <a:fillRef idx="0">
            <a:schemeClr val="accent1"/>
          </a:fillRef>
          <a:effectRef idx="0">
            <a:schemeClr val="accent1"/>
          </a:effectRef>
          <a:fontRef idx="minor">
            <a:schemeClr val="tx1"/>
          </a:fontRef>
        </p:style>
      </p:cxnSp>
      <p:cxnSp>
        <p:nvCxnSpPr>
          <p:cNvPr id="16" name="直接连接符 19">
            <a:extLst>
              <a:ext uri="{FF2B5EF4-FFF2-40B4-BE49-F238E27FC236}">
                <a16:creationId xmlns:a16="http://schemas.microsoft.com/office/drawing/2014/main" id="{70D812B6-1895-D040-A475-DE8752AFF66C}"/>
              </a:ext>
            </a:extLst>
          </p:cNvPr>
          <p:cNvCxnSpPr>
            <a:cxnSpLocks/>
          </p:cNvCxnSpPr>
          <p:nvPr/>
        </p:nvCxnSpPr>
        <p:spPr>
          <a:xfrm flipH="1">
            <a:off x="7637074" y="2566299"/>
            <a:ext cx="1869191" cy="630552"/>
          </a:xfrm>
          <a:prstGeom prst="line">
            <a:avLst/>
          </a:prstGeom>
          <a:ln w="38100">
            <a:solidFill>
              <a:srgbClr val="A40005"/>
            </a:solidFill>
            <a:tailEnd type="oval" w="lg" len="lg"/>
          </a:ln>
        </p:spPr>
        <p:style>
          <a:lnRef idx="2">
            <a:schemeClr val="accent6"/>
          </a:lnRef>
          <a:fillRef idx="1">
            <a:schemeClr val="lt1"/>
          </a:fillRef>
          <a:effectRef idx="0">
            <a:schemeClr val="accent6"/>
          </a:effectRef>
          <a:fontRef idx="minor">
            <a:schemeClr val="dk1"/>
          </a:fontRef>
        </p:style>
      </p:cxnSp>
      <p:cxnSp>
        <p:nvCxnSpPr>
          <p:cNvPr id="17" name="直接连接符 21">
            <a:extLst>
              <a:ext uri="{FF2B5EF4-FFF2-40B4-BE49-F238E27FC236}">
                <a16:creationId xmlns:a16="http://schemas.microsoft.com/office/drawing/2014/main" id="{40E3E3FB-9F8B-F744-BA03-EF5CAE409AD4}"/>
              </a:ext>
            </a:extLst>
          </p:cNvPr>
          <p:cNvCxnSpPr>
            <a:cxnSpLocks/>
          </p:cNvCxnSpPr>
          <p:nvPr/>
        </p:nvCxnSpPr>
        <p:spPr>
          <a:xfrm flipH="1" flipV="1">
            <a:off x="2752462" y="4071977"/>
            <a:ext cx="2400221" cy="345528"/>
          </a:xfrm>
          <a:prstGeom prst="line">
            <a:avLst/>
          </a:prstGeom>
          <a:ln w="38100">
            <a:solidFill>
              <a:srgbClr val="2E97B6"/>
            </a:solidFill>
            <a:headEnd type="oval" w="lg" len="lg"/>
          </a:ln>
        </p:spPr>
        <p:style>
          <a:lnRef idx="1">
            <a:schemeClr val="accent1"/>
          </a:lnRef>
          <a:fillRef idx="0">
            <a:schemeClr val="accent1"/>
          </a:fillRef>
          <a:effectRef idx="0">
            <a:schemeClr val="accent1"/>
          </a:effectRef>
          <a:fontRef idx="minor">
            <a:schemeClr val="tx1"/>
          </a:fontRef>
        </p:style>
      </p:cxnSp>
      <p:sp>
        <p:nvSpPr>
          <p:cNvPr id="19" name="矩形 36">
            <a:extLst>
              <a:ext uri="{FF2B5EF4-FFF2-40B4-BE49-F238E27FC236}">
                <a16:creationId xmlns:a16="http://schemas.microsoft.com/office/drawing/2014/main" id="{4C65C9BB-ECF7-5E4E-A370-C33DBDE32261}"/>
              </a:ext>
            </a:extLst>
          </p:cNvPr>
          <p:cNvSpPr/>
          <p:nvPr/>
        </p:nvSpPr>
        <p:spPr>
          <a:xfrm>
            <a:off x="184363" y="3809191"/>
            <a:ext cx="2568099" cy="525572"/>
          </a:xfrm>
          <a:prstGeom prst="roundRect">
            <a:avLst/>
          </a:prstGeom>
          <a:solidFill>
            <a:srgbClr val="2E97B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77">
              <a:defRPr/>
            </a:pPr>
            <a:r>
              <a:rPr lang="zh-CN" altLang="en-US" sz="2000" b="1" dirty="0">
                <a:solidFill>
                  <a:prstClr val="white"/>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创意与艺术学院</a:t>
            </a:r>
          </a:p>
        </p:txBody>
      </p:sp>
      <p:sp>
        <p:nvSpPr>
          <p:cNvPr id="20" name="矩形 37">
            <a:extLst>
              <a:ext uri="{FF2B5EF4-FFF2-40B4-BE49-F238E27FC236}">
                <a16:creationId xmlns:a16="http://schemas.microsoft.com/office/drawing/2014/main" id="{2EF1875D-863A-6C4B-BB7A-AA3EE5D2087E}"/>
              </a:ext>
            </a:extLst>
          </p:cNvPr>
          <p:cNvSpPr/>
          <p:nvPr/>
        </p:nvSpPr>
        <p:spPr>
          <a:xfrm>
            <a:off x="6034401" y="1500889"/>
            <a:ext cx="2180207" cy="52557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77">
              <a:defRPr/>
            </a:pPr>
            <a:r>
              <a:rPr lang="zh-CN" altLang="en-US" sz="2000" b="1" dirty="0">
                <a:solidFill>
                  <a:prstClr val="white"/>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免疫化学研究所</a:t>
            </a:r>
          </a:p>
        </p:txBody>
      </p:sp>
      <p:sp>
        <p:nvSpPr>
          <p:cNvPr id="21" name="矩形 38">
            <a:extLst>
              <a:ext uri="{FF2B5EF4-FFF2-40B4-BE49-F238E27FC236}">
                <a16:creationId xmlns:a16="http://schemas.microsoft.com/office/drawing/2014/main" id="{DF0F3473-6F55-104C-A835-77CB368BC02D}"/>
              </a:ext>
            </a:extLst>
          </p:cNvPr>
          <p:cNvSpPr/>
          <p:nvPr/>
        </p:nvSpPr>
        <p:spPr>
          <a:xfrm>
            <a:off x="8500301" y="2040727"/>
            <a:ext cx="2111084" cy="525572"/>
          </a:xfrm>
          <a:prstGeom prst="roundRect">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lIns="0" tIns="0" rIns="0" bIns="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377">
              <a:defRPr/>
            </a:pPr>
            <a:r>
              <a:rPr lang="en-US" altLang="zh-CN" sz="2000" b="1" dirty="0" err="1">
                <a:solidFill>
                  <a:prstClr val="white"/>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iHuman</a:t>
            </a:r>
            <a:r>
              <a:rPr lang="en-US" altLang="zh-CN" sz="2000" b="1" dirty="0">
                <a:solidFill>
                  <a:prstClr val="white"/>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 </a:t>
            </a:r>
            <a:r>
              <a:rPr lang="zh-CN" altLang="en-US" sz="2000" b="1" dirty="0">
                <a:solidFill>
                  <a:prstClr val="white"/>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研究所</a:t>
            </a:r>
          </a:p>
        </p:txBody>
      </p:sp>
      <p:cxnSp>
        <p:nvCxnSpPr>
          <p:cNvPr id="22" name="直接连接符 26">
            <a:extLst>
              <a:ext uri="{FF2B5EF4-FFF2-40B4-BE49-F238E27FC236}">
                <a16:creationId xmlns:a16="http://schemas.microsoft.com/office/drawing/2014/main" id="{7144EE7B-E2A1-5048-AE55-AF237148F0F6}"/>
              </a:ext>
            </a:extLst>
          </p:cNvPr>
          <p:cNvCxnSpPr>
            <a:cxnSpLocks/>
            <a:stCxn id="26" idx="0"/>
          </p:cNvCxnSpPr>
          <p:nvPr/>
        </p:nvCxnSpPr>
        <p:spPr>
          <a:xfrm flipH="1" flipV="1">
            <a:off x="5496251" y="4814455"/>
            <a:ext cx="792269" cy="424589"/>
          </a:xfrm>
          <a:prstGeom prst="line">
            <a:avLst/>
          </a:prstGeom>
          <a:ln w="38100">
            <a:solidFill>
              <a:srgbClr val="C00000"/>
            </a:solidFill>
            <a:headEnd type="none"/>
            <a:tailEnd type="oval" w="lg" len="lg"/>
          </a:ln>
        </p:spPr>
        <p:style>
          <a:lnRef idx="1">
            <a:schemeClr val="accent1"/>
          </a:lnRef>
          <a:fillRef idx="0">
            <a:schemeClr val="accent1"/>
          </a:fillRef>
          <a:effectRef idx="0">
            <a:schemeClr val="accent1"/>
          </a:effectRef>
          <a:fontRef idx="minor">
            <a:schemeClr val="tx1"/>
          </a:fontRef>
        </p:style>
      </p:cxnSp>
      <p:sp>
        <p:nvSpPr>
          <p:cNvPr id="23" name="矩形 40">
            <a:extLst>
              <a:ext uri="{FF2B5EF4-FFF2-40B4-BE49-F238E27FC236}">
                <a16:creationId xmlns:a16="http://schemas.microsoft.com/office/drawing/2014/main" id="{C3C4D8F5-74C7-894B-A130-BDC4E35E0B2F}"/>
              </a:ext>
            </a:extLst>
          </p:cNvPr>
          <p:cNvSpPr/>
          <p:nvPr/>
        </p:nvSpPr>
        <p:spPr>
          <a:xfrm>
            <a:off x="184363" y="5239045"/>
            <a:ext cx="2568099" cy="525572"/>
          </a:xfrm>
          <a:prstGeom prst="roundRect">
            <a:avLst/>
          </a:prstGeom>
          <a:solidFill>
            <a:srgbClr val="A4000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77"/>
            <a:r>
              <a:rPr lang="zh-CN" altLang="en-US" sz="2000" b="1" dirty="0">
                <a:solidFill>
                  <a:prstClr val="white"/>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数学科学研究所</a:t>
            </a:r>
          </a:p>
        </p:txBody>
      </p:sp>
      <p:cxnSp>
        <p:nvCxnSpPr>
          <p:cNvPr id="24" name="直接连接符 29">
            <a:extLst>
              <a:ext uri="{FF2B5EF4-FFF2-40B4-BE49-F238E27FC236}">
                <a16:creationId xmlns:a16="http://schemas.microsoft.com/office/drawing/2014/main" id="{209600BE-8433-1042-AB82-5525E369C069}"/>
              </a:ext>
            </a:extLst>
          </p:cNvPr>
          <p:cNvCxnSpPr>
            <a:cxnSpLocks/>
            <a:endCxn id="23" idx="3"/>
          </p:cNvCxnSpPr>
          <p:nvPr/>
        </p:nvCxnSpPr>
        <p:spPr>
          <a:xfrm flipH="1">
            <a:off x="2752461" y="4987146"/>
            <a:ext cx="1902667" cy="514685"/>
          </a:xfrm>
          <a:prstGeom prst="line">
            <a:avLst/>
          </a:prstGeom>
          <a:ln w="38100">
            <a:solidFill>
              <a:srgbClr val="C00000"/>
            </a:solidFill>
            <a:headEnd type="oval" w="lg" len="lg"/>
          </a:ln>
        </p:spPr>
        <p:style>
          <a:lnRef idx="1">
            <a:schemeClr val="accent1"/>
          </a:lnRef>
          <a:fillRef idx="0">
            <a:schemeClr val="accent1"/>
          </a:fillRef>
          <a:effectRef idx="0">
            <a:schemeClr val="accent1"/>
          </a:effectRef>
          <a:fontRef idx="minor">
            <a:schemeClr val="tx1"/>
          </a:fontRef>
        </p:style>
      </p:cxnSp>
      <p:sp>
        <p:nvSpPr>
          <p:cNvPr id="26" name="矩形 41">
            <a:extLst>
              <a:ext uri="{FF2B5EF4-FFF2-40B4-BE49-F238E27FC236}">
                <a16:creationId xmlns:a16="http://schemas.microsoft.com/office/drawing/2014/main" id="{9998BE08-89A4-414E-968B-F1007BE4B5AF}"/>
              </a:ext>
            </a:extLst>
          </p:cNvPr>
          <p:cNvSpPr/>
          <p:nvPr/>
        </p:nvSpPr>
        <p:spPr>
          <a:xfrm>
            <a:off x="5165795" y="5239045"/>
            <a:ext cx="2245451" cy="524964"/>
          </a:xfrm>
          <a:prstGeom prst="roundRect">
            <a:avLst/>
          </a:prstGeom>
          <a:solidFill>
            <a:srgbClr val="A4000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77">
              <a:defRPr/>
            </a:pPr>
            <a:r>
              <a:rPr lang="zh-CN" altLang="en-US" sz="2000" b="1" dirty="0">
                <a:solidFill>
                  <a:prstClr val="white"/>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人文科学研究院</a:t>
            </a:r>
          </a:p>
        </p:txBody>
      </p:sp>
      <p:sp>
        <p:nvSpPr>
          <p:cNvPr id="27" name="矩形 48">
            <a:extLst>
              <a:ext uri="{FF2B5EF4-FFF2-40B4-BE49-F238E27FC236}">
                <a16:creationId xmlns:a16="http://schemas.microsoft.com/office/drawing/2014/main" id="{24989D8E-B5E0-5F4D-8F3B-25A75585B148}"/>
              </a:ext>
            </a:extLst>
          </p:cNvPr>
          <p:cNvSpPr/>
          <p:nvPr/>
        </p:nvSpPr>
        <p:spPr>
          <a:xfrm>
            <a:off x="9369957" y="4096435"/>
            <a:ext cx="2666127" cy="527900"/>
          </a:xfrm>
          <a:prstGeom prst="roundRect">
            <a:avLst/>
          </a:prstGeom>
          <a:solidFill>
            <a:srgbClr val="011F5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77">
              <a:defRPr/>
            </a:pPr>
            <a:r>
              <a:rPr lang="zh-CN" altLang="en-US" sz="2000" b="1" dirty="0">
                <a:solidFill>
                  <a:prstClr val="white"/>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生物医学工程学院</a:t>
            </a:r>
          </a:p>
        </p:txBody>
      </p:sp>
      <p:cxnSp>
        <p:nvCxnSpPr>
          <p:cNvPr id="28" name="直接连接符 17">
            <a:extLst>
              <a:ext uri="{FF2B5EF4-FFF2-40B4-BE49-F238E27FC236}">
                <a16:creationId xmlns:a16="http://schemas.microsoft.com/office/drawing/2014/main" id="{B81D4A22-C77F-6447-8BC8-E0FF92B0278D}"/>
              </a:ext>
            </a:extLst>
          </p:cNvPr>
          <p:cNvCxnSpPr>
            <a:cxnSpLocks/>
          </p:cNvCxnSpPr>
          <p:nvPr/>
        </p:nvCxnSpPr>
        <p:spPr>
          <a:xfrm>
            <a:off x="8381033" y="4096435"/>
            <a:ext cx="988924" cy="263951"/>
          </a:xfrm>
          <a:prstGeom prst="line">
            <a:avLst/>
          </a:prstGeom>
          <a:ln w="38100">
            <a:solidFill>
              <a:srgbClr val="011F5B"/>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sp>
        <p:nvSpPr>
          <p:cNvPr id="39" name="矩形 18">
            <a:extLst>
              <a:ext uri="{FF2B5EF4-FFF2-40B4-BE49-F238E27FC236}">
                <a16:creationId xmlns:a16="http://schemas.microsoft.com/office/drawing/2014/main" id="{F926C5D5-EE0A-7B47-A48D-C1A2A3C04989}"/>
              </a:ext>
            </a:extLst>
          </p:cNvPr>
          <p:cNvSpPr/>
          <p:nvPr/>
        </p:nvSpPr>
        <p:spPr>
          <a:xfrm>
            <a:off x="9409156" y="4565070"/>
            <a:ext cx="2577976" cy="338554"/>
          </a:xfrm>
          <a:prstGeom prst="rect">
            <a:avLst/>
          </a:prstGeom>
        </p:spPr>
        <p:txBody>
          <a:bodyPr wrap="square">
            <a:spAutoFit/>
          </a:bodyPr>
          <a:lstStyle/>
          <a:p>
            <a:pPr algn="ctr"/>
            <a:r>
              <a:rPr lang="en-US" altLang="zh-CN" sz="1600" b="1" dirty="0">
                <a:solidFill>
                  <a:srgbClr val="FF0000"/>
                </a:solidFill>
                <a:latin typeface="微软雅黑" panose="020B0503020204020204" pitchFamily="34" charset="-122"/>
                <a:ea typeface="微软雅黑" panose="020B0503020204020204" pitchFamily="34" charset="-122"/>
              </a:rPr>
              <a:t>2020</a:t>
            </a:r>
            <a:r>
              <a:rPr lang="zh-CN" altLang="en-US" sz="1600" b="1" dirty="0">
                <a:solidFill>
                  <a:srgbClr val="FF0000"/>
                </a:solidFill>
                <a:latin typeface="微软雅黑" panose="020B0503020204020204" pitchFamily="34" charset="-122"/>
                <a:ea typeface="微软雅黑" panose="020B0503020204020204" pitchFamily="34" charset="-122"/>
              </a:rPr>
              <a:t>年</a:t>
            </a:r>
            <a:r>
              <a:rPr lang="en-US" altLang="zh-CN" sz="1600" b="1" dirty="0">
                <a:solidFill>
                  <a:srgbClr val="FF0000"/>
                </a:solidFill>
                <a:latin typeface="微软雅黑" panose="020B0503020204020204" pitchFamily="34" charset="-122"/>
                <a:ea typeface="微软雅黑" panose="020B0503020204020204" pitchFamily="34" charset="-122"/>
              </a:rPr>
              <a:t>10</a:t>
            </a:r>
            <a:r>
              <a:rPr lang="zh-CN" altLang="en-US" sz="1600" b="1" dirty="0">
                <a:solidFill>
                  <a:srgbClr val="FF0000"/>
                </a:solidFill>
                <a:latin typeface="微软雅黑" panose="020B0503020204020204" pitchFamily="34" charset="-122"/>
                <a:ea typeface="微软雅黑" panose="020B0503020204020204" pitchFamily="34" charset="-122"/>
              </a:rPr>
              <a:t>月</a:t>
            </a:r>
            <a:r>
              <a:rPr lang="en-US" altLang="zh-CN" sz="1600" b="1" dirty="0">
                <a:solidFill>
                  <a:srgbClr val="FF0000"/>
                </a:solidFill>
                <a:latin typeface="微软雅黑" panose="020B0503020204020204" pitchFamily="34" charset="-122"/>
                <a:ea typeface="微软雅黑" panose="020B0503020204020204" pitchFamily="34" charset="-122"/>
              </a:rPr>
              <a:t>9</a:t>
            </a:r>
            <a:r>
              <a:rPr lang="zh-CN" altLang="en-US" sz="1600" b="1" dirty="0">
                <a:solidFill>
                  <a:srgbClr val="FF0000"/>
                </a:solidFill>
                <a:latin typeface="微软雅黑" panose="020B0503020204020204" pitchFamily="34" charset="-122"/>
                <a:ea typeface="微软雅黑" panose="020B0503020204020204" pitchFamily="34" charset="-122"/>
              </a:rPr>
              <a:t>日成立</a:t>
            </a:r>
            <a:endParaRPr lang="en-US" altLang="zh-CN" sz="1600" b="1" dirty="0">
              <a:solidFill>
                <a:srgbClr val="FF0000"/>
              </a:solidFill>
              <a:latin typeface="微软雅黑" panose="020B0503020204020204" pitchFamily="34" charset="-122"/>
              <a:ea typeface="微软雅黑" panose="020B0503020204020204" pitchFamily="34" charset="-122"/>
            </a:endParaRPr>
          </a:p>
        </p:txBody>
      </p:sp>
      <p:sp>
        <p:nvSpPr>
          <p:cNvPr id="38" name="矩形 43">
            <a:extLst>
              <a:ext uri="{FF2B5EF4-FFF2-40B4-BE49-F238E27FC236}">
                <a16:creationId xmlns:a16="http://schemas.microsoft.com/office/drawing/2014/main" id="{9D3840AA-BF11-D642-BE85-E01B0D6B5C2F}"/>
              </a:ext>
            </a:extLst>
          </p:cNvPr>
          <p:cNvSpPr/>
          <p:nvPr/>
        </p:nvSpPr>
        <p:spPr>
          <a:xfrm>
            <a:off x="1126111" y="6042235"/>
            <a:ext cx="4579780" cy="738664"/>
          </a:xfrm>
          <a:prstGeom prst="rect">
            <a:avLst/>
          </a:prstGeom>
        </p:spPr>
        <p:txBody>
          <a:bodyPr wrap="non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783">
              <a:defRPr/>
            </a:pPr>
            <a:r>
              <a:rPr lang="en-US" altLang="zh-CN" sz="4800" b="1" kern="0" dirty="0">
                <a:latin typeface="Microsoft YaHei" panose="020B0503020204020204" pitchFamily="34" charset="-122"/>
                <a:ea typeface="Microsoft YaHei" panose="020B0503020204020204" pitchFamily="34" charset="-122"/>
              </a:rPr>
              <a:t>6</a:t>
            </a:r>
            <a:r>
              <a:rPr lang="zh-CN" altLang="en-US" sz="2400" b="1" kern="0" dirty="0">
                <a:latin typeface="Microsoft YaHei" panose="020B0503020204020204" pitchFamily="34" charset="-122"/>
                <a:ea typeface="Microsoft YaHei" panose="020B0503020204020204" pitchFamily="34" charset="-122"/>
              </a:rPr>
              <a:t>个学院 </a:t>
            </a:r>
            <a:r>
              <a:rPr lang="en-US" altLang="zh-CN" sz="4800" b="1" kern="0" dirty="0">
                <a:latin typeface="Microsoft YaHei" panose="020B0503020204020204" pitchFamily="34" charset="-122"/>
                <a:ea typeface="Microsoft YaHei" panose="020B0503020204020204" pitchFamily="34" charset="-122"/>
              </a:rPr>
              <a:t>+</a:t>
            </a:r>
            <a:r>
              <a:rPr lang="zh-CN" altLang="en-US" sz="4800" b="1" kern="0" dirty="0">
                <a:latin typeface="Microsoft YaHei" panose="020B0503020204020204" pitchFamily="34" charset="-122"/>
                <a:ea typeface="Microsoft YaHei" panose="020B0503020204020204" pitchFamily="34" charset="-122"/>
              </a:rPr>
              <a:t> </a:t>
            </a:r>
            <a:r>
              <a:rPr lang="en-US" altLang="zh-CN" sz="4800" b="1" kern="0" dirty="0">
                <a:latin typeface="Microsoft YaHei" panose="020B0503020204020204" pitchFamily="34" charset="-122"/>
                <a:ea typeface="Microsoft YaHei" panose="020B0503020204020204" pitchFamily="34" charset="-122"/>
              </a:rPr>
              <a:t>4</a:t>
            </a:r>
            <a:r>
              <a:rPr lang="zh-CN" altLang="en-US" sz="2400" b="1" kern="0" dirty="0">
                <a:latin typeface="Microsoft YaHei" panose="020B0503020204020204" pitchFamily="34" charset="-122"/>
                <a:ea typeface="Microsoft YaHei" panose="020B0503020204020204" pitchFamily="34" charset="-122"/>
              </a:rPr>
              <a:t>个研究所（院）</a:t>
            </a:r>
            <a:endParaRPr lang="zh-CN" altLang="en-US" sz="3200" b="1" kern="0" dirty="0">
              <a:latin typeface="Microsoft YaHei" panose="020B0503020204020204" pitchFamily="34" charset="-122"/>
              <a:ea typeface="Microsoft YaHei" panose="020B0503020204020204" pitchFamily="34" charset="-122"/>
            </a:endParaRPr>
          </a:p>
        </p:txBody>
      </p:sp>
      <p:sp>
        <p:nvSpPr>
          <p:cNvPr id="40" name="矩形 44">
            <a:extLst>
              <a:ext uri="{FF2B5EF4-FFF2-40B4-BE49-F238E27FC236}">
                <a16:creationId xmlns:a16="http://schemas.microsoft.com/office/drawing/2014/main" id="{572F124B-A814-CD4A-85D2-1AA64D54476B}"/>
              </a:ext>
            </a:extLst>
          </p:cNvPr>
          <p:cNvSpPr/>
          <p:nvPr/>
        </p:nvSpPr>
        <p:spPr>
          <a:xfrm>
            <a:off x="6514115" y="6328565"/>
            <a:ext cx="4616648" cy="369332"/>
          </a:xfrm>
          <a:prstGeom prst="rect">
            <a:avLst/>
          </a:prstGeom>
        </p:spPr>
        <p:txBody>
          <a:bodyPr wrap="non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800"/>
              </a:spcAft>
              <a:buClr>
                <a:srgbClr val="C00000"/>
              </a:buClr>
            </a:pPr>
            <a:r>
              <a:rPr lang="zh-CN" altLang="zh-CN" sz="2400" dirty="0">
                <a:latin typeface="Microsoft YaHei" panose="020B0503020204020204" pitchFamily="34" charset="-122"/>
                <a:ea typeface="Microsoft YaHei" panose="020B0503020204020204" pitchFamily="34" charset="-122"/>
              </a:rPr>
              <a:t>学院下不设系，</a:t>
            </a:r>
            <a:r>
              <a:rPr lang="zh-CN" altLang="zh-CN" sz="2400" b="1" dirty="0">
                <a:latin typeface="Microsoft YaHei" panose="020B0503020204020204" pitchFamily="34" charset="-122"/>
                <a:ea typeface="Microsoft YaHei" panose="020B0503020204020204" pitchFamily="34" charset="-122"/>
              </a:rPr>
              <a:t>促进学科交叉融合</a:t>
            </a:r>
            <a:endParaRPr lang="en-US" altLang="zh-CN" sz="2400" b="1" dirty="0">
              <a:latin typeface="Microsoft YaHei" panose="020B0503020204020204" pitchFamily="34" charset="-122"/>
              <a:ea typeface="Microsoft YaHei" panose="020B0503020204020204" pitchFamily="34" charset="-122"/>
            </a:endParaRPr>
          </a:p>
        </p:txBody>
      </p:sp>
      <p:cxnSp>
        <p:nvCxnSpPr>
          <p:cNvPr id="51" name="Straight Arrow Connector 50">
            <a:extLst>
              <a:ext uri="{FF2B5EF4-FFF2-40B4-BE49-F238E27FC236}">
                <a16:creationId xmlns:a16="http://schemas.microsoft.com/office/drawing/2014/main" id="{5756E6F6-0DCE-A44F-89C5-00AE685F12FE}"/>
              </a:ext>
            </a:extLst>
          </p:cNvPr>
          <p:cNvCxnSpPr/>
          <p:nvPr/>
        </p:nvCxnSpPr>
        <p:spPr>
          <a:xfrm>
            <a:off x="5733191" y="6513231"/>
            <a:ext cx="658381" cy="0"/>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标题 1">
            <a:extLst>
              <a:ext uri="{FF2B5EF4-FFF2-40B4-BE49-F238E27FC236}">
                <a16:creationId xmlns:a16="http://schemas.microsoft.com/office/drawing/2014/main" id="{797A8E35-A78C-13EC-0150-358D76854B13}"/>
              </a:ext>
            </a:extLst>
          </p:cNvPr>
          <p:cNvSpPr txBox="1">
            <a:spLocks/>
          </p:cNvSpPr>
          <p:nvPr/>
        </p:nvSpPr>
        <p:spPr>
          <a:xfrm>
            <a:off x="899429" y="425315"/>
            <a:ext cx="10515600" cy="553998"/>
          </a:xfrm>
          <a:prstGeom prst="rect">
            <a:avLst/>
          </a:prstGeom>
        </p:spPr>
        <p:txBody>
          <a:bodyPr wrap="square" lIns="0" tIns="0" rIns="0" bIns="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b="1" dirty="0">
                <a:latin typeface="Microsoft YaHei" panose="020B0503020204020204" pitchFamily="34" charset="-122"/>
                <a:ea typeface="Microsoft YaHei" panose="020B0503020204020204" pitchFamily="34" charset="-122"/>
              </a:rPr>
              <a:t>上科大学科布局：促进学科交叉融合</a:t>
            </a:r>
          </a:p>
        </p:txBody>
      </p:sp>
      <p:cxnSp>
        <p:nvCxnSpPr>
          <p:cNvPr id="31" name="直接连接符 19">
            <a:extLst>
              <a:ext uri="{FF2B5EF4-FFF2-40B4-BE49-F238E27FC236}">
                <a16:creationId xmlns:a16="http://schemas.microsoft.com/office/drawing/2014/main" id="{D5530714-CA2C-8B9A-9FC9-83B3C5A90FC0}"/>
              </a:ext>
            </a:extLst>
          </p:cNvPr>
          <p:cNvCxnSpPr>
            <a:cxnSpLocks/>
          </p:cNvCxnSpPr>
          <p:nvPr/>
        </p:nvCxnSpPr>
        <p:spPr>
          <a:xfrm flipH="1">
            <a:off x="7355784" y="1936175"/>
            <a:ext cx="1234760" cy="981265"/>
          </a:xfrm>
          <a:prstGeom prst="line">
            <a:avLst/>
          </a:prstGeom>
          <a:ln w="38100">
            <a:solidFill>
              <a:srgbClr val="A40005"/>
            </a:solidFill>
            <a:tailEnd type="oval" w="lg" len="lg"/>
          </a:ln>
        </p:spPr>
        <p:style>
          <a:lnRef idx="2">
            <a:schemeClr val="accent6"/>
          </a:lnRef>
          <a:fillRef idx="1">
            <a:schemeClr val="lt1"/>
          </a:fillRef>
          <a:effectRef idx="0">
            <a:schemeClr val="accent6"/>
          </a:effectRef>
          <a:fontRef idx="minor">
            <a:schemeClr val="dk1"/>
          </a:fontRef>
        </p:style>
      </p:cxnSp>
      <p:sp>
        <p:nvSpPr>
          <p:cNvPr id="33" name="矩形 38">
            <a:extLst>
              <a:ext uri="{FF2B5EF4-FFF2-40B4-BE49-F238E27FC236}">
                <a16:creationId xmlns:a16="http://schemas.microsoft.com/office/drawing/2014/main" id="{ABCC4877-FB2F-6AF5-7034-E3444001DD94}"/>
              </a:ext>
            </a:extLst>
          </p:cNvPr>
          <p:cNvSpPr/>
          <p:nvPr/>
        </p:nvSpPr>
        <p:spPr>
          <a:xfrm>
            <a:off x="8506549" y="1411031"/>
            <a:ext cx="2111084" cy="525572"/>
          </a:xfrm>
          <a:prstGeom prst="roundRect">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lIns="0" tIns="0" rIns="0" bIns="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377">
              <a:defRPr/>
            </a:pPr>
            <a:r>
              <a:rPr lang="zh-CN" altLang="en-US" sz="2000" b="1" dirty="0">
                <a:solidFill>
                  <a:prstClr val="white"/>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上海临床研究中心</a:t>
            </a:r>
          </a:p>
        </p:txBody>
      </p:sp>
    </p:spTree>
    <p:extLst>
      <p:ext uri="{BB962C8B-B14F-4D97-AF65-F5344CB8AC3E}">
        <p14:creationId xmlns:p14="http://schemas.microsoft.com/office/powerpoint/2010/main" val="3602244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mph" presetSubtype="0" repeatCount="3000" fill="hold" grpId="0" nodeType="afterEffect">
                                  <p:stCondLst>
                                    <p:cond delay="0"/>
                                  </p:stCondLst>
                                  <p:childTnLst>
                                    <p:anim calcmode="discrete" valueType="str">
                                      <p:cBhvr override="childStyle">
                                        <p:cTn id="6" dur="1000" fill="hold"/>
                                        <p:tgtEl>
                                          <p:spTgt spid="27"/>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92C8C-0487-4797-A7A8-86C0E446DC66}"/>
              </a:ext>
            </a:extLst>
          </p:cNvPr>
          <p:cNvSpPr>
            <a:spLocks noGrp="1"/>
          </p:cNvSpPr>
          <p:nvPr>
            <p:ph type="title"/>
          </p:nvPr>
        </p:nvSpPr>
        <p:spPr>
          <a:xfrm>
            <a:off x="900000" y="390777"/>
            <a:ext cx="8586900" cy="615553"/>
          </a:xfrm>
        </p:spPr>
        <p:txBody>
          <a:bodyPr wrap="square" lIns="0" tIns="0" rIns="0" bIns="0">
            <a:spAutoFit/>
          </a:bodyPr>
          <a:lstStyle/>
          <a:p>
            <a:r>
              <a:rPr lang="zh-CN" altLang="en-US" sz="4000" dirty="0">
                <a:solidFill>
                  <a:schemeClr val="tx1"/>
                </a:solidFill>
                <a:latin typeface="Microsoft YaHei" panose="020B0503020204020204" pitchFamily="34" charset="-122"/>
                <a:ea typeface="Microsoft YaHei" panose="020B0503020204020204" pitchFamily="34" charset="-122"/>
              </a:rPr>
              <a:t>生物医学工程学院：使命和愿景</a:t>
            </a:r>
            <a:endParaRPr lang="zh-CN" altLang="en-US" sz="4000" b="1" dirty="0">
              <a:solidFill>
                <a:schemeClr val="tx1"/>
              </a:solidFill>
              <a:latin typeface="Microsoft YaHei" panose="020B0503020204020204" pitchFamily="34" charset="-122"/>
              <a:ea typeface="Microsoft YaHei" panose="020B0503020204020204" pitchFamily="34" charset="-122"/>
            </a:endParaRPr>
          </a:p>
        </p:txBody>
      </p:sp>
      <p:pic>
        <p:nvPicPr>
          <p:cNvPr id="11" name="图片 10">
            <a:extLst>
              <a:ext uri="{FF2B5EF4-FFF2-40B4-BE49-F238E27FC236}">
                <a16:creationId xmlns:a16="http://schemas.microsoft.com/office/drawing/2014/main" id="{2EB35CBC-57E4-0140-BD30-5EFCDDCB3B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4109133" y="1481015"/>
            <a:ext cx="3962400" cy="3429000"/>
          </a:xfrm>
          <a:prstGeom prst="rect">
            <a:avLst/>
          </a:prstGeom>
        </p:spPr>
      </p:pic>
      <p:sp>
        <p:nvSpPr>
          <p:cNvPr id="12" name="文本框 11"/>
          <p:cNvSpPr txBox="1"/>
          <p:nvPr/>
        </p:nvSpPr>
        <p:spPr>
          <a:xfrm>
            <a:off x="1055076" y="1650752"/>
            <a:ext cx="2589729" cy="1667829"/>
          </a:xfrm>
          <a:prstGeom prst="rect">
            <a:avLst/>
          </a:prstGeom>
          <a:noFill/>
        </p:spPr>
        <p:txBody>
          <a:bodyPr wrap="square" lIns="0" tIns="0" rIns="0" bIns="0" rtlCol="0">
            <a:spAutoFit/>
          </a:bodyPr>
          <a:lstStyle/>
          <a:p>
            <a:pPr algn="r">
              <a:spcAft>
                <a:spcPts val="1200"/>
              </a:spcAft>
            </a:pPr>
            <a:r>
              <a:rPr lang="en-US" altLang="zh-CN" b="1" dirty="0" err="1">
                <a:solidFill>
                  <a:srgbClr val="10A1C0"/>
                </a:solidFill>
                <a:latin typeface="Microsoft YaHei" panose="020B0503020204020204" pitchFamily="34" charset="-122"/>
                <a:ea typeface="Microsoft YaHei" panose="020B0503020204020204" pitchFamily="34" charset="-122"/>
                <a:sym typeface="+mn-ea"/>
              </a:rPr>
              <a:t>建设全国顶尖、世界一流的</a:t>
            </a:r>
            <a:r>
              <a:rPr lang="zh-CN" altLang="en-US" b="1" dirty="0">
                <a:solidFill>
                  <a:srgbClr val="10A1C0"/>
                </a:solidFill>
                <a:latin typeface="Microsoft YaHei" panose="020B0503020204020204" pitchFamily="34" charset="-122"/>
                <a:ea typeface="Microsoft YaHei" panose="020B0503020204020204" pitchFamily="34" charset="-122"/>
                <a:sym typeface="+mn-ea"/>
              </a:rPr>
              <a:t>精致</a:t>
            </a:r>
            <a:r>
              <a:rPr lang="en-US" altLang="zh-CN" b="1" dirty="0" err="1">
                <a:solidFill>
                  <a:srgbClr val="10A1C0"/>
                </a:solidFill>
                <a:latin typeface="Microsoft YaHei" panose="020B0503020204020204" pitchFamily="34" charset="-122"/>
                <a:ea typeface="Microsoft YaHei" panose="020B0503020204020204" pitchFamily="34" charset="-122"/>
                <a:sym typeface="+mn-ea"/>
              </a:rPr>
              <a:t>学科</a:t>
            </a:r>
            <a:endParaRPr lang="en-US" altLang="zh-CN" b="1" dirty="0">
              <a:solidFill>
                <a:srgbClr val="10A1C0"/>
              </a:solidFill>
              <a:latin typeface="Microsoft YaHei" panose="020B0503020204020204" pitchFamily="34" charset="-122"/>
              <a:ea typeface="Microsoft YaHei" panose="020B0503020204020204" pitchFamily="34" charset="-122"/>
              <a:sym typeface="+mn-ea"/>
            </a:endParaRPr>
          </a:p>
          <a:p>
            <a:pPr algn="r">
              <a:lnSpc>
                <a:spcPct val="120000"/>
              </a:lnSpc>
            </a:pPr>
            <a:r>
              <a:rPr lang="zh-CN" altLang="en-US" sz="1200" b="1" dirty="0">
                <a:solidFill>
                  <a:srgbClr val="10A1C0"/>
                </a:solidFill>
                <a:latin typeface="Microsoft YaHei" panose="020B0503020204020204" pitchFamily="34" charset="-122"/>
                <a:ea typeface="Microsoft YaHei" panose="020B0503020204020204" pitchFamily="34" charset="-122"/>
                <a:sym typeface="+mn-ea"/>
              </a:rPr>
              <a:t>精</a:t>
            </a:r>
            <a:r>
              <a:rPr lang="zh-CN" altLang="en-US" sz="1200" b="1" dirty="0">
                <a:solidFill>
                  <a:prstClr val="black"/>
                </a:solidFill>
                <a:latin typeface="Microsoft YaHei" panose="020B0503020204020204" pitchFamily="34" charset="-122"/>
                <a:ea typeface="Microsoft YaHei" panose="020B0503020204020204" pitchFamily="34" charset="-122"/>
                <a:sym typeface="+mn-ea"/>
              </a:rPr>
              <a:t>专业，</a:t>
            </a:r>
            <a:r>
              <a:rPr lang="zh-CN" altLang="en-US" sz="1200" b="1" dirty="0">
                <a:solidFill>
                  <a:srgbClr val="10A1C0"/>
                </a:solidFill>
                <a:latin typeface="Microsoft YaHei" panose="020B0503020204020204" pitchFamily="34" charset="-122"/>
                <a:ea typeface="Microsoft YaHei" panose="020B0503020204020204" pitchFamily="34" charset="-122"/>
                <a:sym typeface="+mn-ea"/>
              </a:rPr>
              <a:t>厚</a:t>
            </a:r>
            <a:r>
              <a:rPr lang="zh-CN" altLang="en-US" sz="1200" b="1" dirty="0">
                <a:solidFill>
                  <a:prstClr val="black"/>
                </a:solidFill>
                <a:latin typeface="Microsoft YaHei" panose="020B0503020204020204" pitchFamily="34" charset="-122"/>
                <a:ea typeface="Microsoft YaHei" panose="020B0503020204020204" pitchFamily="34" charset="-122"/>
                <a:sym typeface="+mn-ea"/>
              </a:rPr>
              <a:t>基础，具有</a:t>
            </a:r>
            <a:r>
              <a:rPr lang="en-US" altLang="zh-CN" sz="1200" b="1" dirty="0" err="1">
                <a:solidFill>
                  <a:srgbClr val="10A1C0"/>
                </a:solidFill>
                <a:latin typeface="Microsoft YaHei" panose="020B0503020204020204" pitchFamily="34" charset="-122"/>
                <a:ea typeface="Microsoft YaHei" panose="020B0503020204020204" pitchFamily="34" charset="-122"/>
                <a:sym typeface="+mn-ea"/>
              </a:rPr>
              <a:t>学校特色</a:t>
            </a:r>
            <a:r>
              <a:rPr lang="zh-CN" altLang="en-US" sz="1200" b="1" dirty="0">
                <a:solidFill>
                  <a:prstClr val="black"/>
                </a:solidFill>
                <a:latin typeface="Microsoft YaHei" panose="020B0503020204020204" pitchFamily="34" charset="-122"/>
                <a:ea typeface="Microsoft YaHei" panose="020B0503020204020204" pitchFamily="34" charset="-122"/>
                <a:sym typeface="+mn-ea"/>
              </a:rPr>
              <a:t>和</a:t>
            </a:r>
            <a:endParaRPr lang="en-US" altLang="zh-CN" sz="1200" b="1" dirty="0">
              <a:solidFill>
                <a:prstClr val="black"/>
              </a:solidFill>
              <a:latin typeface="Microsoft YaHei" panose="020B0503020204020204" pitchFamily="34" charset="-122"/>
              <a:ea typeface="Microsoft YaHei" panose="020B0503020204020204" pitchFamily="34" charset="-122"/>
              <a:sym typeface="+mn-ea"/>
            </a:endParaRPr>
          </a:p>
          <a:p>
            <a:pPr algn="r">
              <a:lnSpc>
                <a:spcPct val="120000"/>
              </a:lnSpc>
            </a:pPr>
            <a:r>
              <a:rPr lang="en-US" altLang="zh-CN" sz="1200" b="1" dirty="0" err="1">
                <a:solidFill>
                  <a:srgbClr val="10A1C0"/>
                </a:solidFill>
                <a:latin typeface="Microsoft YaHei" panose="020B0503020204020204" pitchFamily="34" charset="-122"/>
                <a:ea typeface="Microsoft YaHei" panose="020B0503020204020204" pitchFamily="34" charset="-122"/>
                <a:sym typeface="+mn-ea"/>
              </a:rPr>
              <a:t>国际影响力</a:t>
            </a:r>
            <a:r>
              <a:rPr lang="zh-CN" altLang="en-US" sz="1200" b="1" dirty="0">
                <a:solidFill>
                  <a:prstClr val="black"/>
                </a:solidFill>
                <a:latin typeface="Microsoft YaHei" panose="020B0503020204020204" pitchFamily="34" charset="-122"/>
                <a:ea typeface="Microsoft YaHei" panose="020B0503020204020204" pitchFamily="34" charset="-122"/>
                <a:sym typeface="+mn-ea"/>
              </a:rPr>
              <a:t>的交叉学科</a:t>
            </a:r>
            <a:endParaRPr lang="en-US" altLang="zh-CN" sz="1200" b="1" dirty="0">
              <a:solidFill>
                <a:prstClr val="black"/>
              </a:solidFill>
              <a:latin typeface="Microsoft YaHei" panose="020B0503020204020204" pitchFamily="34" charset="-122"/>
              <a:ea typeface="Microsoft YaHei" panose="020B0503020204020204" pitchFamily="34" charset="-122"/>
              <a:sym typeface="+mn-ea"/>
            </a:endParaRPr>
          </a:p>
          <a:p>
            <a:pPr algn="r">
              <a:lnSpc>
                <a:spcPct val="50000"/>
              </a:lnSpc>
            </a:pPr>
            <a:endParaRPr lang="en-US" altLang="zh-CN" sz="1200" b="1" dirty="0">
              <a:solidFill>
                <a:prstClr val="black"/>
              </a:solidFill>
              <a:latin typeface="Microsoft YaHei" panose="020B0503020204020204" pitchFamily="34" charset="-122"/>
              <a:ea typeface="Microsoft YaHei" panose="020B0503020204020204" pitchFamily="34" charset="-122"/>
              <a:sym typeface="+mn-ea"/>
            </a:endParaRPr>
          </a:p>
          <a:p>
            <a:pPr algn="r">
              <a:lnSpc>
                <a:spcPct val="120000"/>
              </a:lnSpc>
            </a:pPr>
            <a:r>
              <a:rPr lang="zh-CN" altLang="en-US" sz="1200" b="1" dirty="0">
                <a:solidFill>
                  <a:prstClr val="black"/>
                </a:solidFill>
                <a:latin typeface="Microsoft YaHei" panose="020B0503020204020204" pitchFamily="34" charset="-122"/>
                <a:ea typeface="Microsoft YaHei" panose="020B0503020204020204" pitchFamily="34" charset="-122"/>
                <a:sym typeface="+mn-ea"/>
              </a:rPr>
              <a:t>在学科规划重点研究方向产生</a:t>
            </a:r>
            <a:endParaRPr lang="en-US" altLang="zh-CN" sz="1200" b="1" dirty="0">
              <a:solidFill>
                <a:prstClr val="black"/>
              </a:solidFill>
              <a:latin typeface="Microsoft YaHei" panose="020B0503020204020204" pitchFamily="34" charset="-122"/>
              <a:ea typeface="Microsoft YaHei" panose="020B0503020204020204" pitchFamily="34" charset="-122"/>
              <a:sym typeface="+mn-ea"/>
            </a:endParaRPr>
          </a:p>
          <a:p>
            <a:pPr algn="r">
              <a:lnSpc>
                <a:spcPct val="120000"/>
              </a:lnSpc>
            </a:pPr>
            <a:r>
              <a:rPr lang="zh-CN" altLang="en-US" sz="1200" b="1" dirty="0">
                <a:solidFill>
                  <a:prstClr val="black"/>
                </a:solidFill>
                <a:latin typeface="Microsoft YaHei" panose="020B0503020204020204" pitchFamily="34" charset="-122"/>
                <a:ea typeface="Microsoft YaHei" panose="020B0503020204020204" pitchFamily="34" charset="-122"/>
                <a:sym typeface="+mn-ea"/>
              </a:rPr>
              <a:t>国际公认的</a:t>
            </a:r>
            <a:r>
              <a:rPr lang="en-US" altLang="zh-CN" sz="1200" b="1" dirty="0" err="1">
                <a:solidFill>
                  <a:srgbClr val="10A1C0"/>
                </a:solidFill>
                <a:latin typeface="Microsoft YaHei" panose="020B0503020204020204" pitchFamily="34" charset="-122"/>
                <a:ea typeface="Microsoft YaHei" panose="020B0503020204020204" pitchFamily="34" charset="-122"/>
                <a:sym typeface="+mn-ea"/>
              </a:rPr>
              <a:t>原创成果</a:t>
            </a:r>
            <a:endParaRPr lang="en-US" altLang="zh-CN" sz="1400" b="1" dirty="0">
              <a:solidFill>
                <a:srgbClr val="10A1C0"/>
              </a:solidFill>
              <a:latin typeface="Microsoft YaHei" panose="020B0503020204020204" pitchFamily="34" charset="-122"/>
              <a:ea typeface="Microsoft YaHei" panose="020B0503020204020204" pitchFamily="34" charset="-122"/>
            </a:endParaRPr>
          </a:p>
        </p:txBody>
      </p:sp>
      <p:sp>
        <p:nvSpPr>
          <p:cNvPr id="13" name="文本框 12"/>
          <p:cNvSpPr txBox="1"/>
          <p:nvPr/>
        </p:nvSpPr>
        <p:spPr>
          <a:xfrm>
            <a:off x="8541528" y="1650752"/>
            <a:ext cx="2099735" cy="1667829"/>
          </a:xfrm>
          <a:prstGeom prst="rect">
            <a:avLst/>
          </a:prstGeom>
          <a:noFill/>
        </p:spPr>
        <p:txBody>
          <a:bodyPr wrap="square" lIns="0" tIns="0" rIns="0" bIns="0" rtlCol="0">
            <a:spAutoFit/>
          </a:bodyPr>
          <a:lstStyle/>
          <a:p>
            <a:pPr>
              <a:spcAft>
                <a:spcPts val="1200"/>
              </a:spcAft>
            </a:pPr>
            <a:r>
              <a:rPr lang="en-US" altLang="zh-CN" b="1" dirty="0" err="1">
                <a:solidFill>
                  <a:srgbClr val="02CD9C"/>
                </a:solidFill>
                <a:latin typeface="Microsoft YaHei" panose="020B0503020204020204" pitchFamily="34" charset="-122"/>
                <a:ea typeface="Microsoft YaHei" panose="020B0503020204020204" pitchFamily="34" charset="-122"/>
                <a:sym typeface="+mn-ea"/>
              </a:rPr>
              <a:t>打造卓越的创新人才培育体系</a:t>
            </a:r>
            <a:endParaRPr lang="en-US" altLang="zh-CN" b="1" dirty="0">
              <a:solidFill>
                <a:srgbClr val="02CD9C"/>
              </a:solidFill>
              <a:latin typeface="Microsoft YaHei" panose="020B0503020204020204" pitchFamily="34" charset="-122"/>
              <a:ea typeface="Microsoft YaHei" panose="020B0503020204020204" pitchFamily="34" charset="-122"/>
              <a:sym typeface="+mn-ea"/>
            </a:endParaRPr>
          </a:p>
          <a:p>
            <a:pPr>
              <a:lnSpc>
                <a:spcPct val="120000"/>
              </a:lnSpc>
            </a:pPr>
            <a:r>
              <a:rPr lang="zh-CN" altLang="en-US" sz="1200" b="1" dirty="0">
                <a:solidFill>
                  <a:prstClr val="black"/>
                </a:solidFill>
                <a:latin typeface="Microsoft YaHei" panose="020B0503020204020204" pitchFamily="34" charset="-122"/>
                <a:ea typeface="Microsoft YaHei" panose="020B0503020204020204" pitchFamily="34" charset="-122"/>
                <a:sym typeface="+mn-ea"/>
              </a:rPr>
              <a:t>建立一支</a:t>
            </a:r>
            <a:r>
              <a:rPr lang="en-US" altLang="zh-CN" sz="1200" b="1" dirty="0" err="1">
                <a:solidFill>
                  <a:srgbClr val="02CD9C"/>
                </a:solidFill>
                <a:latin typeface="Microsoft YaHei" panose="020B0503020204020204" pitchFamily="34" charset="-122"/>
                <a:ea typeface="Microsoft YaHei" panose="020B0503020204020204" pitchFamily="34" charset="-122"/>
                <a:sym typeface="+mn-ea"/>
              </a:rPr>
              <a:t>品德好、水平高、视野宽、潜力大</a:t>
            </a:r>
            <a:r>
              <a:rPr lang="zh-CN" altLang="en-US" sz="1200" b="1" dirty="0">
                <a:solidFill>
                  <a:prstClr val="black"/>
                </a:solidFill>
                <a:latin typeface="Microsoft YaHei" panose="020B0503020204020204" pitchFamily="34" charset="-122"/>
                <a:ea typeface="Microsoft YaHei" panose="020B0503020204020204" pitchFamily="34" charset="-122"/>
                <a:sym typeface="+mn-ea"/>
              </a:rPr>
              <a:t>的教师队伍</a:t>
            </a:r>
            <a:endParaRPr lang="en-US" altLang="zh-CN" sz="1200" b="1" dirty="0">
              <a:solidFill>
                <a:prstClr val="black"/>
              </a:solidFill>
              <a:latin typeface="Microsoft YaHei" panose="020B0503020204020204" pitchFamily="34" charset="-122"/>
              <a:ea typeface="Microsoft YaHei" panose="020B0503020204020204" pitchFamily="34" charset="-122"/>
              <a:sym typeface="+mn-ea"/>
            </a:endParaRPr>
          </a:p>
          <a:p>
            <a:pPr>
              <a:lnSpc>
                <a:spcPct val="50000"/>
              </a:lnSpc>
            </a:pPr>
            <a:endParaRPr lang="en-US" altLang="zh-CN" sz="1200" b="1" dirty="0">
              <a:solidFill>
                <a:prstClr val="black"/>
              </a:solidFill>
              <a:latin typeface="Microsoft YaHei" panose="020B0503020204020204" pitchFamily="34" charset="-122"/>
              <a:ea typeface="Microsoft YaHei" panose="020B0503020204020204" pitchFamily="34" charset="-122"/>
              <a:sym typeface="+mn-ea"/>
            </a:endParaRPr>
          </a:p>
          <a:p>
            <a:pPr>
              <a:lnSpc>
                <a:spcPct val="120000"/>
              </a:lnSpc>
            </a:pPr>
            <a:r>
              <a:rPr lang="zh-CN" altLang="en-US" sz="1200" b="1" dirty="0">
                <a:solidFill>
                  <a:prstClr val="black"/>
                </a:solidFill>
                <a:latin typeface="Microsoft YaHei" panose="020B0503020204020204" pitchFamily="34" charset="-122"/>
                <a:ea typeface="Microsoft YaHei" panose="020B0503020204020204" pitchFamily="34" charset="-122"/>
                <a:sym typeface="+mn-ea"/>
              </a:rPr>
              <a:t>培养</a:t>
            </a:r>
            <a:r>
              <a:rPr lang="zh-CN" altLang="en-US" sz="1200" b="1" dirty="0">
                <a:solidFill>
                  <a:srgbClr val="02CD9C"/>
                </a:solidFill>
                <a:latin typeface="Microsoft YaHei" panose="020B0503020204020204" pitchFamily="34" charset="-122"/>
                <a:ea typeface="Microsoft YaHei" panose="020B0503020204020204" pitchFamily="34" charset="-122"/>
                <a:sym typeface="+mn-ea"/>
              </a:rPr>
              <a:t>兼具医疗视野和理工背景</a:t>
            </a:r>
            <a:r>
              <a:rPr lang="zh-CN" altLang="en-US" sz="1200" b="1" dirty="0">
                <a:solidFill>
                  <a:prstClr val="black"/>
                </a:solidFill>
                <a:latin typeface="Microsoft YaHei" panose="020B0503020204020204" pitchFamily="34" charset="-122"/>
                <a:ea typeface="Microsoft YaHei" panose="020B0503020204020204" pitchFamily="34" charset="-122"/>
                <a:sym typeface="+mn-ea"/>
              </a:rPr>
              <a:t>的复合型、战略型高级人才</a:t>
            </a:r>
            <a:r>
              <a:rPr lang="zh-CN" altLang="en-US" sz="1200" b="1" dirty="0">
                <a:solidFill>
                  <a:prstClr val="black"/>
                </a:solidFill>
                <a:latin typeface="Microsoft YaHei" panose="020B0503020204020204" pitchFamily="34" charset="-122"/>
                <a:ea typeface="Microsoft YaHei" panose="020B0503020204020204" pitchFamily="34" charset="-122"/>
              </a:rPr>
              <a:t>  </a:t>
            </a:r>
            <a:endParaRPr lang="zh-CN" altLang="en-US" sz="1200" b="1" dirty="0">
              <a:solidFill>
                <a:prstClr val="black"/>
              </a:solidFill>
              <a:latin typeface="Microsoft YaHei" panose="020B0503020204020204" pitchFamily="34" charset="-122"/>
              <a:ea typeface="Microsoft YaHei" panose="020B0503020204020204" pitchFamily="34" charset="-122"/>
              <a:sym typeface="+mn-ea"/>
            </a:endParaRPr>
          </a:p>
        </p:txBody>
      </p:sp>
      <p:sp>
        <p:nvSpPr>
          <p:cNvPr id="14" name="文本框 13"/>
          <p:cNvSpPr txBox="1"/>
          <p:nvPr/>
        </p:nvSpPr>
        <p:spPr>
          <a:xfrm>
            <a:off x="4025807" y="5268253"/>
            <a:ext cx="4140386" cy="855299"/>
          </a:xfrm>
          <a:prstGeom prst="rect">
            <a:avLst/>
          </a:prstGeom>
          <a:noFill/>
        </p:spPr>
        <p:txBody>
          <a:bodyPr wrap="square" lIns="0" tIns="0" rIns="0" bIns="0" rtlCol="0">
            <a:spAutoFit/>
          </a:bodyPr>
          <a:lstStyle/>
          <a:p>
            <a:pPr algn="ctr">
              <a:spcAft>
                <a:spcPts val="1200"/>
              </a:spcAft>
            </a:pPr>
            <a:r>
              <a:rPr lang="en-US" altLang="zh-CN" b="1" dirty="0">
                <a:solidFill>
                  <a:srgbClr val="7FE011"/>
                </a:solidFill>
                <a:latin typeface="Microsoft YaHei" panose="020B0503020204020204" pitchFamily="34" charset="-122"/>
                <a:ea typeface="Microsoft YaHei" panose="020B0503020204020204" pitchFamily="34" charset="-122"/>
                <a:sym typeface="+mn-ea"/>
              </a:rPr>
              <a:t>探索高水平科创转化服务模式</a:t>
            </a:r>
          </a:p>
          <a:p>
            <a:pPr algn="ctr">
              <a:lnSpc>
                <a:spcPct val="120000"/>
              </a:lnSpc>
            </a:pPr>
            <a:r>
              <a:rPr lang="zh-CN" altLang="en-US" sz="1200" b="1" dirty="0">
                <a:solidFill>
                  <a:prstClr val="black"/>
                </a:solidFill>
                <a:latin typeface="Microsoft YaHei" panose="020B0503020204020204" pitchFamily="34" charset="-122"/>
                <a:ea typeface="Microsoft YaHei" panose="020B0503020204020204" pitchFamily="34" charset="-122"/>
                <a:sym typeface="+mn-ea"/>
              </a:rPr>
              <a:t>形成若干具有行业影响力的</a:t>
            </a:r>
            <a:r>
              <a:rPr lang="en-US" altLang="zh-CN" sz="1200" b="1" dirty="0">
                <a:solidFill>
                  <a:srgbClr val="7FE011"/>
                </a:solidFill>
                <a:latin typeface="Microsoft YaHei" panose="020B0503020204020204" pitchFamily="34" charset="-122"/>
                <a:ea typeface="Microsoft YaHei" panose="020B0503020204020204" pitchFamily="34" charset="-122"/>
                <a:sym typeface="+mn-ea"/>
              </a:rPr>
              <a:t>转化技术成果</a:t>
            </a:r>
            <a:r>
              <a:rPr lang="zh-CN" altLang="en-US" sz="1200" b="1" dirty="0">
                <a:solidFill>
                  <a:prstClr val="black"/>
                </a:solidFill>
                <a:latin typeface="Microsoft YaHei" panose="020B0503020204020204" pitchFamily="34" charset="-122"/>
                <a:ea typeface="Microsoft YaHei" panose="020B0503020204020204" pitchFamily="34" charset="-122"/>
                <a:sym typeface="+mn-ea"/>
              </a:rPr>
              <a:t>和</a:t>
            </a:r>
            <a:r>
              <a:rPr lang="en-US" altLang="zh-CN" sz="1200" b="1" dirty="0">
                <a:solidFill>
                  <a:srgbClr val="7FE011"/>
                </a:solidFill>
                <a:latin typeface="Microsoft YaHei" panose="020B0503020204020204" pitchFamily="34" charset="-122"/>
                <a:ea typeface="Microsoft YaHei" panose="020B0503020204020204" pitchFamily="34" charset="-122"/>
                <a:sym typeface="+mn-ea"/>
              </a:rPr>
              <a:t>示范应用</a:t>
            </a:r>
          </a:p>
          <a:p>
            <a:pPr algn="ctr">
              <a:lnSpc>
                <a:spcPct val="120000"/>
              </a:lnSpc>
            </a:pPr>
            <a:r>
              <a:rPr lang="zh-CN" altLang="en-US" sz="1200" b="1" dirty="0">
                <a:solidFill>
                  <a:prstClr val="black"/>
                </a:solidFill>
                <a:latin typeface="Microsoft YaHei" panose="020B0503020204020204" pitchFamily="34" charset="-122"/>
                <a:ea typeface="Microsoft YaHei" panose="020B0503020204020204" pitchFamily="34" charset="-122"/>
                <a:sym typeface="+mn-ea"/>
              </a:rPr>
              <a:t>为攻克重大疾病难题、服务</a:t>
            </a:r>
            <a:r>
              <a:rPr lang="en-US" altLang="zh-CN" sz="1200" b="1" dirty="0">
                <a:solidFill>
                  <a:srgbClr val="7FE011"/>
                </a:solidFill>
                <a:latin typeface="Microsoft YaHei" panose="020B0503020204020204" pitchFamily="34" charset="-122"/>
                <a:ea typeface="Microsoft YaHei" panose="020B0503020204020204" pitchFamily="34" charset="-122"/>
                <a:sym typeface="+mn-ea"/>
              </a:rPr>
              <a:t>创新型国家建设</a:t>
            </a:r>
            <a:r>
              <a:rPr lang="zh-CN" altLang="en-US" sz="1200" b="1" dirty="0">
                <a:solidFill>
                  <a:prstClr val="black"/>
                </a:solidFill>
                <a:latin typeface="Microsoft YaHei" panose="020B0503020204020204" pitchFamily="34" charset="-122"/>
                <a:ea typeface="Microsoft YaHei" panose="020B0503020204020204" pitchFamily="34" charset="-122"/>
                <a:sym typeface="+mn-ea"/>
              </a:rPr>
              <a:t>作出贡献</a:t>
            </a:r>
            <a:endParaRPr lang="zh-CN" altLang="en-US" sz="1200" b="1"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sym typeface="+mn-ea"/>
            </a:endParaRPr>
          </a:p>
        </p:txBody>
      </p:sp>
      <p:sp>
        <p:nvSpPr>
          <p:cNvPr id="17" name="文本框 16">
            <a:extLst>
              <a:ext uri="{FF2B5EF4-FFF2-40B4-BE49-F238E27FC236}">
                <a16:creationId xmlns:a16="http://schemas.microsoft.com/office/drawing/2014/main" id="{6E07974B-309C-DF46-8E38-64F023BB3239}"/>
              </a:ext>
            </a:extLst>
          </p:cNvPr>
          <p:cNvSpPr txBox="1"/>
          <p:nvPr/>
        </p:nvSpPr>
        <p:spPr>
          <a:xfrm>
            <a:off x="4464835" y="1766254"/>
            <a:ext cx="552642" cy="769441"/>
          </a:xfrm>
          <a:prstGeom prst="rect">
            <a:avLst/>
          </a:prstGeom>
          <a:noFill/>
        </p:spPr>
        <p:txBody>
          <a:bodyPr wrap="square" rtlCol="0">
            <a:spAutoFit/>
          </a:bodyPr>
          <a:lstStyle/>
          <a:p>
            <a:r>
              <a:rPr kumimoji="1" lang="en-US" altLang="zh-CN" sz="4400" b="1" dirty="0">
                <a:solidFill>
                  <a:srgbClr val="159DBE"/>
                </a:solidFill>
                <a:latin typeface="Arial" panose="020B0604020202020204" pitchFamily="34" charset="0"/>
                <a:cs typeface="Arial" panose="020B0604020202020204" pitchFamily="34" charset="0"/>
              </a:rPr>
              <a:t>B</a:t>
            </a:r>
            <a:endParaRPr kumimoji="1" lang="zh-CN" altLang="en-US" sz="4400" b="1" dirty="0">
              <a:solidFill>
                <a:srgbClr val="159DBE"/>
              </a:solidFill>
              <a:latin typeface="Arial" panose="020B0604020202020204" pitchFamily="34" charset="0"/>
              <a:cs typeface="Arial" panose="020B0604020202020204" pitchFamily="34" charset="0"/>
            </a:endParaRPr>
          </a:p>
        </p:txBody>
      </p:sp>
      <p:sp>
        <p:nvSpPr>
          <p:cNvPr id="19" name="文本框 18">
            <a:extLst>
              <a:ext uri="{FF2B5EF4-FFF2-40B4-BE49-F238E27FC236}">
                <a16:creationId xmlns:a16="http://schemas.microsoft.com/office/drawing/2014/main" id="{AA76278B-C500-2644-989E-02B5049C6A50}"/>
              </a:ext>
            </a:extLst>
          </p:cNvPr>
          <p:cNvSpPr txBox="1"/>
          <p:nvPr/>
        </p:nvSpPr>
        <p:spPr>
          <a:xfrm>
            <a:off x="7101710" y="1758689"/>
            <a:ext cx="552642" cy="769441"/>
          </a:xfrm>
          <a:prstGeom prst="rect">
            <a:avLst/>
          </a:prstGeom>
          <a:noFill/>
        </p:spPr>
        <p:txBody>
          <a:bodyPr wrap="square" rtlCol="0">
            <a:spAutoFit/>
          </a:bodyPr>
          <a:lstStyle/>
          <a:p>
            <a:r>
              <a:rPr kumimoji="1" lang="en-US" altLang="zh-CN" sz="4400" b="1" dirty="0">
                <a:solidFill>
                  <a:srgbClr val="02CD9C"/>
                </a:solidFill>
                <a:latin typeface="Arial" panose="020B0604020202020204" pitchFamily="34" charset="0"/>
                <a:cs typeface="Arial" panose="020B0604020202020204" pitchFamily="34" charset="0"/>
              </a:rPr>
              <a:t>M</a:t>
            </a:r>
            <a:endParaRPr kumimoji="1" lang="zh-CN" altLang="en-US" sz="4400" b="1" dirty="0">
              <a:solidFill>
                <a:srgbClr val="02CD9C"/>
              </a:solidFill>
              <a:latin typeface="Arial" panose="020B0604020202020204" pitchFamily="34" charset="0"/>
              <a:cs typeface="Arial" panose="020B0604020202020204" pitchFamily="34" charset="0"/>
            </a:endParaRPr>
          </a:p>
        </p:txBody>
      </p:sp>
      <p:sp>
        <p:nvSpPr>
          <p:cNvPr id="20" name="文本框 19">
            <a:extLst>
              <a:ext uri="{FF2B5EF4-FFF2-40B4-BE49-F238E27FC236}">
                <a16:creationId xmlns:a16="http://schemas.microsoft.com/office/drawing/2014/main" id="{FF1CDD4E-E0BE-A248-89E4-0F47CDE074B4}"/>
              </a:ext>
            </a:extLst>
          </p:cNvPr>
          <p:cNvSpPr txBox="1"/>
          <p:nvPr/>
        </p:nvSpPr>
        <p:spPr>
          <a:xfrm>
            <a:off x="5855598" y="3898070"/>
            <a:ext cx="552642" cy="769441"/>
          </a:xfrm>
          <a:prstGeom prst="rect">
            <a:avLst/>
          </a:prstGeom>
          <a:noFill/>
        </p:spPr>
        <p:txBody>
          <a:bodyPr wrap="square" rtlCol="0">
            <a:spAutoFit/>
          </a:bodyPr>
          <a:lstStyle/>
          <a:p>
            <a:r>
              <a:rPr kumimoji="1" lang="en-US" altLang="zh-CN" sz="4400" b="1" dirty="0">
                <a:solidFill>
                  <a:srgbClr val="7FE011"/>
                </a:solidFill>
                <a:latin typeface="Arial" panose="020B0604020202020204" pitchFamily="34" charset="0"/>
                <a:cs typeface="Arial" panose="020B0604020202020204" pitchFamily="34" charset="0"/>
              </a:rPr>
              <a:t>E</a:t>
            </a:r>
            <a:endParaRPr kumimoji="1" lang="zh-CN" altLang="en-US" sz="4400" b="1" dirty="0">
              <a:solidFill>
                <a:srgbClr val="7FE01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573414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04064-7662-4B6B-8C36-CB89138F3F9C}"/>
              </a:ext>
            </a:extLst>
          </p:cNvPr>
          <p:cNvSpPr>
            <a:spLocks noGrp="1"/>
          </p:cNvSpPr>
          <p:nvPr>
            <p:ph type="title"/>
          </p:nvPr>
        </p:nvSpPr>
        <p:spPr/>
        <p:txBody>
          <a:bodyPr>
            <a:normAutofit/>
          </a:bodyPr>
          <a:lstStyle/>
          <a:p>
            <a:r>
              <a:rPr lang="en-US" sz="3200" dirty="0"/>
              <a:t>Lecture 1: </a:t>
            </a:r>
            <a:r>
              <a:rPr lang="zh-CN" altLang="en-US" sz="3200" dirty="0"/>
              <a:t>生医工专业及本课程介绍</a:t>
            </a:r>
            <a:endParaRPr lang="en-US" sz="3200" dirty="0"/>
          </a:p>
        </p:txBody>
      </p:sp>
      <p:sp>
        <p:nvSpPr>
          <p:cNvPr id="3" name="Content Placeholder 2">
            <a:extLst>
              <a:ext uri="{FF2B5EF4-FFF2-40B4-BE49-F238E27FC236}">
                <a16:creationId xmlns:a16="http://schemas.microsoft.com/office/drawing/2014/main" id="{07F3E896-0475-4F9D-9F9E-57A28A517AF3}"/>
              </a:ext>
            </a:extLst>
          </p:cNvPr>
          <p:cNvSpPr>
            <a:spLocks noGrp="1"/>
          </p:cNvSpPr>
          <p:nvPr>
            <p:ph idx="1"/>
          </p:nvPr>
        </p:nvSpPr>
        <p:spPr>
          <a:xfrm>
            <a:off x="838200" y="1683415"/>
            <a:ext cx="10515600" cy="4493548"/>
          </a:xfrm>
        </p:spPr>
        <p:txBody>
          <a:bodyPr>
            <a:normAutofit/>
          </a:bodyPr>
          <a:lstStyle/>
          <a:p>
            <a:pPr>
              <a:buFont typeface="Wingdings" panose="05000000000000000000" pitchFamily="2" charset="2"/>
              <a:buChar char="q"/>
            </a:pPr>
            <a:endParaRPr lang="en-US" sz="2400" dirty="0">
              <a:solidFill>
                <a:srgbClr val="FF0000"/>
              </a:solidFill>
            </a:endParaRPr>
          </a:p>
          <a:p>
            <a:pPr>
              <a:buFont typeface="Wingdings" panose="05000000000000000000" pitchFamily="2" charset="2"/>
              <a:buChar char="q"/>
            </a:pPr>
            <a:r>
              <a:rPr lang="en-US" sz="2400" dirty="0"/>
              <a:t>What </a:t>
            </a:r>
            <a:r>
              <a:rPr lang="zh-CN" altLang="en-US" sz="2400" dirty="0"/>
              <a:t>生医工是什么</a:t>
            </a:r>
            <a:endParaRPr lang="en-US" altLang="zh-CN" sz="2400" dirty="0"/>
          </a:p>
          <a:p>
            <a:pPr>
              <a:buFont typeface="Wingdings" panose="05000000000000000000" pitchFamily="2" charset="2"/>
              <a:buChar char="q"/>
            </a:pPr>
            <a:endParaRPr lang="en-US" sz="2400" dirty="0">
              <a:solidFill>
                <a:srgbClr val="FF0000"/>
              </a:solidFill>
            </a:endParaRPr>
          </a:p>
          <a:p>
            <a:pPr>
              <a:buFont typeface="Wingdings" panose="05000000000000000000" pitchFamily="2" charset="2"/>
              <a:buChar char="q"/>
            </a:pPr>
            <a:r>
              <a:rPr lang="en-US" sz="2400" dirty="0">
                <a:solidFill>
                  <a:srgbClr val="FF0000"/>
                </a:solidFill>
              </a:rPr>
              <a:t>Why </a:t>
            </a:r>
            <a:r>
              <a:rPr lang="zh-CN" altLang="en-US" sz="2400" dirty="0">
                <a:solidFill>
                  <a:srgbClr val="FF0000"/>
                </a:solidFill>
              </a:rPr>
              <a:t>为什么做生医工</a:t>
            </a:r>
            <a:endParaRPr lang="en-US" altLang="zh-CN" sz="2400" dirty="0">
              <a:solidFill>
                <a:srgbClr val="FF0000"/>
              </a:solidFill>
            </a:endParaRPr>
          </a:p>
          <a:p>
            <a:pPr>
              <a:buFont typeface="Wingdings" panose="05000000000000000000" pitchFamily="2" charset="2"/>
              <a:buChar char="q"/>
            </a:pPr>
            <a:endParaRPr lang="en-US" sz="2400" dirty="0"/>
          </a:p>
          <a:p>
            <a:pPr>
              <a:buFont typeface="Wingdings" panose="05000000000000000000" pitchFamily="2" charset="2"/>
              <a:buChar char="q"/>
            </a:pPr>
            <a:r>
              <a:rPr lang="en-US" sz="2400" dirty="0"/>
              <a:t>Who </a:t>
            </a:r>
            <a:r>
              <a:rPr lang="zh-CN" altLang="en-US" sz="2400" dirty="0"/>
              <a:t>谁是生医工</a:t>
            </a:r>
            <a:endParaRPr lang="en-US" altLang="zh-CN" sz="2400" dirty="0"/>
          </a:p>
          <a:p>
            <a:pPr>
              <a:buFont typeface="Wingdings" panose="05000000000000000000" pitchFamily="2" charset="2"/>
              <a:buChar char="q"/>
            </a:pPr>
            <a:endParaRPr lang="en-US" sz="2400" dirty="0"/>
          </a:p>
          <a:p>
            <a:pPr>
              <a:buFont typeface="Wingdings" panose="05000000000000000000" pitchFamily="2" charset="2"/>
              <a:buChar char="q"/>
            </a:pPr>
            <a:r>
              <a:rPr lang="en-US" sz="2400" dirty="0"/>
              <a:t>How </a:t>
            </a:r>
            <a:r>
              <a:rPr lang="zh-CN" altLang="en-US" sz="2400" dirty="0"/>
              <a:t>怎样成为生医工</a:t>
            </a:r>
            <a:endParaRPr lang="en-US" sz="2000" dirty="0"/>
          </a:p>
          <a:p>
            <a:pPr lvl="1"/>
            <a:endParaRPr lang="en-US" sz="2000" dirty="0"/>
          </a:p>
          <a:p>
            <a:pPr lvl="1"/>
            <a:endParaRPr lang="en-US" sz="2000" dirty="0"/>
          </a:p>
        </p:txBody>
      </p:sp>
      <p:sp>
        <p:nvSpPr>
          <p:cNvPr id="4" name="Date Placeholder 3">
            <a:extLst>
              <a:ext uri="{FF2B5EF4-FFF2-40B4-BE49-F238E27FC236}">
                <a16:creationId xmlns:a16="http://schemas.microsoft.com/office/drawing/2014/main" id="{BFF11C4C-97CA-4EAC-91A5-FE3E0D94C75E}"/>
              </a:ext>
            </a:extLst>
          </p:cNvPr>
          <p:cNvSpPr>
            <a:spLocks noGrp="1"/>
          </p:cNvSpPr>
          <p:nvPr>
            <p:ph type="dt" sz="half" idx="10"/>
          </p:nvPr>
        </p:nvSpPr>
        <p:spPr>
          <a:prstGeom prst="rect">
            <a:avLst/>
          </a:prstGeom>
        </p:spPr>
        <p:txBody>
          <a:bodyPr/>
          <a:lstStyle/>
          <a:p>
            <a:r>
              <a:rPr lang="en-US"/>
              <a:t>BME1101 -《生物医学工程学导论》</a:t>
            </a:r>
          </a:p>
        </p:txBody>
      </p:sp>
      <p:sp>
        <p:nvSpPr>
          <p:cNvPr id="5" name="Footer Placeholder 4">
            <a:extLst>
              <a:ext uri="{FF2B5EF4-FFF2-40B4-BE49-F238E27FC236}">
                <a16:creationId xmlns:a16="http://schemas.microsoft.com/office/drawing/2014/main" id="{15B969BA-8F2F-45D1-B815-5F8B68FDF1A8}"/>
              </a:ext>
            </a:extLst>
          </p:cNvPr>
          <p:cNvSpPr>
            <a:spLocks noGrp="1"/>
          </p:cNvSpPr>
          <p:nvPr>
            <p:ph type="ftr" sz="quarter" idx="11"/>
          </p:nvPr>
        </p:nvSpPr>
        <p:spPr>
          <a:prstGeom prst="rect">
            <a:avLst/>
          </a:prstGeom>
        </p:spPr>
        <p:txBody>
          <a:bodyPr/>
          <a:lstStyle/>
          <a:p>
            <a:r>
              <a:rPr lang="en-US"/>
              <a:t>L1: Introduction to Biomedical Engineering</a:t>
            </a:r>
          </a:p>
        </p:txBody>
      </p:sp>
      <p:sp>
        <p:nvSpPr>
          <p:cNvPr id="6" name="Slide Number Placeholder 5">
            <a:extLst>
              <a:ext uri="{FF2B5EF4-FFF2-40B4-BE49-F238E27FC236}">
                <a16:creationId xmlns:a16="http://schemas.microsoft.com/office/drawing/2014/main" id="{1E56E29C-DE5F-4003-9BD3-0734C2E69A38}"/>
              </a:ext>
            </a:extLst>
          </p:cNvPr>
          <p:cNvSpPr>
            <a:spLocks noGrp="1"/>
          </p:cNvSpPr>
          <p:nvPr>
            <p:ph type="sldNum" sz="quarter" idx="12"/>
          </p:nvPr>
        </p:nvSpPr>
        <p:spPr>
          <a:prstGeom prst="rect">
            <a:avLst/>
          </a:prstGeom>
        </p:spPr>
        <p:txBody>
          <a:bodyPr/>
          <a:lstStyle/>
          <a:p>
            <a:fld id="{521CE3F2-4AEB-D446-A39E-E6B6B04BE5C1}" type="slidenum">
              <a:rPr lang="en-US" smtClean="0"/>
              <a:t>27</a:t>
            </a:fld>
            <a:endParaRPr lang="en-US"/>
          </a:p>
        </p:txBody>
      </p:sp>
    </p:spTree>
    <p:extLst>
      <p:ext uri="{BB962C8B-B14F-4D97-AF65-F5344CB8AC3E}">
        <p14:creationId xmlns:p14="http://schemas.microsoft.com/office/powerpoint/2010/main" val="34739412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A9828-3D40-4ED1-BCB6-7D7746E0237D}"/>
              </a:ext>
            </a:extLst>
          </p:cNvPr>
          <p:cNvSpPr>
            <a:spLocks noGrp="1"/>
          </p:cNvSpPr>
          <p:nvPr>
            <p:ph type="title"/>
          </p:nvPr>
        </p:nvSpPr>
        <p:spPr/>
        <p:txBody>
          <a:bodyPr/>
          <a:lstStyle/>
          <a:p>
            <a:r>
              <a:rPr lang="zh-CN" altLang="en-US" dirty="0"/>
              <a:t>生医工做什么？ </a:t>
            </a:r>
            <a:r>
              <a:rPr lang="en-US" dirty="0"/>
              <a:t>3</a:t>
            </a:r>
            <a:r>
              <a:rPr lang="zh-CN" altLang="en-US" dirty="0"/>
              <a:t>种生医工职业路线</a:t>
            </a:r>
            <a:endParaRPr lang="en-US" dirty="0"/>
          </a:p>
        </p:txBody>
      </p:sp>
      <p:sp>
        <p:nvSpPr>
          <p:cNvPr id="4" name="Date Placeholder 3">
            <a:extLst>
              <a:ext uri="{FF2B5EF4-FFF2-40B4-BE49-F238E27FC236}">
                <a16:creationId xmlns:a16="http://schemas.microsoft.com/office/drawing/2014/main" id="{1FB1BD50-FDFC-49C8-84CD-80D01941DB18}"/>
              </a:ext>
            </a:extLst>
          </p:cNvPr>
          <p:cNvSpPr>
            <a:spLocks noGrp="1"/>
          </p:cNvSpPr>
          <p:nvPr>
            <p:ph type="dt" sz="half" idx="10"/>
          </p:nvPr>
        </p:nvSpPr>
        <p:spPr/>
        <p:txBody>
          <a:bodyPr/>
          <a:lstStyle/>
          <a:p>
            <a:r>
              <a:rPr lang="en-US"/>
              <a:t>BME1101 -《生物医学工程学导论》</a:t>
            </a:r>
          </a:p>
        </p:txBody>
      </p:sp>
      <p:sp>
        <p:nvSpPr>
          <p:cNvPr id="5" name="Footer Placeholder 4">
            <a:extLst>
              <a:ext uri="{FF2B5EF4-FFF2-40B4-BE49-F238E27FC236}">
                <a16:creationId xmlns:a16="http://schemas.microsoft.com/office/drawing/2014/main" id="{3D8FFA3A-FEED-4ADA-ADDD-1A4A19E1CF48}"/>
              </a:ext>
            </a:extLst>
          </p:cNvPr>
          <p:cNvSpPr>
            <a:spLocks noGrp="1"/>
          </p:cNvSpPr>
          <p:nvPr>
            <p:ph type="ftr" sz="quarter" idx="11"/>
          </p:nvPr>
        </p:nvSpPr>
        <p:spPr/>
        <p:txBody>
          <a:bodyPr/>
          <a:lstStyle/>
          <a:p>
            <a:r>
              <a:rPr lang="en-US"/>
              <a:t>L1: Introduction to Biomedical Engineering</a:t>
            </a:r>
          </a:p>
        </p:txBody>
      </p:sp>
      <p:sp>
        <p:nvSpPr>
          <p:cNvPr id="6" name="Slide Number Placeholder 5">
            <a:extLst>
              <a:ext uri="{FF2B5EF4-FFF2-40B4-BE49-F238E27FC236}">
                <a16:creationId xmlns:a16="http://schemas.microsoft.com/office/drawing/2014/main" id="{05A04F38-11D9-424C-A858-6A581DBD7563}"/>
              </a:ext>
            </a:extLst>
          </p:cNvPr>
          <p:cNvSpPr>
            <a:spLocks noGrp="1"/>
          </p:cNvSpPr>
          <p:nvPr>
            <p:ph type="sldNum" sz="quarter" idx="12"/>
          </p:nvPr>
        </p:nvSpPr>
        <p:spPr/>
        <p:txBody>
          <a:bodyPr/>
          <a:lstStyle/>
          <a:p>
            <a:fld id="{521CE3F2-4AEB-D446-A39E-E6B6B04BE5C1}" type="slidenum">
              <a:rPr lang="en-US" smtClean="0"/>
              <a:t>28</a:t>
            </a:fld>
            <a:endParaRPr lang="en-US"/>
          </a:p>
        </p:txBody>
      </p:sp>
      <p:pic>
        <p:nvPicPr>
          <p:cNvPr id="8196" name="Picture 4" descr="https://gimg2.baidu.com/image_search/src=http%3A%2F%2Fimages.shobserver.com%2Fnews%2Fnews%2F2018%2F9%2F13%2F15dd96ec-9280-49c1-ad27-2916b53ba7db.jpg&amp;refer=http%3A%2F%2Fimages.shobserver.com&amp;app=2002&amp;size=f9999,10000&amp;q=a80&amp;n=0&amp;g=0n&amp;fmt=auto?sec=1665154608&amp;t=fb0d00a6c7891c6e45623f5b81cc536f">
            <a:extLst>
              <a:ext uri="{FF2B5EF4-FFF2-40B4-BE49-F238E27FC236}">
                <a16:creationId xmlns:a16="http://schemas.microsoft.com/office/drawing/2014/main" id="{50D8316E-5763-4496-A21D-11C9ED33567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85795" y="2521878"/>
            <a:ext cx="2744917" cy="182880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s://gimg2.baidu.com/image_search/src=http%3A%2F%2Fn.sinaimg.cn%2Fsinakd10114%2F65%2Fw1023h642%2F20210824%2Fd307-ac5703d022d3c066c2c8da00752d434a.jpg&amp;refer=http%3A%2F%2Fn.sinaimg.cn&amp;app=2002&amp;size=f9999,10000&amp;q=a80&amp;n=0&amp;g=0n&amp;fmt=auto?sec=1665154718&amp;t=df5921f807134747f26a4cbd338abd89">
            <a:extLst>
              <a:ext uri="{FF2B5EF4-FFF2-40B4-BE49-F238E27FC236}">
                <a16:creationId xmlns:a16="http://schemas.microsoft.com/office/drawing/2014/main" id="{9EFB96C1-5606-465B-BDC5-CA5F4F2841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7480" y="2430438"/>
            <a:ext cx="3205528" cy="201168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CC60DE0-FC51-4EFF-A703-11AF8EDD8B80}"/>
              </a:ext>
            </a:extLst>
          </p:cNvPr>
          <p:cNvSpPr/>
          <p:nvPr/>
        </p:nvSpPr>
        <p:spPr>
          <a:xfrm>
            <a:off x="1997670" y="4643320"/>
            <a:ext cx="1107996" cy="369332"/>
          </a:xfrm>
          <a:prstGeom prst="rect">
            <a:avLst/>
          </a:prstGeom>
        </p:spPr>
        <p:txBody>
          <a:bodyPr wrap="none">
            <a:spAutoFit/>
          </a:bodyPr>
          <a:lstStyle/>
          <a:p>
            <a:r>
              <a:rPr lang="zh-CN" altLang="en-US" dirty="0"/>
              <a:t>临床路线</a:t>
            </a:r>
            <a:endParaRPr lang="en-US" altLang="zh-CN" dirty="0"/>
          </a:p>
        </p:txBody>
      </p:sp>
      <p:sp>
        <p:nvSpPr>
          <p:cNvPr id="8" name="Rectangle 7">
            <a:extLst>
              <a:ext uri="{FF2B5EF4-FFF2-40B4-BE49-F238E27FC236}">
                <a16:creationId xmlns:a16="http://schemas.microsoft.com/office/drawing/2014/main" id="{5C5C6523-11BA-4940-876F-A7F3091CB65D}"/>
              </a:ext>
            </a:extLst>
          </p:cNvPr>
          <p:cNvSpPr/>
          <p:nvPr/>
        </p:nvSpPr>
        <p:spPr>
          <a:xfrm>
            <a:off x="5412945" y="4643320"/>
            <a:ext cx="1338828" cy="369332"/>
          </a:xfrm>
          <a:prstGeom prst="rect">
            <a:avLst/>
          </a:prstGeom>
        </p:spPr>
        <p:txBody>
          <a:bodyPr wrap="none">
            <a:spAutoFit/>
          </a:bodyPr>
          <a:lstStyle/>
          <a:p>
            <a:r>
              <a:rPr lang="zh-CN" altLang="en-US" dirty="0"/>
              <a:t>设计师路线</a:t>
            </a:r>
            <a:endParaRPr lang="en-US" dirty="0"/>
          </a:p>
        </p:txBody>
      </p:sp>
      <p:sp>
        <p:nvSpPr>
          <p:cNvPr id="9" name="Rectangle 8">
            <a:extLst>
              <a:ext uri="{FF2B5EF4-FFF2-40B4-BE49-F238E27FC236}">
                <a16:creationId xmlns:a16="http://schemas.microsoft.com/office/drawing/2014/main" id="{AEC941A2-B4EB-4471-9737-94469A939F72}"/>
              </a:ext>
            </a:extLst>
          </p:cNvPr>
          <p:cNvSpPr/>
          <p:nvPr/>
        </p:nvSpPr>
        <p:spPr>
          <a:xfrm>
            <a:off x="9027578" y="4643320"/>
            <a:ext cx="1107996" cy="369332"/>
          </a:xfrm>
          <a:prstGeom prst="rect">
            <a:avLst/>
          </a:prstGeom>
        </p:spPr>
        <p:txBody>
          <a:bodyPr wrap="none">
            <a:spAutoFit/>
          </a:bodyPr>
          <a:lstStyle/>
          <a:p>
            <a:r>
              <a:rPr lang="zh-CN" altLang="en-US" dirty="0"/>
              <a:t>科研路线</a:t>
            </a:r>
            <a:endParaRPr lang="en-US" dirty="0"/>
          </a:p>
        </p:txBody>
      </p:sp>
      <p:pic>
        <p:nvPicPr>
          <p:cNvPr id="8200" name="Picture 8" descr="https://gimg2.baidu.com/image_search/src=http%3A%2F%2F5b0988e595225.cdn.sohucs.com%2Fimages%2F20190702%2Fb9d762f14551403e90702520ce2748e3.jpeg&amp;refer=http%3A%2F%2F5b0988e595225.cdn.sohucs.com&amp;app=2002&amp;size=f9999,10000&amp;q=a80&amp;n=0&amp;g=0n&amp;fmt=auto?sec=1665154922&amp;t=9497b9729a75eee33893366b62a98a8b">
            <a:extLst>
              <a:ext uri="{FF2B5EF4-FFF2-40B4-BE49-F238E27FC236}">
                <a16:creationId xmlns:a16="http://schemas.microsoft.com/office/drawing/2014/main" id="{FB22981D-281B-4892-B796-C6A66428DFE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6930" y="2430438"/>
            <a:ext cx="3017520" cy="2011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7043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60CE7-BE92-42B0-9E3E-CF1190806B17}"/>
              </a:ext>
            </a:extLst>
          </p:cNvPr>
          <p:cNvSpPr>
            <a:spLocks noGrp="1"/>
          </p:cNvSpPr>
          <p:nvPr>
            <p:ph type="title"/>
          </p:nvPr>
        </p:nvSpPr>
        <p:spPr/>
        <p:txBody>
          <a:bodyPr/>
          <a:lstStyle/>
          <a:p>
            <a:r>
              <a:rPr lang="zh-CN" altLang="en-US" dirty="0"/>
              <a:t>生医工做什么</a:t>
            </a:r>
            <a:endParaRPr lang="en-US" altLang="zh-CN" dirty="0"/>
          </a:p>
        </p:txBody>
      </p:sp>
      <p:sp>
        <p:nvSpPr>
          <p:cNvPr id="3" name="Content Placeholder 2">
            <a:extLst>
              <a:ext uri="{FF2B5EF4-FFF2-40B4-BE49-F238E27FC236}">
                <a16:creationId xmlns:a16="http://schemas.microsoft.com/office/drawing/2014/main" id="{5C90E45C-9DE0-4FD7-ABAC-F0C6B3A29E40}"/>
              </a:ext>
            </a:extLst>
          </p:cNvPr>
          <p:cNvSpPr>
            <a:spLocks noGrp="1"/>
          </p:cNvSpPr>
          <p:nvPr>
            <p:ph idx="1"/>
          </p:nvPr>
        </p:nvSpPr>
        <p:spPr>
          <a:xfrm>
            <a:off x="838200" y="1825625"/>
            <a:ext cx="10515600" cy="4351338"/>
          </a:xfrm>
        </p:spPr>
        <p:txBody>
          <a:bodyPr>
            <a:normAutofit fontScale="92500" lnSpcReduction="20000"/>
          </a:bodyPr>
          <a:lstStyle/>
          <a:p>
            <a:pPr>
              <a:lnSpc>
                <a:spcPct val="110000"/>
              </a:lnSpc>
            </a:pPr>
            <a:r>
              <a:rPr lang="zh-CN" altLang="en-US" dirty="0"/>
              <a:t>生物医学工程师常同医生、治疗师以及学术界研究者共同工作，以解决临床医学问题。</a:t>
            </a:r>
            <a:endParaRPr lang="en-US" altLang="zh-CN" dirty="0"/>
          </a:p>
          <a:p>
            <a:pPr marL="0" indent="0">
              <a:lnSpc>
                <a:spcPct val="110000"/>
              </a:lnSpc>
              <a:buNone/>
            </a:pPr>
            <a:endParaRPr lang="en-US" altLang="zh-CN" dirty="0"/>
          </a:p>
          <a:p>
            <a:pPr>
              <a:lnSpc>
                <a:spcPct val="110000"/>
              </a:lnSpc>
            </a:pPr>
            <a:r>
              <a:rPr lang="zh-CN" altLang="en-US" dirty="0"/>
              <a:t>充分研究生命系统及其行为，以及开发相关的生物医学系统和设备最终帮助患者得到更好的照料以及提高健康个体的生活质量。</a:t>
            </a:r>
            <a:endParaRPr lang="en-US" altLang="zh-CN" dirty="0"/>
          </a:p>
          <a:p>
            <a:pPr lvl="1">
              <a:lnSpc>
                <a:spcPct val="110000"/>
              </a:lnSpc>
            </a:pPr>
            <a:r>
              <a:rPr lang="zh-CN" altLang="en-US" dirty="0"/>
              <a:t>应用实例包括生物兼容的假体、医疗器械、诊断设备、植入设备、物理治疗设备以及可穿戴设备等。</a:t>
            </a:r>
            <a:endParaRPr lang="en-US" dirty="0"/>
          </a:p>
          <a:p>
            <a:pPr marL="0" indent="0">
              <a:lnSpc>
                <a:spcPct val="110000"/>
              </a:lnSpc>
              <a:buNone/>
            </a:pPr>
            <a:endParaRPr lang="en-US" altLang="zh-CN" dirty="0"/>
          </a:p>
          <a:p>
            <a:pPr>
              <a:lnSpc>
                <a:spcPct val="110000"/>
              </a:lnSpc>
            </a:pPr>
            <a:r>
              <a:rPr lang="zh-CN" altLang="en-US" dirty="0"/>
              <a:t>该专业对疾病治疗、社会经济发展都有着深远意义，因而成为各国科学家的研究热点，是一门具有着巨大发展潜力的“</a:t>
            </a:r>
            <a:r>
              <a:rPr lang="zh-CN" altLang="en-US" dirty="0">
                <a:solidFill>
                  <a:srgbClr val="FF0000"/>
                </a:solidFill>
              </a:rPr>
              <a:t>朝阳学科</a:t>
            </a:r>
            <a:r>
              <a:rPr lang="zh-CN" altLang="en-US" dirty="0"/>
              <a:t>”。</a:t>
            </a:r>
            <a:endParaRPr lang="en-US" dirty="0"/>
          </a:p>
        </p:txBody>
      </p:sp>
      <p:sp>
        <p:nvSpPr>
          <p:cNvPr id="4" name="Date Placeholder 3">
            <a:extLst>
              <a:ext uri="{FF2B5EF4-FFF2-40B4-BE49-F238E27FC236}">
                <a16:creationId xmlns:a16="http://schemas.microsoft.com/office/drawing/2014/main" id="{88A6F14A-0C36-4791-B74A-A36F1B958226}"/>
              </a:ext>
            </a:extLst>
          </p:cNvPr>
          <p:cNvSpPr>
            <a:spLocks noGrp="1"/>
          </p:cNvSpPr>
          <p:nvPr>
            <p:ph type="dt" sz="half" idx="10"/>
          </p:nvPr>
        </p:nvSpPr>
        <p:spPr/>
        <p:txBody>
          <a:bodyPr/>
          <a:lstStyle/>
          <a:p>
            <a:r>
              <a:rPr lang="en-US"/>
              <a:t>BME1101 -《生物医学工程学导论》</a:t>
            </a:r>
          </a:p>
        </p:txBody>
      </p:sp>
      <p:sp>
        <p:nvSpPr>
          <p:cNvPr id="5" name="Footer Placeholder 4">
            <a:extLst>
              <a:ext uri="{FF2B5EF4-FFF2-40B4-BE49-F238E27FC236}">
                <a16:creationId xmlns:a16="http://schemas.microsoft.com/office/drawing/2014/main" id="{3D75BB56-E6C7-4793-9DA6-189091E5CC5A}"/>
              </a:ext>
            </a:extLst>
          </p:cNvPr>
          <p:cNvSpPr>
            <a:spLocks noGrp="1"/>
          </p:cNvSpPr>
          <p:nvPr>
            <p:ph type="ftr" sz="quarter" idx="11"/>
          </p:nvPr>
        </p:nvSpPr>
        <p:spPr/>
        <p:txBody>
          <a:bodyPr/>
          <a:lstStyle/>
          <a:p>
            <a:r>
              <a:rPr lang="en-US"/>
              <a:t>L1: Introduction to Biomedical Engineering</a:t>
            </a:r>
          </a:p>
        </p:txBody>
      </p:sp>
      <p:sp>
        <p:nvSpPr>
          <p:cNvPr id="6" name="Slide Number Placeholder 5">
            <a:extLst>
              <a:ext uri="{FF2B5EF4-FFF2-40B4-BE49-F238E27FC236}">
                <a16:creationId xmlns:a16="http://schemas.microsoft.com/office/drawing/2014/main" id="{B0946DCC-60AA-41E5-81A6-1CD6FA6D8ED3}"/>
              </a:ext>
            </a:extLst>
          </p:cNvPr>
          <p:cNvSpPr>
            <a:spLocks noGrp="1"/>
          </p:cNvSpPr>
          <p:nvPr>
            <p:ph type="sldNum" sz="quarter" idx="12"/>
          </p:nvPr>
        </p:nvSpPr>
        <p:spPr/>
        <p:txBody>
          <a:bodyPr/>
          <a:lstStyle/>
          <a:p>
            <a:fld id="{521CE3F2-4AEB-D446-A39E-E6B6B04BE5C1}" type="slidenum">
              <a:rPr lang="en-US" smtClean="0"/>
              <a:t>29</a:t>
            </a:fld>
            <a:endParaRPr lang="en-US"/>
          </a:p>
        </p:txBody>
      </p:sp>
    </p:spTree>
    <p:extLst>
      <p:ext uri="{BB962C8B-B14F-4D97-AF65-F5344CB8AC3E}">
        <p14:creationId xmlns:p14="http://schemas.microsoft.com/office/powerpoint/2010/main" val="3418807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BAAAF07-57EE-4B5B-8DB1-A8B5EB51410A}"/>
              </a:ext>
            </a:extLst>
          </p:cNvPr>
          <p:cNvSpPr>
            <a:spLocks noGrp="1"/>
          </p:cNvSpPr>
          <p:nvPr>
            <p:ph type="title"/>
          </p:nvPr>
        </p:nvSpPr>
        <p:spPr/>
        <p:txBody>
          <a:bodyPr>
            <a:normAutofit/>
          </a:bodyPr>
          <a:lstStyle/>
          <a:p>
            <a:r>
              <a:rPr lang="zh-CN" altLang="en-US" dirty="0">
                <a:solidFill>
                  <a:srgbClr val="002060"/>
                </a:solidFill>
              </a:rPr>
              <a:t>生物医学工程到底是什么 </a:t>
            </a:r>
            <a:r>
              <a:rPr lang="zh-CN" altLang="en-US" sz="5400" dirty="0">
                <a:latin typeface="Forte" panose="03060902040502070203" pitchFamily="66" charset="0"/>
              </a:rPr>
              <a:t>鬼</a:t>
            </a:r>
            <a:r>
              <a:rPr lang="zh-CN" altLang="en-US" sz="5400" dirty="0"/>
              <a:t> </a:t>
            </a:r>
            <a:r>
              <a:rPr lang="zh-CN" altLang="en-US" dirty="0">
                <a:solidFill>
                  <a:srgbClr val="002060"/>
                </a:solidFill>
              </a:rPr>
              <a:t>？</a:t>
            </a:r>
            <a:endParaRPr lang="en-US" dirty="0">
              <a:solidFill>
                <a:srgbClr val="002060"/>
              </a:solidFill>
            </a:endParaRPr>
          </a:p>
        </p:txBody>
      </p:sp>
      <p:pic>
        <p:nvPicPr>
          <p:cNvPr id="7" name="Picture 2" descr="https://gimg2.baidu.com/image_search/src=http%3A%2F%2Fp6.itc.cn%2Fq_70%2Fimages03%2F20201229%2F83c8e3860c804304a72441106bde6471.jpeg&amp;refer=http%3A%2F%2Fp6.itc.cn&amp;app=2002&amp;size=f9999,10000&amp;q=a80&amp;n=0&amp;g=0n&amp;fmt=auto?sec=1665143916&amp;t=2742f3f5acea4d3f768fdb5afdb242e1">
            <a:extLst>
              <a:ext uri="{FF2B5EF4-FFF2-40B4-BE49-F238E27FC236}">
                <a16:creationId xmlns:a16="http://schemas.microsoft.com/office/drawing/2014/main" id="{A6F2DA52-8F4C-4D8D-9368-23E2FA0D10BC}"/>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a:xfrm>
            <a:off x="1661284" y="2220843"/>
            <a:ext cx="3510032" cy="3560902"/>
          </a:xfrm>
        </p:spPr>
      </p:pic>
      <p:sp>
        <p:nvSpPr>
          <p:cNvPr id="14" name="Content Placeholder 13">
            <a:extLst>
              <a:ext uri="{FF2B5EF4-FFF2-40B4-BE49-F238E27FC236}">
                <a16:creationId xmlns:a16="http://schemas.microsoft.com/office/drawing/2014/main" id="{D91B82B2-FA93-4769-93D4-C22C78640C87}"/>
              </a:ext>
            </a:extLst>
          </p:cNvPr>
          <p:cNvSpPr>
            <a:spLocks noGrp="1"/>
          </p:cNvSpPr>
          <p:nvPr>
            <p:ph sz="half" idx="2"/>
          </p:nvPr>
        </p:nvSpPr>
        <p:spPr/>
        <p:txBody>
          <a:bodyPr/>
          <a:lstStyle/>
          <a:p>
            <a:endParaRPr lang="en-US" altLang="zh-CN" dirty="0"/>
          </a:p>
          <a:p>
            <a:r>
              <a:rPr lang="zh-CN" altLang="en-US" dirty="0"/>
              <a:t>生物医学工程</a:t>
            </a:r>
            <a:endParaRPr lang="en-US" altLang="zh-CN" dirty="0"/>
          </a:p>
          <a:p>
            <a:endParaRPr lang="en-US" dirty="0"/>
          </a:p>
          <a:p>
            <a:endParaRPr lang="en-US" dirty="0"/>
          </a:p>
          <a:p>
            <a:r>
              <a:rPr lang="zh-CN" altLang="en-US" dirty="0"/>
              <a:t>生物工程（生物技术）</a:t>
            </a:r>
            <a:endParaRPr lang="en-US" altLang="zh-CN" dirty="0"/>
          </a:p>
          <a:p>
            <a:endParaRPr lang="en-US" dirty="0"/>
          </a:p>
          <a:p>
            <a:endParaRPr lang="en-US" dirty="0"/>
          </a:p>
          <a:p>
            <a:r>
              <a:rPr lang="zh-CN" altLang="en-US" dirty="0"/>
              <a:t>医学工程</a:t>
            </a:r>
            <a:endParaRPr lang="en-US" dirty="0"/>
          </a:p>
        </p:txBody>
      </p:sp>
      <p:sp>
        <p:nvSpPr>
          <p:cNvPr id="4" name="Date Placeholder 3">
            <a:extLst>
              <a:ext uri="{FF2B5EF4-FFF2-40B4-BE49-F238E27FC236}">
                <a16:creationId xmlns:a16="http://schemas.microsoft.com/office/drawing/2014/main" id="{442EF754-E045-41D0-A9D1-A263DAAB0045}"/>
              </a:ext>
            </a:extLst>
          </p:cNvPr>
          <p:cNvSpPr>
            <a:spLocks noGrp="1"/>
          </p:cNvSpPr>
          <p:nvPr>
            <p:ph type="dt" sz="half" idx="10"/>
          </p:nvPr>
        </p:nvSpPr>
        <p:spPr/>
        <p:txBody>
          <a:bodyPr/>
          <a:lstStyle/>
          <a:p>
            <a:r>
              <a:rPr lang="en-US"/>
              <a:t>BME1101 -《生物医学工程学导论》</a:t>
            </a:r>
          </a:p>
        </p:txBody>
      </p:sp>
      <p:sp>
        <p:nvSpPr>
          <p:cNvPr id="5" name="Footer Placeholder 4">
            <a:extLst>
              <a:ext uri="{FF2B5EF4-FFF2-40B4-BE49-F238E27FC236}">
                <a16:creationId xmlns:a16="http://schemas.microsoft.com/office/drawing/2014/main" id="{933A537E-D054-4ED7-828B-861017649948}"/>
              </a:ext>
            </a:extLst>
          </p:cNvPr>
          <p:cNvSpPr>
            <a:spLocks noGrp="1"/>
          </p:cNvSpPr>
          <p:nvPr>
            <p:ph type="ftr" sz="quarter" idx="11"/>
          </p:nvPr>
        </p:nvSpPr>
        <p:spPr/>
        <p:txBody>
          <a:bodyPr/>
          <a:lstStyle/>
          <a:p>
            <a:r>
              <a:rPr lang="en-US"/>
              <a:t>L1: Introduction to Biomedical Engineering</a:t>
            </a:r>
          </a:p>
        </p:txBody>
      </p:sp>
      <p:sp>
        <p:nvSpPr>
          <p:cNvPr id="6" name="Slide Number Placeholder 5">
            <a:extLst>
              <a:ext uri="{FF2B5EF4-FFF2-40B4-BE49-F238E27FC236}">
                <a16:creationId xmlns:a16="http://schemas.microsoft.com/office/drawing/2014/main" id="{AD85FE02-DC8D-4A45-B3BD-AFD49EAB9689}"/>
              </a:ext>
            </a:extLst>
          </p:cNvPr>
          <p:cNvSpPr>
            <a:spLocks noGrp="1"/>
          </p:cNvSpPr>
          <p:nvPr>
            <p:ph type="sldNum" sz="quarter" idx="12"/>
          </p:nvPr>
        </p:nvSpPr>
        <p:spPr/>
        <p:txBody>
          <a:bodyPr/>
          <a:lstStyle/>
          <a:p>
            <a:fld id="{521CE3F2-4AEB-D446-A39E-E6B6B04BE5C1}" type="slidenum">
              <a:rPr lang="en-US" smtClean="0"/>
              <a:pPr/>
              <a:t>3</a:t>
            </a:fld>
            <a:endParaRPr lang="en-US"/>
          </a:p>
        </p:txBody>
      </p:sp>
    </p:spTree>
    <p:extLst>
      <p:ext uri="{BB962C8B-B14F-4D97-AF65-F5344CB8AC3E}">
        <p14:creationId xmlns:p14="http://schemas.microsoft.com/office/powerpoint/2010/main" val="12280378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E27C53B7-92DD-4475-BB3B-4F697E5612B4}"/>
              </a:ext>
            </a:extLst>
          </p:cNvPr>
          <p:cNvSpPr txBox="1">
            <a:spLocks/>
          </p:cNvSpPr>
          <p:nvPr/>
        </p:nvSpPr>
        <p:spPr>
          <a:xfrm>
            <a:off x="900000" y="360000"/>
            <a:ext cx="9782868" cy="615553"/>
          </a:xfrm>
          <a:prstGeom prst="rect">
            <a:avLst/>
          </a:prstGeom>
        </p:spPr>
        <p:txBody>
          <a:bodyPr wrap="square" lIns="0" tIns="0" rIns="0" bIns="0">
            <a:spAutoFit/>
          </a:bodyPr>
          <a:lstStyle>
            <a:lvl1pPr algn="l" defTabSz="914400" rtl="0" eaLnBrk="1" latinLnBrk="0" hangingPunct="1">
              <a:lnSpc>
                <a:spcPct val="90000"/>
              </a:lnSpc>
              <a:spcBef>
                <a:spcPct val="0"/>
              </a:spcBef>
              <a:buNone/>
              <a:defRPr sz="4400" b="1" kern="1200">
                <a:solidFill>
                  <a:srgbClr val="A40005"/>
                </a:solidFill>
                <a:latin typeface="微软雅黑" panose="020B0503020204020204" pitchFamily="34" charset="-122"/>
                <a:ea typeface="微软雅黑" panose="020B0503020204020204" pitchFamily="34" charset="-122"/>
                <a:cs typeface="+mj-cs"/>
              </a:defRPr>
            </a:lvl1pPr>
          </a:lstStyle>
          <a:p>
            <a:pPr>
              <a:lnSpc>
                <a:spcPct val="100000"/>
              </a:lnSpc>
            </a:pPr>
            <a:r>
              <a:rPr lang="zh-CN" altLang="en-US" sz="4000" dirty="0">
                <a:solidFill>
                  <a:prstClr val="black"/>
                </a:solidFill>
                <a:latin typeface="Microsoft YaHei" panose="020B0503020204020204" pitchFamily="34" charset="-122"/>
                <a:ea typeface="Microsoft YaHei" panose="020B0503020204020204" pitchFamily="34" charset="-122"/>
              </a:rPr>
              <a:t>生物医学工程发展前景巨大 就业机会多</a:t>
            </a:r>
            <a:endParaRPr lang="en-US" altLang="zh-CN" sz="4000" dirty="0">
              <a:solidFill>
                <a:prstClr val="black"/>
              </a:solidFill>
            </a:endParaRPr>
          </a:p>
        </p:txBody>
      </p:sp>
      <p:pic>
        <p:nvPicPr>
          <p:cNvPr id="23" name="Picture 4" descr="“健康中国2030”规划纲要"/>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0000" y="1365654"/>
            <a:ext cx="3908740" cy="2238419"/>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5A1272A7-A537-49A9-A363-9C637F942BFA}"/>
              </a:ext>
            </a:extLst>
          </p:cNvPr>
          <p:cNvSpPr/>
          <p:nvPr/>
        </p:nvSpPr>
        <p:spPr>
          <a:xfrm>
            <a:off x="6260619" y="3312242"/>
            <a:ext cx="5386163" cy="34114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6" name="文本框 15">
            <a:extLst>
              <a:ext uri="{FF2B5EF4-FFF2-40B4-BE49-F238E27FC236}">
                <a16:creationId xmlns:a16="http://schemas.microsoft.com/office/drawing/2014/main" id="{DFA8DBAC-B2F1-427A-85BC-A2B79A21AA0B}"/>
              </a:ext>
            </a:extLst>
          </p:cNvPr>
          <p:cNvSpPr txBox="1"/>
          <p:nvPr/>
        </p:nvSpPr>
        <p:spPr>
          <a:xfrm>
            <a:off x="881398" y="4340486"/>
            <a:ext cx="5123773" cy="1430776"/>
          </a:xfrm>
          <a:prstGeom prst="rect">
            <a:avLst/>
          </a:prstGeom>
          <a:noFill/>
          <a:ln>
            <a:noFill/>
          </a:ln>
        </p:spPr>
        <p:txBody>
          <a:bodyPr wrap="square" lIns="0" tIns="0" rIns="0" bIns="0" rtlCol="0" anchor="ctr">
            <a:spAutoFit/>
          </a:bodyPr>
          <a:lstStyle/>
          <a:p>
            <a:pPr marL="171450" indent="-171450">
              <a:lnSpc>
                <a:spcPct val="150000"/>
              </a:lnSpc>
              <a:buClr>
                <a:srgbClr val="A50003"/>
              </a:buClr>
              <a:buSzPct val="60000"/>
              <a:buFont typeface="Arial" panose="020B0604020202020204" pitchFamily="34" charset="0"/>
              <a:buChar char="•"/>
            </a:pPr>
            <a:endParaRPr lang="en-US" altLang="zh-CN" sz="800" b="1"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a:p>
            <a:pPr marL="273050" indent="-273050" algn="just">
              <a:lnSpc>
                <a:spcPct val="120000"/>
              </a:lnSpc>
              <a:spcBef>
                <a:spcPts val="600"/>
              </a:spcBef>
              <a:spcAft>
                <a:spcPts val="600"/>
              </a:spcAft>
              <a:buClr>
                <a:prstClr val="black"/>
              </a:buClr>
              <a:buSzPct val="60000"/>
              <a:buFont typeface="Wingdings" panose="05000000000000000000" pitchFamily="2" charset="2"/>
              <a:buChar char="u"/>
            </a:pPr>
            <a:r>
              <a:rPr lang="zh-CN" altLang="en-US" sz="1600" b="1" dirty="0">
                <a:solidFill>
                  <a:srgbClr val="A40005"/>
                </a:solidFill>
                <a:latin typeface="微软雅黑" panose="020B0503020204020204" pitchFamily="34" charset="-122"/>
                <a:ea typeface="微软雅黑" panose="020B0503020204020204" pitchFamily="34" charset="-122"/>
                <a:cs typeface="Arial" panose="020B0604020202020204" pitchFamily="34" charset="0"/>
              </a:rPr>
              <a:t>医疗器械</a:t>
            </a:r>
            <a:r>
              <a:rPr lang="zh-CN" altLang="en-US" sz="1600" b="1"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和</a:t>
            </a:r>
            <a:r>
              <a:rPr lang="zh-CN" altLang="en-US" sz="1600" b="1" dirty="0">
                <a:solidFill>
                  <a:srgbClr val="A40005"/>
                </a:solidFill>
                <a:latin typeface="微软雅黑" panose="020B0503020204020204" pitchFamily="34" charset="-122"/>
                <a:ea typeface="微软雅黑" panose="020B0503020204020204" pitchFamily="34" charset="-122"/>
                <a:cs typeface="Arial" panose="020B0604020202020204" pitchFamily="34" charset="0"/>
              </a:rPr>
              <a:t>智慧医疗</a:t>
            </a:r>
            <a:r>
              <a:rPr lang="zh-CN" altLang="en-US" sz="1600" b="1"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作为重大战略方向 </a:t>
            </a:r>
            <a:endParaRPr lang="en-US" altLang="zh-CN" sz="1600" b="1"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a:p>
            <a:pPr marL="273050" indent="-273050" algn="just">
              <a:lnSpc>
                <a:spcPct val="120000"/>
              </a:lnSpc>
              <a:spcBef>
                <a:spcPts val="600"/>
              </a:spcBef>
              <a:spcAft>
                <a:spcPts val="600"/>
              </a:spcAft>
              <a:buClr>
                <a:prstClr val="black"/>
              </a:buClr>
              <a:buSzPct val="60000"/>
              <a:buFont typeface="Wingdings" panose="05000000000000000000" pitchFamily="2" charset="2"/>
              <a:buChar char="u"/>
            </a:pPr>
            <a:r>
              <a:rPr lang="zh-CN" altLang="en-US" sz="1600" b="1"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重点</a:t>
            </a:r>
            <a:r>
              <a:rPr lang="zh-CN" altLang="en-US" sz="1600" b="1" dirty="0">
                <a:solidFill>
                  <a:srgbClr val="A40005"/>
                </a:solidFill>
                <a:latin typeface="微软雅黑" panose="020B0503020204020204" pitchFamily="34" charset="-122"/>
                <a:ea typeface="微软雅黑" panose="020B0503020204020204" pitchFamily="34" charset="-122"/>
                <a:cs typeface="Arial" panose="020B0604020202020204" pitchFamily="34" charset="0"/>
              </a:rPr>
              <a:t>医疗器械国产化</a:t>
            </a:r>
            <a:r>
              <a:rPr lang="zh-CN" altLang="en-US" sz="1600" b="1"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等产业的发展</a:t>
            </a:r>
            <a:endParaRPr lang="en-US" altLang="zh-CN" sz="1600" b="1"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a:p>
            <a:pPr marL="273050" indent="-273050" algn="just">
              <a:lnSpc>
                <a:spcPct val="120000"/>
              </a:lnSpc>
              <a:spcBef>
                <a:spcPts val="600"/>
              </a:spcBef>
              <a:spcAft>
                <a:spcPts val="600"/>
              </a:spcAft>
              <a:buClr>
                <a:prstClr val="black"/>
              </a:buClr>
              <a:buSzPct val="60000"/>
              <a:buFont typeface="Wingdings" panose="05000000000000000000" pitchFamily="2" charset="2"/>
              <a:buChar char="u"/>
            </a:pPr>
            <a:r>
              <a:rPr lang="zh-CN" altLang="en-US" sz="1600" b="1" dirty="0">
                <a:solidFill>
                  <a:srgbClr val="A40005"/>
                </a:solidFill>
                <a:latin typeface="微软雅黑" panose="020B0503020204020204" pitchFamily="34" charset="-122"/>
                <a:ea typeface="微软雅黑" panose="020B0503020204020204" pitchFamily="34" charset="-122"/>
                <a:cs typeface="Arial" panose="020B0604020202020204" pitchFamily="34" charset="0"/>
              </a:rPr>
              <a:t>慢病防控</a:t>
            </a:r>
            <a:r>
              <a:rPr lang="zh-CN" altLang="en-US" sz="1600" b="1"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600" b="1" dirty="0">
                <a:solidFill>
                  <a:srgbClr val="A40005"/>
                </a:solidFill>
                <a:latin typeface="微软雅黑" panose="020B0503020204020204" pitchFamily="34" charset="-122"/>
                <a:ea typeface="微软雅黑" panose="020B0503020204020204" pitchFamily="34" charset="-122"/>
                <a:cs typeface="Arial" panose="020B0604020202020204" pitchFamily="34" charset="0"/>
              </a:rPr>
              <a:t>精准医学</a:t>
            </a:r>
            <a:r>
              <a:rPr lang="zh-CN" altLang="en-US" sz="1600" b="1"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600" b="1" dirty="0">
                <a:solidFill>
                  <a:srgbClr val="A40005"/>
                </a:solidFill>
                <a:latin typeface="微软雅黑" panose="020B0503020204020204" pitchFamily="34" charset="-122"/>
                <a:ea typeface="微软雅黑" panose="020B0503020204020204" pitchFamily="34" charset="-122"/>
                <a:cs typeface="Arial" panose="020B0604020202020204" pitchFamily="34" charset="0"/>
              </a:rPr>
              <a:t>智慧医疗</a:t>
            </a:r>
            <a:r>
              <a:rPr lang="zh-CN" altLang="en-US" sz="1600" b="1"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等关键技术突破</a:t>
            </a:r>
            <a:endParaRPr lang="en-US" altLang="zh-CN" sz="1600" b="1"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quotation-mark_32371">
            <a:extLst>
              <a:ext uri="{FF2B5EF4-FFF2-40B4-BE49-F238E27FC236}">
                <a16:creationId xmlns:a16="http://schemas.microsoft.com/office/drawing/2014/main" id="{1C553BF6-731C-1842-8CB2-41B0AF2CE601}"/>
              </a:ext>
            </a:extLst>
          </p:cNvPr>
          <p:cNvSpPr>
            <a:spLocks noChangeAspect="1"/>
          </p:cNvSpPr>
          <p:nvPr/>
        </p:nvSpPr>
        <p:spPr>
          <a:xfrm rot="10800000">
            <a:off x="5056067" y="1365656"/>
            <a:ext cx="752336" cy="698259"/>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rgbClr val="A40005">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9" name="Picture 3">
            <a:extLst>
              <a:ext uri="{FF2B5EF4-FFF2-40B4-BE49-F238E27FC236}">
                <a16:creationId xmlns:a16="http://schemas.microsoft.com/office/drawing/2014/main" id="{8791415F-8B7F-4B95-8E91-E9B523348ABF}"/>
              </a:ext>
            </a:extLst>
          </p:cNvPr>
          <p:cNvPicPr>
            <a:picLocks noChangeAspect="1"/>
          </p:cNvPicPr>
          <p:nvPr/>
        </p:nvPicPr>
        <p:blipFill>
          <a:blip r:embed="rId4"/>
          <a:stretch>
            <a:fillRect/>
          </a:stretch>
        </p:blipFill>
        <p:spPr>
          <a:xfrm>
            <a:off x="6568844" y="1320598"/>
            <a:ext cx="4910359" cy="2648960"/>
          </a:xfrm>
          <a:prstGeom prst="rect">
            <a:avLst/>
          </a:prstGeom>
        </p:spPr>
      </p:pic>
      <p:sp>
        <p:nvSpPr>
          <p:cNvPr id="20" name="Rectangle 6">
            <a:extLst>
              <a:ext uri="{FF2B5EF4-FFF2-40B4-BE49-F238E27FC236}">
                <a16:creationId xmlns:a16="http://schemas.microsoft.com/office/drawing/2014/main" id="{3203E8CC-EAFD-4C7B-BB2A-A1FD3BAB4DD5}"/>
              </a:ext>
            </a:extLst>
          </p:cNvPr>
          <p:cNvSpPr/>
          <p:nvPr/>
        </p:nvSpPr>
        <p:spPr>
          <a:xfrm>
            <a:off x="7097334" y="4099159"/>
            <a:ext cx="4219954" cy="215444"/>
          </a:xfrm>
          <a:prstGeom prst="rect">
            <a:avLst/>
          </a:prstGeom>
        </p:spPr>
        <p:txBody>
          <a:bodyPr wrap="square" lIns="0" tIns="0" rIns="0" bIns="0">
            <a:spAutoFit/>
          </a:bodyPr>
          <a:lstStyle/>
          <a:p>
            <a:pPr marL="15875" lvl="2" algn="ctr">
              <a:spcAft>
                <a:spcPts val="600"/>
              </a:spcAft>
            </a:pPr>
            <a:r>
              <a:rPr lang="zh-CN" altLang="en-US" sz="1400" dirty="0">
                <a:solidFill>
                  <a:prstClr val="black"/>
                </a:solidFill>
                <a:latin typeface="Microsoft YaHei" panose="020B0503020204020204" pitchFamily="34" charset="-122"/>
                <a:ea typeface="Microsoft YaHei" panose="020B0503020204020204" pitchFamily="34" charset="-122"/>
              </a:rPr>
              <a:t>中国医疗器械市场规模，</a:t>
            </a:r>
            <a:r>
              <a:rPr lang="en-US" altLang="zh-CN" sz="1400" dirty="0">
                <a:solidFill>
                  <a:prstClr val="black"/>
                </a:solidFill>
                <a:latin typeface="Microsoft YaHei" panose="020B0503020204020204" pitchFamily="34" charset="-122"/>
                <a:ea typeface="Microsoft YaHei" panose="020B0503020204020204" pitchFamily="34" charset="-122"/>
              </a:rPr>
              <a:t>2016-2025E</a:t>
            </a:r>
          </a:p>
        </p:txBody>
      </p:sp>
      <p:sp>
        <p:nvSpPr>
          <p:cNvPr id="2" name="矩形 1"/>
          <p:cNvSpPr/>
          <p:nvPr/>
        </p:nvSpPr>
        <p:spPr>
          <a:xfrm>
            <a:off x="6659941" y="4540462"/>
            <a:ext cx="4657347" cy="1403076"/>
          </a:xfrm>
          <a:prstGeom prst="rect">
            <a:avLst/>
          </a:prstGeom>
        </p:spPr>
        <p:txBody>
          <a:bodyPr wrap="square">
            <a:spAutoFit/>
          </a:bodyPr>
          <a:lstStyle/>
          <a:p>
            <a:pPr marL="273050" indent="-273050" algn="just">
              <a:lnSpc>
                <a:spcPct val="120000"/>
              </a:lnSpc>
              <a:spcBef>
                <a:spcPts val="600"/>
              </a:spcBef>
              <a:spcAft>
                <a:spcPts val="600"/>
              </a:spcAft>
              <a:buClr>
                <a:prstClr val="black"/>
              </a:buClr>
              <a:buSzPct val="60000"/>
              <a:buFont typeface="Wingdings" panose="05000000000000000000" pitchFamily="2" charset="2"/>
              <a:buChar char="u"/>
            </a:pPr>
            <a:r>
              <a:rPr lang="zh-CN" altLang="en-US" sz="1600" b="1"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中国已成为全球医疗器械的重要生产基地，</a:t>
            </a:r>
            <a:r>
              <a:rPr lang="zh-CN" altLang="en-US" sz="1600" b="1" dirty="0">
                <a:solidFill>
                  <a:srgbClr val="A50003"/>
                </a:solidFill>
                <a:latin typeface="微软雅黑" panose="020B0503020204020204" pitchFamily="34" charset="-122"/>
                <a:ea typeface="微软雅黑" panose="020B0503020204020204" pitchFamily="34" charset="-122"/>
                <a:cs typeface="Arial" panose="020B0604020202020204" pitchFamily="34" charset="0"/>
              </a:rPr>
              <a:t>占全球医疗器械市场约</a:t>
            </a:r>
            <a:r>
              <a:rPr lang="en-US" altLang="zh-CN" sz="1600" b="1" dirty="0">
                <a:solidFill>
                  <a:srgbClr val="A50003"/>
                </a:solidFill>
                <a:latin typeface="微软雅黑" panose="020B0503020204020204" pitchFamily="34" charset="-122"/>
                <a:ea typeface="微软雅黑" panose="020B0503020204020204" pitchFamily="34" charset="-122"/>
                <a:cs typeface="Arial" panose="020B0604020202020204" pitchFamily="34" charset="0"/>
              </a:rPr>
              <a:t>25%</a:t>
            </a:r>
            <a:r>
              <a:rPr lang="zh-CN" altLang="en-US" sz="1600" b="1" dirty="0">
                <a:solidFill>
                  <a:srgbClr val="A50003"/>
                </a:solidFill>
                <a:latin typeface="微软雅黑" panose="020B0503020204020204" pitchFamily="34" charset="-122"/>
                <a:ea typeface="微软雅黑" panose="020B0503020204020204" pitchFamily="34" charset="-122"/>
                <a:cs typeface="Arial" panose="020B0604020202020204" pitchFamily="34" charset="0"/>
              </a:rPr>
              <a:t>市场份额</a:t>
            </a:r>
            <a:r>
              <a:rPr lang="zh-CN" altLang="en-US" sz="1600" b="1"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a:t>
            </a:r>
          </a:p>
          <a:p>
            <a:pPr marL="273050" indent="-273050" algn="just">
              <a:lnSpc>
                <a:spcPct val="120000"/>
              </a:lnSpc>
              <a:spcBef>
                <a:spcPts val="600"/>
              </a:spcBef>
              <a:spcAft>
                <a:spcPts val="600"/>
              </a:spcAft>
              <a:buClr>
                <a:prstClr val="black"/>
              </a:buClr>
              <a:buSzPct val="60000"/>
              <a:buFont typeface="Wingdings" panose="05000000000000000000" pitchFamily="2" charset="2"/>
              <a:buChar char="u"/>
            </a:pPr>
            <a:r>
              <a:rPr lang="zh-CN" altLang="en-US" sz="1600" b="1"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中国高端医疗器械市场大部分份额由外资企业占领，</a:t>
            </a:r>
            <a:r>
              <a:rPr lang="zh-CN" altLang="en-US" sz="1600" b="1" dirty="0">
                <a:solidFill>
                  <a:srgbClr val="A50003"/>
                </a:solidFill>
                <a:latin typeface="微软雅黑" panose="020B0503020204020204" pitchFamily="34" charset="-122"/>
                <a:ea typeface="微软雅黑" panose="020B0503020204020204" pitchFamily="34" charset="-122"/>
                <a:cs typeface="Arial" panose="020B0604020202020204" pitchFamily="34" charset="0"/>
              </a:rPr>
              <a:t>国产化需求迫切</a:t>
            </a:r>
            <a:r>
              <a:rPr lang="zh-CN" altLang="en-US" sz="1600" b="1"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a:t>
            </a:r>
          </a:p>
        </p:txBody>
      </p:sp>
      <p:sp>
        <p:nvSpPr>
          <p:cNvPr id="10" name="Rectangle 6">
            <a:extLst>
              <a:ext uri="{FF2B5EF4-FFF2-40B4-BE49-F238E27FC236}">
                <a16:creationId xmlns:a16="http://schemas.microsoft.com/office/drawing/2014/main" id="{64AD6361-539A-4B40-83E5-C49C2BC6AE51}"/>
              </a:ext>
            </a:extLst>
          </p:cNvPr>
          <p:cNvSpPr/>
          <p:nvPr/>
        </p:nvSpPr>
        <p:spPr>
          <a:xfrm>
            <a:off x="907902" y="3646610"/>
            <a:ext cx="3900838" cy="695127"/>
          </a:xfrm>
          <a:prstGeom prst="rect">
            <a:avLst/>
          </a:prstGeom>
        </p:spPr>
        <p:txBody>
          <a:bodyPr wrap="square" lIns="0" tIns="0" rIns="0" bIns="0">
            <a:spAutoFit/>
          </a:bodyPr>
          <a:lstStyle/>
          <a:p>
            <a:pPr algn="ctr">
              <a:lnSpc>
                <a:spcPct val="150000"/>
              </a:lnSpc>
              <a:buClr>
                <a:srgbClr val="A50003"/>
              </a:buClr>
              <a:buSzPct val="60000"/>
            </a:pP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健康中国</a:t>
            </a:r>
            <a:r>
              <a:rPr lang="en-US" altLang="zh-CN" sz="1600" dirty="0">
                <a:solidFill>
                  <a:prstClr val="black"/>
                </a:solidFill>
                <a:latin typeface="微软雅黑" panose="020B0503020204020204" pitchFamily="34" charset="-122"/>
                <a:ea typeface="微软雅黑" panose="020B0503020204020204" pitchFamily="34" charset="-122"/>
              </a:rPr>
              <a:t>2030"</a:t>
            </a:r>
            <a:r>
              <a:rPr lang="zh-CN" altLang="en-US" sz="1600" dirty="0">
                <a:solidFill>
                  <a:prstClr val="black"/>
                </a:solidFill>
                <a:latin typeface="微软雅黑" panose="020B0503020204020204" pitchFamily="34" charset="-122"/>
                <a:ea typeface="微软雅黑" panose="020B0503020204020204" pitchFamily="34" charset="-122"/>
              </a:rPr>
              <a:t>规划</a:t>
            </a:r>
            <a:r>
              <a:rPr lang="en-US" altLang="zh-CN" sz="1600" dirty="0">
                <a:solidFill>
                  <a:prstClr val="black"/>
                </a:solidFill>
                <a:latin typeface="微软雅黑" panose="020B0503020204020204" pitchFamily="34" charset="-122"/>
                <a:ea typeface="微软雅黑" panose="020B0503020204020204" pitchFamily="34" charset="-122"/>
              </a:rPr>
              <a:t>》</a:t>
            </a:r>
          </a:p>
          <a:p>
            <a:pPr algn="ctr">
              <a:lnSpc>
                <a:spcPct val="150000"/>
              </a:lnSpc>
              <a:buClr>
                <a:srgbClr val="A50003"/>
              </a:buClr>
              <a:buSzPct val="60000"/>
            </a:pPr>
            <a:r>
              <a:rPr lang="en-US" altLang="zh-CN" sz="16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6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上海市</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十四五</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规划</a:t>
            </a:r>
            <a:r>
              <a:rPr lang="en-US" altLang="zh-CN" sz="16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a:t>
            </a:r>
          </a:p>
        </p:txBody>
      </p:sp>
    </p:spTree>
    <p:extLst>
      <p:ext uri="{BB962C8B-B14F-4D97-AF65-F5344CB8AC3E}">
        <p14:creationId xmlns:p14="http://schemas.microsoft.com/office/powerpoint/2010/main" val="1488322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E27C53B7-92DD-4475-BB3B-4F697E5612B4}"/>
              </a:ext>
            </a:extLst>
          </p:cNvPr>
          <p:cNvSpPr txBox="1">
            <a:spLocks/>
          </p:cNvSpPr>
          <p:nvPr/>
        </p:nvSpPr>
        <p:spPr>
          <a:xfrm>
            <a:off x="899999" y="360000"/>
            <a:ext cx="9314517" cy="615553"/>
          </a:xfrm>
          <a:prstGeom prst="rect">
            <a:avLst/>
          </a:prstGeom>
        </p:spPr>
        <p:txBody>
          <a:bodyPr wrap="square" lIns="0" tIns="0" rIns="0" bIns="0">
            <a:spAutoFit/>
          </a:bodyPr>
          <a:lstStyle>
            <a:lvl1pPr algn="l" defTabSz="914400" rtl="0" eaLnBrk="1" latinLnBrk="0" hangingPunct="1">
              <a:lnSpc>
                <a:spcPct val="90000"/>
              </a:lnSpc>
              <a:spcBef>
                <a:spcPct val="0"/>
              </a:spcBef>
              <a:buNone/>
              <a:defRPr sz="4400" b="1" kern="1200">
                <a:solidFill>
                  <a:srgbClr val="A40005"/>
                </a:solidFill>
                <a:latin typeface="微软雅黑" panose="020B0503020204020204" pitchFamily="34" charset="-122"/>
                <a:ea typeface="微软雅黑" panose="020B0503020204020204" pitchFamily="34" charset="-122"/>
                <a:cs typeface="+mj-cs"/>
              </a:defRPr>
            </a:lvl1pPr>
          </a:lstStyle>
          <a:p>
            <a:pPr>
              <a:lnSpc>
                <a:spcPct val="100000"/>
              </a:lnSpc>
            </a:pPr>
            <a:r>
              <a:rPr lang="zh-CN" altLang="en-US" sz="4000" dirty="0">
                <a:solidFill>
                  <a:prstClr val="black"/>
                </a:solidFill>
                <a:latin typeface="Microsoft YaHei" panose="020B0503020204020204" pitchFamily="34" charset="-122"/>
                <a:ea typeface="Microsoft YaHei" panose="020B0503020204020204" pitchFamily="34" charset="-122"/>
              </a:rPr>
              <a:t>生物医学工程发展前景广阔 人才需求旺盛</a:t>
            </a:r>
            <a:endParaRPr lang="en-US" altLang="zh-CN" sz="4000" dirty="0">
              <a:solidFill>
                <a:prstClr val="black"/>
              </a:solidFill>
            </a:endParaRPr>
          </a:p>
        </p:txBody>
      </p:sp>
      <p:sp>
        <p:nvSpPr>
          <p:cNvPr id="13" name="矩形 12">
            <a:extLst>
              <a:ext uri="{FF2B5EF4-FFF2-40B4-BE49-F238E27FC236}">
                <a16:creationId xmlns:a16="http://schemas.microsoft.com/office/drawing/2014/main" id="{5A1272A7-A537-49A9-A363-9C637F942BFA}"/>
              </a:ext>
            </a:extLst>
          </p:cNvPr>
          <p:cNvSpPr/>
          <p:nvPr/>
        </p:nvSpPr>
        <p:spPr>
          <a:xfrm>
            <a:off x="6260619" y="3153218"/>
            <a:ext cx="5386163" cy="34114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pic>
        <p:nvPicPr>
          <p:cNvPr id="22" name="图片 21">
            <a:extLst>
              <a:ext uri="{FF2B5EF4-FFF2-40B4-BE49-F238E27FC236}">
                <a16:creationId xmlns:a16="http://schemas.microsoft.com/office/drawing/2014/main" id="{E0E5C68E-04C0-4C21-B26D-FE67B188A9F1}"/>
              </a:ext>
            </a:extLst>
          </p:cNvPr>
          <p:cNvPicPr>
            <a:picLocks noChangeAspect="1"/>
          </p:cNvPicPr>
          <p:nvPr/>
        </p:nvPicPr>
        <p:blipFill>
          <a:blip r:embed="rId3"/>
          <a:stretch>
            <a:fillRect/>
          </a:stretch>
        </p:blipFill>
        <p:spPr>
          <a:xfrm>
            <a:off x="-1" y="1723127"/>
            <a:ext cx="6441080" cy="3564490"/>
          </a:xfrm>
          <a:prstGeom prst="rect">
            <a:avLst/>
          </a:prstGeom>
        </p:spPr>
      </p:pic>
      <p:sp>
        <p:nvSpPr>
          <p:cNvPr id="26" name="矩形 13">
            <a:extLst>
              <a:ext uri="{FF2B5EF4-FFF2-40B4-BE49-F238E27FC236}">
                <a16:creationId xmlns:a16="http://schemas.microsoft.com/office/drawing/2014/main" id="{9C79A82D-1B71-4241-84B1-C4E0B6B78075}"/>
              </a:ext>
            </a:extLst>
          </p:cNvPr>
          <p:cNvSpPr/>
          <p:nvPr/>
        </p:nvSpPr>
        <p:spPr>
          <a:xfrm>
            <a:off x="6758608" y="2060087"/>
            <a:ext cx="4386470" cy="2938048"/>
          </a:xfrm>
          <a:prstGeom prst="rect">
            <a:avLst/>
          </a:prstGeom>
          <a:ln>
            <a:noFill/>
          </a:ln>
        </p:spPr>
        <p:txBody>
          <a:bodyPr wrap="square">
            <a:spAutoFit/>
          </a:bodyPr>
          <a:lstStyle/>
          <a:p>
            <a:pPr marL="273050" indent="-273050" algn="just">
              <a:lnSpc>
                <a:spcPct val="130000"/>
              </a:lnSpc>
              <a:buClr>
                <a:prstClr val="black"/>
              </a:buClr>
              <a:buSzPct val="60000"/>
              <a:buFont typeface="Wingdings" panose="05000000000000000000" pitchFamily="2" charset="2"/>
              <a:buChar char="u"/>
            </a:pPr>
            <a:r>
              <a:rPr lang="zh-CN" altLang="en-US" b="1"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上科大周边聚集 </a:t>
            </a:r>
            <a:r>
              <a:rPr lang="en-US" altLang="zh-CN" b="1" dirty="0">
                <a:solidFill>
                  <a:srgbClr val="A40005"/>
                </a:solidFill>
                <a:latin typeface="微软雅黑" panose="020B0503020204020204" pitchFamily="34" charset="-122"/>
                <a:ea typeface="微软雅黑" panose="020B0503020204020204" pitchFamily="34" charset="-122"/>
                <a:cs typeface="Arial" panose="020B0604020202020204" pitchFamily="34" charset="0"/>
              </a:rPr>
              <a:t>&gt;1000</a:t>
            </a:r>
            <a:r>
              <a:rPr lang="en-US" altLang="zh-CN" b="1"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 </a:t>
            </a:r>
            <a:r>
              <a:rPr lang="zh-CN" altLang="en-US" b="1"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家生物医学工程领域企业，需要大量本专业人才</a:t>
            </a:r>
            <a:endParaRPr lang="en-US" altLang="zh-CN" b="1"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a:p>
            <a:pPr marL="273050" indent="-273050" algn="just">
              <a:lnSpc>
                <a:spcPct val="130000"/>
              </a:lnSpc>
              <a:buClr>
                <a:prstClr val="black"/>
              </a:buClr>
              <a:buSzPct val="60000"/>
              <a:buFont typeface="Wingdings" panose="05000000000000000000" pitchFamily="2" charset="2"/>
              <a:buChar char="u"/>
            </a:pPr>
            <a:endParaRPr lang="en-US" altLang="zh-CN" b="1"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a:p>
            <a:pPr marL="273050" indent="-273050" algn="just">
              <a:lnSpc>
                <a:spcPct val="130000"/>
              </a:lnSpc>
              <a:buClr>
                <a:prstClr val="black"/>
              </a:buClr>
              <a:buSzPct val="60000"/>
              <a:buFont typeface="Wingdings" panose="05000000000000000000" pitchFamily="2" charset="2"/>
              <a:buChar char="u"/>
            </a:pPr>
            <a:r>
              <a:rPr lang="zh-CN" altLang="en-US" b="1"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上科大积极对接上海市战略规划，正在重点推进</a:t>
            </a:r>
            <a:r>
              <a:rPr lang="zh-CN" altLang="en-US" b="1" dirty="0">
                <a:solidFill>
                  <a:srgbClr val="A40005"/>
                </a:solidFill>
                <a:latin typeface="微软雅黑" panose="020B0503020204020204" pitchFamily="34" charset="-122"/>
                <a:ea typeface="微软雅黑" panose="020B0503020204020204" pitchFamily="34" charset="-122"/>
                <a:cs typeface="Arial" panose="020B0604020202020204" pitchFamily="34" charset="0"/>
              </a:rPr>
              <a:t>上海临床研究中心</a:t>
            </a:r>
            <a:r>
              <a:rPr lang="zh-CN" altLang="en-US" b="1"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建设</a:t>
            </a:r>
            <a:endParaRPr lang="en-US" altLang="zh-CN" b="1"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a:p>
            <a:pPr marL="273050" indent="-273050" algn="just">
              <a:lnSpc>
                <a:spcPct val="130000"/>
              </a:lnSpc>
              <a:buClr>
                <a:prstClr val="black"/>
              </a:buClr>
              <a:buSzPct val="60000"/>
              <a:buFont typeface="Wingdings" panose="05000000000000000000" pitchFamily="2" charset="2"/>
              <a:buChar char="u"/>
            </a:pPr>
            <a:endParaRPr lang="zh-CN" altLang="en-US" b="1"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a:p>
            <a:pPr marL="273050" indent="-273050" algn="just">
              <a:lnSpc>
                <a:spcPct val="130000"/>
              </a:lnSpc>
              <a:buClr>
                <a:prstClr val="black"/>
              </a:buClr>
              <a:buSzPct val="60000"/>
              <a:buFont typeface="Wingdings" panose="05000000000000000000" pitchFamily="2" charset="2"/>
              <a:buChar char="u"/>
            </a:pPr>
            <a:r>
              <a:rPr lang="zh-CN" altLang="en-US" b="1" dirty="0">
                <a:solidFill>
                  <a:prstClr val="black"/>
                </a:solidFill>
                <a:latin typeface="微软雅黑" panose="020B0503020204020204" pitchFamily="34" charset="-122"/>
                <a:ea typeface="微软雅黑" panose="020B0503020204020204" pitchFamily="34" charset="-122"/>
              </a:rPr>
              <a:t>尤其在</a:t>
            </a:r>
            <a:r>
              <a:rPr lang="zh-CN" altLang="en-US" b="1" dirty="0">
                <a:solidFill>
                  <a:srgbClr val="A40005"/>
                </a:solidFill>
                <a:latin typeface="微软雅黑" panose="020B0503020204020204" pitchFamily="34" charset="-122"/>
                <a:ea typeface="微软雅黑" panose="020B0503020204020204" pitchFamily="34" charset="-122"/>
              </a:rPr>
              <a:t>智能医学、医学影像、智慧仪器</a:t>
            </a:r>
            <a:r>
              <a:rPr lang="zh-CN" altLang="en-US" b="1" dirty="0">
                <a:solidFill>
                  <a:prstClr val="black"/>
                </a:solidFill>
                <a:latin typeface="微软雅黑" panose="020B0503020204020204" pitchFamily="34" charset="-122"/>
                <a:ea typeface="微软雅黑" panose="020B0503020204020204" pitchFamily="34" charset="-122"/>
              </a:rPr>
              <a:t>等战略新兴领域，</a:t>
            </a:r>
            <a:r>
              <a:rPr lang="zh-CN" altLang="en-US" b="1" dirty="0">
                <a:solidFill>
                  <a:srgbClr val="A40005"/>
                </a:solidFill>
                <a:latin typeface="微软雅黑" panose="020B0503020204020204" pitchFamily="34" charset="-122"/>
                <a:ea typeface="微软雅黑" panose="020B0503020204020204" pitchFamily="34" charset="-122"/>
              </a:rPr>
              <a:t>高端人才更加缺乏</a:t>
            </a:r>
          </a:p>
        </p:txBody>
      </p:sp>
      <p:sp>
        <p:nvSpPr>
          <p:cNvPr id="9" name="矩形 8"/>
          <p:cNvSpPr/>
          <p:nvPr/>
        </p:nvSpPr>
        <p:spPr>
          <a:xfrm>
            <a:off x="0" y="5719116"/>
            <a:ext cx="12192000" cy="709110"/>
          </a:xfrm>
          <a:prstGeom prst="rect">
            <a:avLst/>
          </a:prstGeom>
          <a:solidFill>
            <a:srgbClr val="A40005"/>
          </a:solidFill>
        </p:spPr>
        <p:txBody>
          <a:bodyPr wrap="square" anchor="ctr" anchorCtr="0">
            <a:noAutofit/>
          </a:bodyPr>
          <a:lstStyle/>
          <a:p>
            <a:pPr algn="ctr" defTabSz="457200">
              <a:spcBef>
                <a:spcPts val="600"/>
              </a:spcBef>
              <a:spcAft>
                <a:spcPts val="600"/>
              </a:spcAft>
              <a:buClr>
                <a:srgbClr val="A50003"/>
              </a:buClr>
              <a:buSzPct val="60000"/>
            </a:pPr>
            <a:r>
              <a:rPr lang="zh-CN" altLang="en-US" sz="2400" b="1" dirty="0">
                <a:solidFill>
                  <a:prstClr val="white"/>
                </a:solidFill>
                <a:latin typeface="Arial" panose="020B0604020202020204" pitchFamily="34" charset="0"/>
                <a:ea typeface="微软雅黑" panose="020B0503020204020204" pitchFamily="34" charset="-122"/>
                <a:cs typeface="Arial" panose="020B0604020202020204" pitchFamily="34" charset="0"/>
              </a:rPr>
              <a:t> 国家对生物医学相关专业人才的需求增长迅速，缺口巨大</a:t>
            </a:r>
          </a:p>
        </p:txBody>
      </p:sp>
    </p:spTree>
    <p:extLst>
      <p:ext uri="{BB962C8B-B14F-4D97-AF65-F5344CB8AC3E}">
        <p14:creationId xmlns:p14="http://schemas.microsoft.com/office/powerpoint/2010/main" val="15007537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4000" dirty="0">
                <a:solidFill>
                  <a:schemeClr val="tx1"/>
                </a:solidFill>
                <a:latin typeface="+mj-ea"/>
              </a:rPr>
              <a:t>中国高端医疗设备产业：起步晚，底子薄</a:t>
            </a:r>
            <a:r>
              <a:rPr kumimoji="1" lang="en-US" altLang="zh-CN" sz="4000" dirty="0">
                <a:solidFill>
                  <a:schemeClr val="tx1"/>
                </a:solidFill>
                <a:latin typeface="+mj-ea"/>
              </a:rPr>
              <a:t> </a:t>
            </a:r>
            <a:endParaRPr lang="zh-CN" altLang="en-US" sz="3600" dirty="0">
              <a:solidFill>
                <a:schemeClr val="tx1"/>
              </a:solidFill>
            </a:endParaRPr>
          </a:p>
        </p:txBody>
      </p:sp>
      <p:sp>
        <p:nvSpPr>
          <p:cNvPr id="3" name="内容占位符 2"/>
          <p:cNvSpPr>
            <a:spLocks noGrp="1"/>
          </p:cNvSpPr>
          <p:nvPr>
            <p:ph idx="1"/>
          </p:nvPr>
        </p:nvSpPr>
        <p:spPr>
          <a:xfrm>
            <a:off x="755073" y="1573959"/>
            <a:ext cx="11084626" cy="1169235"/>
          </a:xfrm>
        </p:spPr>
        <p:txBody>
          <a:bodyPr/>
          <a:lstStyle/>
          <a:p>
            <a:pPr marL="273050" indent="-273050" algn="just">
              <a:lnSpc>
                <a:spcPct val="120000"/>
              </a:lnSpc>
              <a:spcBef>
                <a:spcPts val="600"/>
              </a:spcBef>
              <a:spcAft>
                <a:spcPts val="600"/>
              </a:spcAft>
              <a:buClr>
                <a:prstClr val="black"/>
              </a:buClr>
              <a:buSzPct val="60000"/>
              <a:buFont typeface="Wingdings" panose="05000000000000000000" pitchFamily="2" charset="2"/>
              <a:buChar char="u"/>
            </a:pPr>
            <a:r>
              <a:rPr lang="en-US" altLang="zh-CN" sz="1600" b="1" dirty="0">
                <a:cs typeface="Arial" panose="020B0604020202020204" pitchFamily="34" charset="0"/>
              </a:rPr>
              <a:t>4 </a:t>
            </a:r>
            <a:r>
              <a:rPr lang="zh-CN" altLang="en-US" sz="1600" b="1" dirty="0">
                <a:cs typeface="Arial" panose="020B0604020202020204" pitchFamily="34" charset="0"/>
              </a:rPr>
              <a:t>大跨国巨头长期在全球占据 </a:t>
            </a:r>
            <a:r>
              <a:rPr lang="en-US" altLang="zh-CN" sz="1600" b="1" dirty="0">
                <a:cs typeface="Arial" panose="020B0604020202020204" pitchFamily="34" charset="0"/>
              </a:rPr>
              <a:t>75 %</a:t>
            </a:r>
            <a:r>
              <a:rPr lang="zh-CN" altLang="en-US" sz="1600" b="1" dirty="0">
                <a:cs typeface="Arial" panose="020B0604020202020204" pitchFamily="34" charset="0"/>
              </a:rPr>
              <a:t>以上市场，年营收达数千亿</a:t>
            </a:r>
          </a:p>
          <a:p>
            <a:pPr marL="273050" indent="-273050" algn="just">
              <a:lnSpc>
                <a:spcPct val="120000"/>
              </a:lnSpc>
              <a:spcBef>
                <a:spcPts val="600"/>
              </a:spcBef>
              <a:spcAft>
                <a:spcPts val="600"/>
              </a:spcAft>
              <a:buClr>
                <a:prstClr val="black"/>
              </a:buClr>
              <a:buSzPct val="60000"/>
              <a:buFont typeface="Wingdings" panose="05000000000000000000" pitchFamily="2" charset="2"/>
              <a:buChar char="u"/>
            </a:pPr>
            <a:r>
              <a:rPr lang="zh-CN" altLang="en-US" sz="1600" b="1" dirty="0">
                <a:cs typeface="Arial" panose="020B0604020202020204" pitchFamily="34" charset="0"/>
              </a:rPr>
              <a:t>中国大型医疗设备 </a:t>
            </a:r>
            <a:r>
              <a:rPr lang="en-US" altLang="zh-CN" sz="1600" b="1" dirty="0">
                <a:cs typeface="Arial" panose="020B0604020202020204" pitchFamily="34" charset="0"/>
              </a:rPr>
              <a:t>90% </a:t>
            </a:r>
            <a:r>
              <a:rPr lang="zh-CN" altLang="en-US" sz="1600" b="1" dirty="0">
                <a:cs typeface="Arial" panose="020B0604020202020204" pitchFamily="34" charset="0"/>
              </a:rPr>
              <a:t>以上依赖进口，高端市场 </a:t>
            </a:r>
            <a:r>
              <a:rPr lang="en-US" altLang="zh-CN" sz="1600" b="1" dirty="0">
                <a:cs typeface="Arial" panose="020B0604020202020204" pitchFamily="34" charset="0"/>
              </a:rPr>
              <a:t>100% </a:t>
            </a:r>
            <a:r>
              <a:rPr lang="zh-CN" altLang="en-US" sz="1600" b="1" dirty="0">
                <a:cs typeface="Arial" panose="020B0604020202020204" pitchFamily="34" charset="0"/>
              </a:rPr>
              <a:t>依赖进口</a:t>
            </a:r>
          </a:p>
          <a:p>
            <a:pPr marL="0">
              <a:lnSpc>
                <a:spcPct val="100000"/>
              </a:lnSpc>
              <a:spcBef>
                <a:spcPts val="0"/>
              </a:spcBef>
              <a:buClr>
                <a:srgbClr val="A50003"/>
              </a:buClr>
              <a:buSzPct val="60000"/>
            </a:pPr>
            <a:endParaRPr lang="zh-CN" altLang="en-US" sz="2400" b="1" dirty="0">
              <a:cs typeface="Arial" panose="020B0604020202020204" pitchFamily="34" charset="0"/>
            </a:endParaRPr>
          </a:p>
        </p:txBody>
      </p:sp>
      <p:sp>
        <p:nvSpPr>
          <p:cNvPr id="5" name="文本框 4">
            <a:extLst>
              <a:ext uri="{FF2B5EF4-FFF2-40B4-BE49-F238E27FC236}">
                <a16:creationId xmlns:a16="http://schemas.microsoft.com/office/drawing/2014/main" id="{A1728FA6-F303-46A5-943D-0B5F9EA4DA6C}"/>
              </a:ext>
            </a:extLst>
          </p:cNvPr>
          <p:cNvSpPr txBox="1"/>
          <p:nvPr/>
        </p:nvSpPr>
        <p:spPr>
          <a:xfrm>
            <a:off x="10124907" y="6380445"/>
            <a:ext cx="1409700" cy="246221"/>
          </a:xfrm>
          <a:prstGeom prst="rect">
            <a:avLst/>
          </a:prstGeom>
          <a:noFill/>
        </p:spPr>
        <p:txBody>
          <a:bodyPr wrap="square" rtlCol="0">
            <a:spAutoFit/>
          </a:bodyPr>
          <a:lstStyle/>
          <a:p>
            <a:pPr>
              <a:defRPr/>
            </a:pPr>
            <a:r>
              <a:rPr lang="zh-CN" altLang="en-US" sz="1000" dirty="0">
                <a:solidFill>
                  <a:prstClr val="black"/>
                </a:solidFill>
                <a:latin typeface="微软雅黑" panose="020B0503020204020204" pitchFamily="34" charset="-122"/>
                <a:ea typeface="微软雅黑" panose="020B0503020204020204" pitchFamily="34" charset="-122"/>
              </a:rPr>
              <a:t>数据来源：灼识咨询</a:t>
            </a:r>
          </a:p>
        </p:txBody>
      </p:sp>
      <p:graphicFrame>
        <p:nvGraphicFramePr>
          <p:cNvPr id="8" name="表格 7">
            <a:extLst>
              <a:ext uri="{FF2B5EF4-FFF2-40B4-BE49-F238E27FC236}">
                <a16:creationId xmlns:a16="http://schemas.microsoft.com/office/drawing/2014/main" id="{73FB8912-A74D-4C6B-957D-482D870F7D60}"/>
              </a:ext>
            </a:extLst>
          </p:cNvPr>
          <p:cNvGraphicFramePr>
            <a:graphicFrameLocks noGrp="1"/>
          </p:cNvGraphicFramePr>
          <p:nvPr>
            <p:extLst/>
          </p:nvPr>
        </p:nvGraphicFramePr>
        <p:xfrm>
          <a:off x="8498768" y="3224136"/>
          <a:ext cx="2909078" cy="312235"/>
        </p:xfrm>
        <a:graphic>
          <a:graphicData uri="http://schemas.openxmlformats.org/drawingml/2006/table">
            <a:tbl>
              <a:tblPr firstRow="1" bandRow="1">
                <a:tableStyleId>{2D5ABB26-0587-4C30-8999-92F81FD0307C}</a:tableStyleId>
              </a:tblPr>
              <a:tblGrid>
                <a:gridCol w="1773614">
                  <a:extLst>
                    <a:ext uri="{9D8B030D-6E8A-4147-A177-3AD203B41FA5}">
                      <a16:colId xmlns:a16="http://schemas.microsoft.com/office/drawing/2014/main" val="1704209919"/>
                    </a:ext>
                  </a:extLst>
                </a:gridCol>
                <a:gridCol w="552660">
                  <a:extLst>
                    <a:ext uri="{9D8B030D-6E8A-4147-A177-3AD203B41FA5}">
                      <a16:colId xmlns:a16="http://schemas.microsoft.com/office/drawing/2014/main" val="2995736481"/>
                    </a:ext>
                  </a:extLst>
                </a:gridCol>
                <a:gridCol w="582804">
                  <a:extLst>
                    <a:ext uri="{9D8B030D-6E8A-4147-A177-3AD203B41FA5}">
                      <a16:colId xmlns:a16="http://schemas.microsoft.com/office/drawing/2014/main" val="1214981137"/>
                    </a:ext>
                  </a:extLst>
                </a:gridCol>
              </a:tblGrid>
              <a:tr h="312235">
                <a:tc>
                  <a:txBody>
                    <a:bodyPr/>
                    <a:lstStyle/>
                    <a:p>
                      <a:pPr algn="l"/>
                      <a:r>
                        <a:rPr lang="zh-CN" altLang="en-US" sz="1200" b="1" kern="1200" dirty="0">
                          <a:solidFill>
                            <a:schemeClr val="accent4">
                              <a:lumMod val="75000"/>
                            </a:schemeClr>
                          </a:solidFill>
                          <a:latin typeface="思源黑体 CN Normal" panose="020B0400000000000000" pitchFamily="34" charset="-122"/>
                          <a:ea typeface="思源黑体 CN Normal" panose="020B0400000000000000" pitchFamily="34" charset="-122"/>
                          <a:cs typeface="+mn-cs"/>
                          <a:sym typeface="Arial" panose="020B0604020202020204" pitchFamily="34" charset="0"/>
                        </a:rPr>
                        <a:t>产品布局</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r>
                        <a:rPr lang="zh-CN" altLang="en-US" sz="1200" b="1" kern="1200" dirty="0">
                          <a:solidFill>
                            <a:schemeClr val="accent4">
                              <a:lumMod val="75000"/>
                            </a:schemeClr>
                          </a:solidFill>
                          <a:latin typeface="思源黑体 CN Normal" panose="020B0400000000000000" pitchFamily="34" charset="-122"/>
                          <a:ea typeface="思源黑体 CN Normal" panose="020B0400000000000000" pitchFamily="34" charset="-122"/>
                          <a:cs typeface="+mn-cs"/>
                          <a:sym typeface="Arial" panose="020B0604020202020204" pitchFamily="34" charset="0"/>
                        </a:rPr>
                        <a:t>国产</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r>
                        <a:rPr lang="zh-CN" altLang="en-US" sz="1200" b="1" kern="1200" dirty="0">
                          <a:solidFill>
                            <a:schemeClr val="accent4">
                              <a:lumMod val="75000"/>
                            </a:schemeClr>
                          </a:solidFill>
                          <a:latin typeface="思源黑体 CN Normal" panose="020B0400000000000000" pitchFamily="34" charset="-122"/>
                          <a:ea typeface="思源黑体 CN Normal" panose="020B0400000000000000" pitchFamily="34" charset="-122"/>
                          <a:cs typeface="+mn-cs"/>
                          <a:sym typeface="Arial" panose="020B0604020202020204" pitchFamily="34" charset="0"/>
                        </a:rPr>
                        <a:t>进口</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44745073"/>
                  </a:ext>
                </a:extLst>
              </a:tr>
            </a:tbl>
          </a:graphicData>
        </a:graphic>
      </p:graphicFrame>
      <p:grpSp>
        <p:nvGrpSpPr>
          <p:cNvPr id="9" name="组合 8">
            <a:extLst>
              <a:ext uri="{FF2B5EF4-FFF2-40B4-BE49-F238E27FC236}">
                <a16:creationId xmlns:a16="http://schemas.microsoft.com/office/drawing/2014/main" id="{CE12D054-C21A-4FE0-BE24-91F44E155150}"/>
              </a:ext>
            </a:extLst>
          </p:cNvPr>
          <p:cNvGrpSpPr/>
          <p:nvPr/>
        </p:nvGrpSpPr>
        <p:grpSpPr>
          <a:xfrm>
            <a:off x="5944848" y="3224136"/>
            <a:ext cx="2553920" cy="2936856"/>
            <a:chOff x="583219" y="2253045"/>
            <a:chExt cx="2731718" cy="3603192"/>
          </a:xfrm>
        </p:grpSpPr>
        <p:grpSp>
          <p:nvGrpSpPr>
            <p:cNvPr id="10" name="组合 9">
              <a:extLst>
                <a:ext uri="{FF2B5EF4-FFF2-40B4-BE49-F238E27FC236}">
                  <a16:creationId xmlns:a16="http://schemas.microsoft.com/office/drawing/2014/main" id="{798AD912-C4CC-45A9-A949-200B896971AF}"/>
                </a:ext>
              </a:extLst>
            </p:cNvPr>
            <p:cNvGrpSpPr/>
            <p:nvPr/>
          </p:nvGrpSpPr>
          <p:grpSpPr>
            <a:xfrm>
              <a:off x="583219" y="2253045"/>
              <a:ext cx="2731718" cy="3603192"/>
              <a:chOff x="550863" y="2617776"/>
              <a:chExt cx="4284921" cy="3603192"/>
            </a:xfrm>
          </p:grpSpPr>
          <p:sp>
            <p:nvSpPr>
              <p:cNvPr id="14" name="三角形 11">
                <a:extLst>
                  <a:ext uri="{FF2B5EF4-FFF2-40B4-BE49-F238E27FC236}">
                    <a16:creationId xmlns:a16="http://schemas.microsoft.com/office/drawing/2014/main" id="{80207D50-2C41-4A1F-953E-ADE47F6DA945}"/>
                  </a:ext>
                </a:extLst>
              </p:cNvPr>
              <p:cNvSpPr/>
              <p:nvPr/>
            </p:nvSpPr>
            <p:spPr>
              <a:xfrm>
                <a:off x="1756133" y="2617776"/>
                <a:ext cx="1872405" cy="1359544"/>
              </a:xfrm>
              <a:prstGeom prst="triangle">
                <a:avLst/>
              </a:prstGeom>
              <a:noFill/>
              <a:ln>
                <a:gradFill flip="none" rotWithShape="1">
                  <a:gsLst>
                    <a:gs pos="0">
                      <a:srgbClr val="FDF4CD"/>
                    </a:gs>
                    <a:gs pos="51000">
                      <a:srgbClr val="FAE5B6"/>
                    </a:gs>
                    <a:gs pos="100000">
                      <a:srgbClr val="F4CC8F"/>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kumimoji="1" lang="zh-CN" altLang="en-US">
                  <a:solidFill>
                    <a:prstClr val="black"/>
                  </a:solidFill>
                  <a:latin typeface="微软雅黑" panose="020B0503020204020204" pitchFamily="34" charset="-122"/>
                  <a:ea typeface="微软雅黑" panose="020B0503020204020204" pitchFamily="34" charset="-122"/>
                </a:endParaRPr>
              </a:p>
            </p:txBody>
          </p:sp>
          <p:sp>
            <p:nvSpPr>
              <p:cNvPr id="15" name="梯形 14">
                <a:extLst>
                  <a:ext uri="{FF2B5EF4-FFF2-40B4-BE49-F238E27FC236}">
                    <a16:creationId xmlns:a16="http://schemas.microsoft.com/office/drawing/2014/main" id="{4E17E2E4-4DF4-47E9-BAC9-7F68DBF139C2}"/>
                  </a:ext>
                </a:extLst>
              </p:cNvPr>
              <p:cNvSpPr/>
              <p:nvPr/>
            </p:nvSpPr>
            <p:spPr>
              <a:xfrm>
                <a:off x="1169097" y="4052020"/>
                <a:ext cx="3034609" cy="1024690"/>
              </a:xfrm>
              <a:prstGeom prst="trapezoid">
                <a:avLst>
                  <a:gd name="adj" fmla="val 38212"/>
                </a:avLst>
              </a:prstGeom>
              <a:noFill/>
              <a:ln>
                <a:gradFill flip="none" rotWithShape="1">
                  <a:gsLst>
                    <a:gs pos="0">
                      <a:srgbClr val="FDF4CD"/>
                    </a:gs>
                    <a:gs pos="51000">
                      <a:srgbClr val="FAE5B6"/>
                    </a:gs>
                    <a:gs pos="100000">
                      <a:srgbClr val="F4CC8F"/>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kumimoji="1" lang="zh-CN" altLang="en-US">
                  <a:solidFill>
                    <a:prstClr val="black"/>
                  </a:solidFill>
                  <a:latin typeface="微软雅黑" panose="020B0503020204020204" pitchFamily="34" charset="-122"/>
                  <a:ea typeface="微软雅黑" panose="020B0503020204020204" pitchFamily="34" charset="-122"/>
                </a:endParaRPr>
              </a:p>
            </p:txBody>
          </p:sp>
          <p:sp>
            <p:nvSpPr>
              <p:cNvPr id="16" name="梯形 15">
                <a:extLst>
                  <a:ext uri="{FF2B5EF4-FFF2-40B4-BE49-F238E27FC236}">
                    <a16:creationId xmlns:a16="http://schemas.microsoft.com/office/drawing/2014/main" id="{CFA4D38E-3E78-4E2A-85F5-7E1A593E85E6}"/>
                  </a:ext>
                </a:extLst>
              </p:cNvPr>
              <p:cNvSpPr/>
              <p:nvPr/>
            </p:nvSpPr>
            <p:spPr>
              <a:xfrm>
                <a:off x="550863" y="5183635"/>
                <a:ext cx="4284921" cy="1037333"/>
              </a:xfrm>
              <a:prstGeom prst="trapezoid">
                <a:avLst>
                  <a:gd name="adj" fmla="val 38553"/>
                </a:avLst>
              </a:prstGeom>
              <a:noFill/>
              <a:ln>
                <a:gradFill flip="none" rotWithShape="1">
                  <a:gsLst>
                    <a:gs pos="0">
                      <a:srgbClr val="FDF4CD"/>
                    </a:gs>
                    <a:gs pos="51000">
                      <a:srgbClr val="FAE5B6"/>
                    </a:gs>
                    <a:gs pos="100000">
                      <a:srgbClr val="F4CC8F"/>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kumimoji="1" lang="zh-CN" altLang="en-US">
                  <a:solidFill>
                    <a:prstClr val="black"/>
                  </a:solidFill>
                  <a:latin typeface="微软雅黑" panose="020B0503020204020204" pitchFamily="34" charset="-122"/>
                  <a:ea typeface="微软雅黑" panose="020B0503020204020204" pitchFamily="34" charset="-122"/>
                </a:endParaRPr>
              </a:p>
            </p:txBody>
          </p:sp>
        </p:grpSp>
        <p:sp>
          <p:nvSpPr>
            <p:cNvPr id="11" name="文本框 10">
              <a:extLst>
                <a:ext uri="{FF2B5EF4-FFF2-40B4-BE49-F238E27FC236}">
                  <a16:creationId xmlns:a16="http://schemas.microsoft.com/office/drawing/2014/main" id="{20C9CB6E-1FEE-4923-A474-4378E3FFBB2D}"/>
                </a:ext>
              </a:extLst>
            </p:cNvPr>
            <p:cNvSpPr txBox="1"/>
            <p:nvPr/>
          </p:nvSpPr>
          <p:spPr>
            <a:xfrm>
              <a:off x="1441914" y="3001949"/>
              <a:ext cx="1061558" cy="302085"/>
            </a:xfrm>
            <a:prstGeom prst="rect">
              <a:avLst/>
            </a:prstGeom>
            <a:noFill/>
          </p:spPr>
          <p:txBody>
            <a:bodyPr wrap="square" lIns="0" tIns="0" rIns="0" bIns="0" rtlCol="0">
              <a:spAutoFit/>
            </a:bodyPr>
            <a:lstStyle/>
            <a:p>
              <a:pPr algn="ctr">
                <a:defRPr/>
              </a:pPr>
              <a:r>
                <a:rPr lang="zh-CN" altLang="en-US" sz="1600" dirty="0">
                  <a:solidFill>
                    <a:prstClr val="black"/>
                  </a:solidFill>
                  <a:latin typeface="微软雅黑" panose="020B0503020204020204" pitchFamily="34" charset="-122"/>
                  <a:ea typeface="微软雅黑" panose="020B0503020204020204" pitchFamily="34" charset="-122"/>
                </a:rPr>
                <a:t>高端</a:t>
              </a:r>
            </a:p>
          </p:txBody>
        </p:sp>
        <p:sp>
          <p:nvSpPr>
            <p:cNvPr id="12" name="文本框 11">
              <a:extLst>
                <a:ext uri="{FF2B5EF4-FFF2-40B4-BE49-F238E27FC236}">
                  <a16:creationId xmlns:a16="http://schemas.microsoft.com/office/drawing/2014/main" id="{8868758E-6256-4F70-9813-C4B397983582}"/>
                </a:ext>
              </a:extLst>
            </p:cNvPr>
            <p:cNvSpPr txBox="1"/>
            <p:nvPr/>
          </p:nvSpPr>
          <p:spPr>
            <a:xfrm>
              <a:off x="1597029" y="3979016"/>
              <a:ext cx="751326" cy="302085"/>
            </a:xfrm>
            <a:prstGeom prst="rect">
              <a:avLst/>
            </a:prstGeom>
            <a:noFill/>
          </p:spPr>
          <p:txBody>
            <a:bodyPr wrap="square" lIns="0" tIns="0" rIns="0" bIns="0" rtlCol="0">
              <a:spAutoFit/>
            </a:bodyPr>
            <a:lstStyle>
              <a:defPPr>
                <a:defRPr lang="zh-CN"/>
              </a:defPPr>
              <a:lvl1pPr lvl="0" algn="ctr" defTabSz="914400">
                <a:defRPr b="1">
                  <a:gradFill flip="none" rotWithShape="1">
                    <a:gsLst>
                      <a:gs pos="0">
                        <a:srgbClr val="EFB46C"/>
                      </a:gs>
                      <a:gs pos="55000">
                        <a:srgbClr val="F8DCA8"/>
                      </a:gs>
                      <a:gs pos="100000">
                        <a:srgbClr val="FDF4CD"/>
                      </a:gs>
                    </a:gsLst>
                    <a:lin ang="13500000" scaled="1"/>
                    <a:tileRect/>
                  </a:gradFill>
                  <a:latin typeface="Source Han Sans SC" panose="020B0500000000000000" pitchFamily="34" charset="-128"/>
                  <a:ea typeface="Source Han Sans SC" panose="020B0500000000000000" pitchFamily="34" charset="-128"/>
                </a:defRPr>
              </a:lvl1pPr>
            </a:lstStyle>
            <a:p>
              <a:pPr>
                <a:defRPr/>
              </a:pPr>
              <a:r>
                <a:rPr lang="zh-CN" altLang="en-US" sz="1600" b="0" dirty="0">
                  <a:solidFill>
                    <a:prstClr val="black"/>
                  </a:solidFill>
                  <a:latin typeface="微软雅黑" panose="020B0503020204020204" pitchFamily="34" charset="-122"/>
                  <a:ea typeface="微软雅黑" panose="020B0503020204020204" pitchFamily="34" charset="-122"/>
                </a:rPr>
                <a:t>中端</a:t>
              </a:r>
            </a:p>
          </p:txBody>
        </p:sp>
        <p:sp>
          <p:nvSpPr>
            <p:cNvPr id="13" name="文本框 12">
              <a:extLst>
                <a:ext uri="{FF2B5EF4-FFF2-40B4-BE49-F238E27FC236}">
                  <a16:creationId xmlns:a16="http://schemas.microsoft.com/office/drawing/2014/main" id="{FB10250D-4A54-4D9F-9BD4-42896453898E}"/>
                </a:ext>
              </a:extLst>
            </p:cNvPr>
            <p:cNvSpPr txBox="1"/>
            <p:nvPr/>
          </p:nvSpPr>
          <p:spPr>
            <a:xfrm>
              <a:off x="1314430" y="5133284"/>
              <a:ext cx="1316526" cy="302085"/>
            </a:xfrm>
            <a:prstGeom prst="rect">
              <a:avLst/>
            </a:prstGeom>
            <a:noFill/>
          </p:spPr>
          <p:txBody>
            <a:bodyPr wrap="square" lIns="0" tIns="0" rIns="0" bIns="0" rtlCol="0">
              <a:spAutoFit/>
            </a:bodyPr>
            <a:lstStyle>
              <a:defPPr>
                <a:defRPr lang="zh-CN"/>
              </a:defPPr>
              <a:lvl1pPr lvl="0" algn="ctr" defTabSz="914400">
                <a:defRPr b="1">
                  <a:gradFill flip="none" rotWithShape="1">
                    <a:gsLst>
                      <a:gs pos="0">
                        <a:srgbClr val="EFB46C"/>
                      </a:gs>
                      <a:gs pos="55000">
                        <a:srgbClr val="F8DCA8"/>
                      </a:gs>
                      <a:gs pos="100000">
                        <a:srgbClr val="FDF4CD"/>
                      </a:gs>
                    </a:gsLst>
                    <a:lin ang="13500000" scaled="1"/>
                    <a:tileRect/>
                  </a:gradFill>
                  <a:latin typeface="Source Han Sans SC" panose="020B0500000000000000" pitchFamily="34" charset="-128"/>
                  <a:ea typeface="Source Han Sans SC" panose="020B0500000000000000" pitchFamily="34" charset="-128"/>
                </a:defRPr>
              </a:lvl1pPr>
            </a:lstStyle>
            <a:p>
              <a:pPr>
                <a:defRPr/>
              </a:pPr>
              <a:r>
                <a:rPr lang="zh-CN" altLang="en-US" sz="1600" b="0" dirty="0">
                  <a:solidFill>
                    <a:prstClr val="black"/>
                  </a:solidFill>
                  <a:latin typeface="微软雅黑" panose="020B0503020204020204" pitchFamily="34" charset="-122"/>
                  <a:ea typeface="微软雅黑" panose="020B0503020204020204" pitchFamily="34" charset="-122"/>
                </a:rPr>
                <a:t>低端市场</a:t>
              </a:r>
            </a:p>
          </p:txBody>
        </p:sp>
      </p:grpSp>
      <p:sp>
        <p:nvSpPr>
          <p:cNvPr id="17" name="矩形 16">
            <a:extLst>
              <a:ext uri="{FF2B5EF4-FFF2-40B4-BE49-F238E27FC236}">
                <a16:creationId xmlns:a16="http://schemas.microsoft.com/office/drawing/2014/main" id="{0D2FA4CD-B78F-45D0-8A3B-23DECA1AADB1}"/>
              </a:ext>
            </a:extLst>
          </p:cNvPr>
          <p:cNvSpPr/>
          <p:nvPr/>
        </p:nvSpPr>
        <p:spPr>
          <a:xfrm>
            <a:off x="6747654" y="2743194"/>
            <a:ext cx="4439037" cy="338554"/>
          </a:xfrm>
          <a:prstGeom prst="rect">
            <a:avLst/>
          </a:prstGeom>
        </p:spPr>
        <p:txBody>
          <a:bodyPr wrap="none">
            <a:spAutoFit/>
          </a:bodyPr>
          <a:lstStyle/>
          <a:p>
            <a:pPr algn="ctr" defTabSz="1016635">
              <a:defRPr/>
            </a:pPr>
            <a:r>
              <a:rPr lang="zh-CN" altLang="en-US" sz="1600" b="1" dirty="0">
                <a:solidFill>
                  <a:prstClr val="black"/>
                </a:solidFill>
                <a:latin typeface="微软雅黑" panose="020B0503020204020204" pitchFamily="34" charset="-122"/>
                <a:ea typeface="微软雅黑" panose="020B0503020204020204" pitchFamily="34" charset="-122"/>
                <a:cs typeface="+mn-ea"/>
              </a:rPr>
              <a:t>国产与进口大型医疗装备产品布局对比</a:t>
            </a:r>
            <a:r>
              <a:rPr lang="zh-CN" altLang="zh-CN" sz="1600" b="1" dirty="0">
                <a:solidFill>
                  <a:prstClr val="black"/>
                </a:solidFill>
                <a:latin typeface="微软雅黑" panose="020B0503020204020204" pitchFamily="34" charset="-122"/>
                <a:ea typeface="微软雅黑" panose="020B0503020204020204" pitchFamily="34" charset="-122"/>
                <a:cs typeface="+mn-ea"/>
              </a:rPr>
              <a:t>，</a:t>
            </a:r>
            <a:r>
              <a:rPr lang="en-US" altLang="zh-CN" sz="1600" b="1" dirty="0">
                <a:solidFill>
                  <a:prstClr val="black"/>
                </a:solidFill>
                <a:latin typeface="微软雅黑" panose="020B0503020204020204" pitchFamily="34" charset="-122"/>
                <a:ea typeface="微软雅黑" panose="020B0503020204020204" pitchFamily="34" charset="-122"/>
                <a:cs typeface="+mn-ea"/>
              </a:rPr>
              <a:t>2010</a:t>
            </a:r>
            <a:endParaRPr lang="zh-CN" altLang="zh-CN" sz="1600" b="1" dirty="0">
              <a:solidFill>
                <a:prstClr val="black"/>
              </a:solidFill>
              <a:latin typeface="微软雅黑" panose="020B0503020204020204" pitchFamily="34" charset="-122"/>
              <a:ea typeface="微软雅黑" panose="020B0503020204020204" pitchFamily="34" charset="-122"/>
              <a:cs typeface="+mn-ea"/>
            </a:endParaRPr>
          </a:p>
        </p:txBody>
      </p:sp>
      <p:grpSp>
        <p:nvGrpSpPr>
          <p:cNvPr id="18" name="组合 17">
            <a:extLst>
              <a:ext uri="{FF2B5EF4-FFF2-40B4-BE49-F238E27FC236}">
                <a16:creationId xmlns:a16="http://schemas.microsoft.com/office/drawing/2014/main" id="{3945EC81-45B1-4647-8322-041F90E1B5BC}"/>
              </a:ext>
            </a:extLst>
          </p:cNvPr>
          <p:cNvGrpSpPr/>
          <p:nvPr/>
        </p:nvGrpSpPr>
        <p:grpSpPr>
          <a:xfrm>
            <a:off x="900000" y="2773687"/>
            <a:ext cx="5266727" cy="2860036"/>
            <a:chOff x="1799678" y="2147247"/>
            <a:chExt cx="5889625" cy="3718471"/>
          </a:xfrm>
        </p:grpSpPr>
        <p:sp>
          <p:nvSpPr>
            <p:cNvPr id="19" name="矩形 18">
              <a:extLst>
                <a:ext uri="{FF2B5EF4-FFF2-40B4-BE49-F238E27FC236}">
                  <a16:creationId xmlns:a16="http://schemas.microsoft.com/office/drawing/2014/main" id="{604F0F46-1ADE-4161-B2E4-BAC2E7C813BF}"/>
                </a:ext>
              </a:extLst>
            </p:cNvPr>
            <p:cNvSpPr/>
            <p:nvPr>
              <p:custDataLst>
                <p:tags r:id="rId1"/>
              </p:custDataLst>
            </p:nvPr>
          </p:nvSpPr>
          <p:spPr>
            <a:xfrm>
              <a:off x="1799678" y="2147247"/>
              <a:ext cx="5889625" cy="284163"/>
            </a:xfrm>
            <a:prstGeom prst="rect">
              <a:avLst/>
            </a:prstGeom>
            <a:noFill/>
          </p:spPr>
          <p:txBody>
            <a:bodyPr wrap="square" lIns="91420" tIns="45711" rIns="91420" bIns="45711">
              <a:noAutofit/>
            </a:bodyPr>
            <a:lstStyle/>
            <a:p>
              <a:pPr algn="ctr" defTabSz="1016635">
                <a:defRPr/>
              </a:pPr>
              <a:r>
                <a:rPr lang="zh-CN" altLang="en-US" sz="1600" b="1" dirty="0">
                  <a:solidFill>
                    <a:prstClr val="black"/>
                  </a:solidFill>
                  <a:latin typeface="微软雅黑" panose="020B0503020204020204" pitchFamily="34" charset="-122"/>
                  <a:ea typeface="微软雅黑" panose="020B0503020204020204" pitchFamily="34" charset="-122"/>
                  <a:cs typeface="+mn-ea"/>
                  <a:sym typeface="Arial" panose="020B0604020202020204" pitchFamily="34" charset="0"/>
                </a:rPr>
                <a:t>中国大型医疗设备市场进口</a:t>
              </a:r>
              <a:r>
                <a:rPr lang="en-US" altLang="zh-CN" sz="1600" b="1" dirty="0">
                  <a:solidFill>
                    <a:prstClr val="black"/>
                  </a:solidFill>
                  <a:latin typeface="微软雅黑" panose="020B0503020204020204" pitchFamily="34" charset="-122"/>
                  <a:ea typeface="微软雅黑" panose="020B0503020204020204" pitchFamily="34" charset="-122"/>
                  <a:cs typeface="+mn-ea"/>
                  <a:sym typeface="Arial" panose="020B0604020202020204" pitchFamily="34" charset="0"/>
                </a:rPr>
                <a:t>/</a:t>
              </a:r>
              <a:r>
                <a:rPr lang="zh-CN" altLang="en-US" sz="1600" b="1" dirty="0">
                  <a:solidFill>
                    <a:prstClr val="black"/>
                  </a:solidFill>
                  <a:latin typeface="微软雅黑" panose="020B0503020204020204" pitchFamily="34" charset="-122"/>
                  <a:ea typeface="微软雅黑" panose="020B0503020204020204" pitchFamily="34" charset="-122"/>
                  <a:cs typeface="+mn-ea"/>
                  <a:sym typeface="Arial" panose="020B0604020202020204" pitchFamily="34" charset="0"/>
                </a:rPr>
                <a:t>国产占比，</a:t>
              </a:r>
              <a:r>
                <a:rPr lang="en-US" altLang="zh-CN" sz="1600" b="1" dirty="0">
                  <a:solidFill>
                    <a:prstClr val="black"/>
                  </a:solidFill>
                  <a:latin typeface="微软雅黑" panose="020B0503020204020204" pitchFamily="34" charset="-122"/>
                  <a:ea typeface="微软雅黑" panose="020B0503020204020204" pitchFamily="34" charset="-122"/>
                  <a:cs typeface="+mn-ea"/>
                  <a:sym typeface="Arial" panose="020B0604020202020204" pitchFamily="34" charset="0"/>
                </a:rPr>
                <a:t>2010</a:t>
              </a:r>
            </a:p>
          </p:txBody>
        </p:sp>
        <p:graphicFrame>
          <p:nvGraphicFramePr>
            <p:cNvPr id="20" name="Chart 3">
              <a:extLst>
                <a:ext uri="{FF2B5EF4-FFF2-40B4-BE49-F238E27FC236}">
                  <a16:creationId xmlns:a16="http://schemas.microsoft.com/office/drawing/2014/main" id="{0A211D73-33AC-4529-8227-426B933F40F3}"/>
                </a:ext>
              </a:extLst>
            </p:cNvPr>
            <p:cNvGraphicFramePr/>
            <p:nvPr>
              <p:custDataLst>
                <p:tags r:id="rId2"/>
              </p:custDataLst>
              <p:extLst/>
            </p:nvPr>
          </p:nvGraphicFramePr>
          <p:xfrm>
            <a:off x="2021928" y="3352705"/>
            <a:ext cx="5667375" cy="2513013"/>
          </p:xfrm>
          <a:graphic>
            <a:graphicData uri="http://schemas.openxmlformats.org/drawingml/2006/chart">
              <c:chart xmlns:c="http://schemas.openxmlformats.org/drawingml/2006/chart" xmlns:r="http://schemas.openxmlformats.org/officeDocument/2006/relationships" r:id="rId16"/>
            </a:graphicData>
          </a:graphic>
        </p:graphicFrame>
        <p:sp>
          <p:nvSpPr>
            <p:cNvPr id="21" name="矩形 20">
              <a:extLst>
                <a:ext uri="{FF2B5EF4-FFF2-40B4-BE49-F238E27FC236}">
                  <a16:creationId xmlns:a16="http://schemas.microsoft.com/office/drawing/2014/main" id="{BC5863B8-C3E4-49C5-87AB-BCF6A31B6CB4}"/>
                </a:ext>
              </a:extLst>
            </p:cNvPr>
            <p:cNvSpPr/>
            <p:nvPr>
              <p:custDataLst>
                <p:tags r:id="rId3"/>
              </p:custDataLst>
            </p:nvPr>
          </p:nvSpPr>
          <p:spPr bwMode="auto">
            <a:xfrm>
              <a:off x="2105522" y="4733830"/>
              <a:ext cx="698500" cy="33655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r">
                <a:spcBef>
                  <a:spcPct val="0"/>
                </a:spcBef>
                <a:spcAft>
                  <a:spcPct val="0"/>
                </a:spcAft>
                <a:defRPr/>
              </a:pPr>
              <a:fld id="{739F7B3B-1D40-4AFF-8315-93339FB3FE15}" type="datetime'''M''RI''''''&#10;''1.''5''T''''''''及''''''''''''以''''''''上'''">
                <a:rPr lang="en-US" altLang="en-US" sz="1400" b="1"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pPr algn="r">
                  <a:spcBef>
                    <a:spcPct val="0"/>
                  </a:spcBef>
                  <a:spcAft>
                    <a:spcPct val="0"/>
                  </a:spcAft>
                  <a:defRPr/>
                </a:pPr>
                <a:t>MRI
1.5T及以上</a:t>
              </a:fld>
              <a:endParaRPr lang="zh-CN" altLang="en-US" sz="1400" b="1" dirty="0">
                <a:solidFill>
                  <a:prstClr val="black"/>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2" name="矩形 21">
              <a:extLst>
                <a:ext uri="{FF2B5EF4-FFF2-40B4-BE49-F238E27FC236}">
                  <a16:creationId xmlns:a16="http://schemas.microsoft.com/office/drawing/2014/main" id="{89BAC72D-87E1-42B2-8C2E-03B28AC25844}"/>
                </a:ext>
              </a:extLst>
            </p:cNvPr>
            <p:cNvSpPr/>
            <p:nvPr>
              <p:custDataLst>
                <p:tags r:id="rId4"/>
              </p:custDataLst>
            </p:nvPr>
          </p:nvSpPr>
          <p:spPr bwMode="auto">
            <a:xfrm>
              <a:off x="2403974" y="3644805"/>
              <a:ext cx="400052" cy="117129"/>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r">
                <a:spcBef>
                  <a:spcPct val="0"/>
                </a:spcBef>
                <a:spcAft>
                  <a:spcPct val="0"/>
                </a:spcAft>
                <a:defRPr/>
              </a:pPr>
              <a:fld id="{5B86C231-7C8E-48A2-A657-540C1F8457B0}" type="datetime'''''''''''''''''''''''''''''''''''''''''''''X''''''R'">
                <a:rPr lang="en-GB" altLang="en-US" sz="1400" b="1"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pPr algn="r">
                  <a:spcBef>
                    <a:spcPct val="0"/>
                  </a:spcBef>
                  <a:spcAft>
                    <a:spcPct val="0"/>
                  </a:spcAft>
                  <a:defRPr/>
                </a:pPr>
                <a:t>XR</a:t>
              </a:fld>
              <a:endParaRPr lang="zh-CN" altLang="en-US" sz="1050" b="1" dirty="0">
                <a:solidFill>
                  <a:prstClr val="black"/>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3" name="矩形 22">
              <a:extLst>
                <a:ext uri="{FF2B5EF4-FFF2-40B4-BE49-F238E27FC236}">
                  <a16:creationId xmlns:a16="http://schemas.microsoft.com/office/drawing/2014/main" id="{B3FAEDFB-676C-4C02-A4FE-B3D1D4F18833}"/>
                </a:ext>
              </a:extLst>
            </p:cNvPr>
            <p:cNvSpPr/>
            <p:nvPr>
              <p:custDataLst>
                <p:tags r:id="rId5"/>
              </p:custDataLst>
            </p:nvPr>
          </p:nvSpPr>
          <p:spPr bwMode="gray">
            <a:xfrm>
              <a:off x="6767430" y="4189611"/>
              <a:ext cx="506591" cy="2583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0638" tIns="0" rIns="20638" bIns="0" numCol="1" spcCol="0" rtlCol="0" anchor="ctr" anchorCtr="0">
              <a:noAutofit/>
            </a:bodyPr>
            <a:lstStyle/>
            <a:p>
              <a:pPr algn="ctr" defTabSz="1018824">
                <a:lnSpc>
                  <a:spcPct val="90000"/>
                </a:lnSpc>
                <a:spcBef>
                  <a:spcPct val="0"/>
                </a:spcBef>
                <a:spcAft>
                  <a:spcPct val="0"/>
                </a:spcAft>
                <a:defRPr/>
              </a:pPr>
              <a:fld id="{9B818638-E82A-4365-B6F1-C18322E871C8}" type="datetime'1''''''0''''''''''''''''''''''''.''''''''''''''1''''''''%'">
                <a:rPr lang="en-US" altLang="en-US" sz="1100" b="1"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pPr algn="ctr" defTabSz="1018824">
                  <a:lnSpc>
                    <a:spcPct val="90000"/>
                  </a:lnSpc>
                  <a:spcBef>
                    <a:spcPct val="0"/>
                  </a:spcBef>
                  <a:spcAft>
                    <a:spcPct val="0"/>
                  </a:spcAft>
                  <a:defRPr/>
                </a:pPr>
                <a:t>10.1%</a:t>
              </a:fld>
              <a:endParaRPr lang="zh-CN" altLang="en-US" sz="1100" b="1" dirty="0">
                <a:solidFill>
                  <a:prstClr val="black"/>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4" name="矩形 23">
              <a:extLst>
                <a:ext uri="{FF2B5EF4-FFF2-40B4-BE49-F238E27FC236}">
                  <a16:creationId xmlns:a16="http://schemas.microsoft.com/office/drawing/2014/main" id="{68F40733-EDE2-4899-A2BE-0CF4FEF3FFCC}"/>
                </a:ext>
              </a:extLst>
            </p:cNvPr>
            <p:cNvSpPr/>
            <p:nvPr>
              <p:custDataLst>
                <p:tags r:id="rId6"/>
              </p:custDataLst>
            </p:nvPr>
          </p:nvSpPr>
          <p:spPr bwMode="auto">
            <a:xfrm>
              <a:off x="2616698" y="4232181"/>
              <a:ext cx="187325" cy="168276"/>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r">
                <a:spcBef>
                  <a:spcPct val="0"/>
                </a:spcBef>
                <a:spcAft>
                  <a:spcPct val="0"/>
                </a:spcAft>
                <a:defRPr/>
              </a:pPr>
              <a:fld id="{BBDBE6E2-6B96-4173-B358-69A574F29DC6}" type="datetime'''''''''''''C''''''''''T'''''''''''''''''''''''''''''''''''">
                <a:rPr lang="en-GB" altLang="en-US" sz="1400" b="1"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pPr algn="r">
                  <a:spcBef>
                    <a:spcPct val="0"/>
                  </a:spcBef>
                  <a:spcAft>
                    <a:spcPct val="0"/>
                  </a:spcAft>
                  <a:defRPr/>
                </a:pPr>
                <a:t>CT</a:t>
              </a:fld>
              <a:endParaRPr lang="zh-CN" altLang="en-US" sz="1050" b="1" dirty="0">
                <a:solidFill>
                  <a:prstClr val="black"/>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5" name="矩形 24">
              <a:extLst>
                <a:ext uri="{FF2B5EF4-FFF2-40B4-BE49-F238E27FC236}">
                  <a16:creationId xmlns:a16="http://schemas.microsoft.com/office/drawing/2014/main" id="{EBAD0436-76D4-40E6-9F8E-5C76B2F3A24A}"/>
                </a:ext>
              </a:extLst>
            </p:cNvPr>
            <p:cNvSpPr/>
            <p:nvPr>
              <p:custDataLst>
                <p:tags r:id="rId7"/>
              </p:custDataLst>
            </p:nvPr>
          </p:nvSpPr>
          <p:spPr bwMode="gray">
            <a:xfrm>
              <a:off x="6922090" y="5358147"/>
              <a:ext cx="446071" cy="2676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0638" tIns="0" rIns="20638" bIns="0" numCol="1" spcCol="0" rtlCol="0" anchor="ctr" anchorCtr="0">
              <a:noAutofit/>
            </a:bodyPr>
            <a:lstStyle/>
            <a:p>
              <a:pPr algn="ctr" defTabSz="1018824">
                <a:lnSpc>
                  <a:spcPct val="90000"/>
                </a:lnSpc>
                <a:spcBef>
                  <a:spcPct val="0"/>
                </a:spcBef>
                <a:spcAft>
                  <a:spcPct val="0"/>
                </a:spcAft>
                <a:defRPr/>
              </a:pPr>
              <a:fld id="{85729DDA-7A25-4CD5-B62D-D5144CAB335D}" type="datetime'''''''''''''''''0''''''''.''0''''''''''''''''''''%'">
                <a:rPr lang="en-US" altLang="en-US" sz="1100" b="1"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pPr algn="ctr" defTabSz="1018824">
                  <a:lnSpc>
                    <a:spcPct val="90000"/>
                  </a:lnSpc>
                  <a:spcBef>
                    <a:spcPct val="0"/>
                  </a:spcBef>
                  <a:spcAft>
                    <a:spcPct val="0"/>
                  </a:spcAft>
                  <a:defRPr/>
                </a:pPr>
                <a:t>0.0%</a:t>
              </a:fld>
              <a:endParaRPr lang="zh-CN" altLang="en-US" sz="1100" b="1" dirty="0">
                <a:solidFill>
                  <a:prstClr val="black"/>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6" name="矩形 25">
              <a:extLst>
                <a:ext uri="{FF2B5EF4-FFF2-40B4-BE49-F238E27FC236}">
                  <a16:creationId xmlns:a16="http://schemas.microsoft.com/office/drawing/2014/main" id="{9722D841-B943-4518-80F6-08A225D2E97E}"/>
                </a:ext>
              </a:extLst>
            </p:cNvPr>
            <p:cNvSpPr/>
            <p:nvPr>
              <p:custDataLst>
                <p:tags r:id="rId8"/>
              </p:custDataLst>
            </p:nvPr>
          </p:nvSpPr>
          <p:spPr bwMode="gray">
            <a:xfrm>
              <a:off x="6854087" y="4774064"/>
              <a:ext cx="446071" cy="2676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0638" tIns="0" rIns="20638" bIns="0" numCol="1" spcCol="0" rtlCol="0" anchor="ctr" anchorCtr="0">
              <a:noAutofit/>
            </a:bodyPr>
            <a:lstStyle/>
            <a:p>
              <a:pPr algn="ctr" defTabSz="1018824">
                <a:lnSpc>
                  <a:spcPct val="90000"/>
                </a:lnSpc>
                <a:spcBef>
                  <a:spcPct val="0"/>
                </a:spcBef>
                <a:spcAft>
                  <a:spcPct val="0"/>
                </a:spcAft>
                <a:defRPr/>
              </a:pPr>
              <a:fld id="{8C4B96E3-DF76-49F2-9430-CBBA28FD10FA}" type="datetime'''''''''''''''''''0''''''''''.''''''''''6''''''''''%'''''''''">
                <a:rPr lang="en-US" altLang="en-US" sz="1100" b="1"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pPr algn="ctr" defTabSz="1018824">
                  <a:lnSpc>
                    <a:spcPct val="90000"/>
                  </a:lnSpc>
                  <a:spcBef>
                    <a:spcPct val="0"/>
                  </a:spcBef>
                  <a:spcAft>
                    <a:spcPct val="0"/>
                  </a:spcAft>
                  <a:defRPr/>
                </a:pPr>
                <a:t>0.6%</a:t>
              </a:fld>
              <a:endParaRPr lang="zh-CN" altLang="en-US" sz="1100" b="1" dirty="0">
                <a:solidFill>
                  <a:prstClr val="black"/>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7" name="矩形 26">
              <a:extLst>
                <a:ext uri="{FF2B5EF4-FFF2-40B4-BE49-F238E27FC236}">
                  <a16:creationId xmlns:a16="http://schemas.microsoft.com/office/drawing/2014/main" id="{972E126D-D451-487A-B791-5C9CF4723285}"/>
                </a:ext>
              </a:extLst>
            </p:cNvPr>
            <p:cNvSpPr/>
            <p:nvPr>
              <p:custDataLst>
                <p:tags r:id="rId9"/>
              </p:custDataLst>
            </p:nvPr>
          </p:nvSpPr>
          <p:spPr bwMode="auto">
            <a:xfrm>
              <a:off x="2105522" y="5184531"/>
              <a:ext cx="698500" cy="59705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r">
                <a:spcBef>
                  <a:spcPct val="0"/>
                </a:spcBef>
                <a:spcAft>
                  <a:spcPct val="0"/>
                </a:spcAft>
                <a:defRPr/>
              </a:pPr>
              <a:fld id="{D0F3863A-AE9E-49AB-B86C-4904F181219D}" type="datetime'核''''''''''医''''''学''设''''''''''''''''''''备'''''''''''''''">
                <a:rPr lang="zh-CN" altLang="en-US" sz="1400" b="1"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pPr algn="r">
                  <a:spcBef>
                    <a:spcPct val="0"/>
                  </a:spcBef>
                  <a:spcAft>
                    <a:spcPct val="0"/>
                  </a:spcAft>
                  <a:defRPr/>
                </a:pPr>
                <a:t>核医学设备</a:t>
              </a:fld>
              <a:endParaRPr lang="en-US" altLang="zh-CN" sz="1400" b="1" dirty="0">
                <a:solidFill>
                  <a:prstClr val="black"/>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8" name="矩形 27">
              <a:extLst>
                <a:ext uri="{FF2B5EF4-FFF2-40B4-BE49-F238E27FC236}">
                  <a16:creationId xmlns:a16="http://schemas.microsoft.com/office/drawing/2014/main" id="{82900AA2-3EDA-4DD1-845E-4D73E1FAEE6F}"/>
                </a:ext>
              </a:extLst>
            </p:cNvPr>
            <p:cNvSpPr/>
            <p:nvPr>
              <p:custDataLst>
                <p:tags r:id="rId10"/>
              </p:custDataLst>
            </p:nvPr>
          </p:nvSpPr>
          <p:spPr bwMode="auto">
            <a:xfrm>
              <a:off x="4144416" y="2676380"/>
              <a:ext cx="196850" cy="147638"/>
            </a:xfrm>
            <a:prstGeom prst="rect">
              <a:avLst/>
            </a:prstGeom>
            <a:solidFill>
              <a:srgbClr val="9DB1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8824">
                <a:defRPr/>
              </a:pPr>
              <a:endParaRPr lang="zh-CN" altLang="en-US" sz="1100" dirty="0">
                <a:solidFill>
                  <a:prstClr val="black"/>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9" name="矩形 28">
              <a:extLst>
                <a:ext uri="{FF2B5EF4-FFF2-40B4-BE49-F238E27FC236}">
                  <a16:creationId xmlns:a16="http://schemas.microsoft.com/office/drawing/2014/main" id="{944878C1-49B9-4747-8268-2B5480E46C64}"/>
                </a:ext>
              </a:extLst>
            </p:cNvPr>
            <p:cNvSpPr/>
            <p:nvPr>
              <p:custDataLst>
                <p:tags r:id="rId11"/>
              </p:custDataLst>
            </p:nvPr>
          </p:nvSpPr>
          <p:spPr bwMode="auto">
            <a:xfrm>
              <a:off x="4885430" y="2676380"/>
              <a:ext cx="196850" cy="147638"/>
            </a:xfrm>
            <a:prstGeom prst="rect">
              <a:avLst/>
            </a:prstGeom>
            <a:solidFill>
              <a:srgbClr val="A70A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8824">
                <a:defRPr/>
              </a:pPr>
              <a:endParaRPr lang="zh-CN" altLang="en-US" sz="1100" dirty="0">
                <a:solidFill>
                  <a:prstClr val="black"/>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0" name="矩形 29">
              <a:extLst>
                <a:ext uri="{FF2B5EF4-FFF2-40B4-BE49-F238E27FC236}">
                  <a16:creationId xmlns:a16="http://schemas.microsoft.com/office/drawing/2014/main" id="{1770C950-4FB7-464A-9FCC-EED23A39C5A9}"/>
                </a:ext>
              </a:extLst>
            </p:cNvPr>
            <p:cNvSpPr/>
            <p:nvPr>
              <p:custDataLst>
                <p:tags r:id="rId12"/>
              </p:custDataLst>
            </p:nvPr>
          </p:nvSpPr>
          <p:spPr bwMode="auto">
            <a:xfrm>
              <a:off x="4392066" y="2671618"/>
              <a:ext cx="279400" cy="168276"/>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spcBef>
                  <a:spcPct val="0"/>
                </a:spcBef>
                <a:spcAft>
                  <a:spcPct val="0"/>
                </a:spcAft>
                <a:defRPr/>
              </a:pPr>
              <a:fld id="{83DAAC3F-D429-4D10-974B-4BDA8A78E301}" type="datetime'''''进''''''''''''''''''口'''''''''''''''''''''''''''''''''">
                <a:rPr lang="zh-CN" altLang="en-US" sz="120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pPr>
                  <a:spcBef>
                    <a:spcPct val="0"/>
                  </a:spcBef>
                  <a:spcAft>
                    <a:spcPct val="0"/>
                  </a:spcAft>
                  <a:defRPr/>
                </a:pPr>
                <a:t>进口</a:t>
              </a:fld>
              <a:endParaRPr lang="zh-CN" altLang="en-US" sz="1400" dirty="0">
                <a:solidFill>
                  <a:prstClr val="black"/>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1" name="矩形 30">
              <a:extLst>
                <a:ext uri="{FF2B5EF4-FFF2-40B4-BE49-F238E27FC236}">
                  <a16:creationId xmlns:a16="http://schemas.microsoft.com/office/drawing/2014/main" id="{4BEA79AF-175F-4168-AEF6-38D78290DAD3}"/>
                </a:ext>
              </a:extLst>
            </p:cNvPr>
            <p:cNvSpPr/>
            <p:nvPr>
              <p:custDataLst>
                <p:tags r:id="rId13"/>
              </p:custDataLst>
            </p:nvPr>
          </p:nvSpPr>
          <p:spPr bwMode="auto">
            <a:xfrm>
              <a:off x="5133080" y="2671618"/>
              <a:ext cx="279400" cy="168276"/>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spcBef>
                  <a:spcPct val="0"/>
                </a:spcBef>
                <a:spcAft>
                  <a:spcPct val="0"/>
                </a:spcAft>
                <a:defRPr/>
              </a:pPr>
              <a:fld id="{607A48D6-8E1A-4E6F-BD59-9E2BBDFC4EB3}" type="datetime'''''''''''''''''''''''''''''''''''''''国''''''''''产'">
                <a:rPr lang="zh-CN" altLang="en-US" sz="120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pPr>
                  <a:spcBef>
                    <a:spcPct val="0"/>
                  </a:spcBef>
                  <a:spcAft>
                    <a:spcPct val="0"/>
                  </a:spcAft>
                  <a:defRPr/>
                </a:pPr>
                <a:t>国产</a:t>
              </a:fld>
              <a:endParaRPr lang="zh-CN" altLang="en-US" sz="1400" dirty="0">
                <a:solidFill>
                  <a:prstClr val="black"/>
                </a:solidFill>
                <a:latin typeface="微软雅黑" panose="020B0503020204020204" pitchFamily="34" charset="-122"/>
                <a:ea typeface="微软雅黑" panose="020B0503020204020204" pitchFamily="34" charset="-122"/>
                <a:sym typeface="Arial" panose="020B0604020202020204" pitchFamily="34" charset="0"/>
              </a:endParaRPr>
            </a:p>
          </p:txBody>
        </p:sp>
      </p:grpSp>
      <p:graphicFrame>
        <p:nvGraphicFramePr>
          <p:cNvPr id="32" name="表格 31">
            <a:extLst>
              <a:ext uri="{FF2B5EF4-FFF2-40B4-BE49-F238E27FC236}">
                <a16:creationId xmlns:a16="http://schemas.microsoft.com/office/drawing/2014/main" id="{557820CF-7DEB-4059-88DF-081E1F36905C}"/>
              </a:ext>
            </a:extLst>
          </p:cNvPr>
          <p:cNvGraphicFramePr>
            <a:graphicFrameLocks noGrp="1"/>
          </p:cNvGraphicFramePr>
          <p:nvPr>
            <p:extLst/>
          </p:nvPr>
        </p:nvGraphicFramePr>
        <p:xfrm>
          <a:off x="8498768" y="3539953"/>
          <a:ext cx="2824644" cy="2621043"/>
        </p:xfrm>
        <a:graphic>
          <a:graphicData uri="http://schemas.openxmlformats.org/drawingml/2006/table">
            <a:tbl>
              <a:tblPr>
                <a:tableStyleId>{2D5ABB26-0587-4C30-8999-92F81FD0307C}</a:tableStyleId>
              </a:tblPr>
              <a:tblGrid>
                <a:gridCol w="1793711">
                  <a:extLst>
                    <a:ext uri="{9D8B030D-6E8A-4147-A177-3AD203B41FA5}">
                      <a16:colId xmlns:a16="http://schemas.microsoft.com/office/drawing/2014/main" val="3324364322"/>
                    </a:ext>
                  </a:extLst>
                </a:gridCol>
                <a:gridCol w="502418">
                  <a:extLst>
                    <a:ext uri="{9D8B030D-6E8A-4147-A177-3AD203B41FA5}">
                      <a16:colId xmlns:a16="http://schemas.microsoft.com/office/drawing/2014/main" val="1694198967"/>
                    </a:ext>
                  </a:extLst>
                </a:gridCol>
                <a:gridCol w="528515">
                  <a:extLst>
                    <a:ext uri="{9D8B030D-6E8A-4147-A177-3AD203B41FA5}">
                      <a16:colId xmlns:a16="http://schemas.microsoft.com/office/drawing/2014/main" val="898436757"/>
                    </a:ext>
                  </a:extLst>
                </a:gridCol>
              </a:tblGrid>
              <a:tr h="291227">
                <a:tc>
                  <a:txBody>
                    <a:bodyPr/>
                    <a:lstStyle/>
                    <a:p>
                      <a:pPr lvl="0" algn="l">
                        <a:defRPr/>
                      </a:pPr>
                      <a:r>
                        <a:rPr lang="zh-CN" altLang="en-US" sz="1200" b="0" dirty="0">
                          <a:solidFill>
                            <a:schemeClr val="tx1"/>
                          </a:solidFill>
                          <a:latin typeface="思源黑体 CN Normal" panose="020B0400000000000000" pitchFamily="34" charset="-122"/>
                          <a:ea typeface="思源黑体 CN Normal" panose="020B0400000000000000" pitchFamily="34" charset="-122"/>
                          <a:sym typeface="Arial" panose="020B0604020202020204" pitchFamily="34" charset="0"/>
                        </a:rPr>
                        <a:t>分子影像设备</a:t>
                      </a:r>
                    </a:p>
                  </a:txBody>
                  <a:tcPr marL="55198" marR="55198" marT="27599" marB="27599" anchor="ct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solidFill>
                        <a:srgbClr val="6F8DB9"/>
                      </a:solidFill>
                      <a:prstDash val="lgDash"/>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1018586"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Arial" panose="020B0604020202020204" pitchFamily="34" charset="0"/>
                          <a:ea typeface="楷体" panose="02010609060101010101" pitchFamily="49" charset="-122"/>
                          <a:sym typeface="Arial" panose="020B0604020202020204" pitchFamily="34" charset="0"/>
                        </a:rPr>
                        <a:t>×</a:t>
                      </a:r>
                    </a:p>
                  </a:txBody>
                  <a:tcPr marL="55198" marR="55198" marT="27599" marB="27599" anchor="ct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solidFill>
                        <a:srgbClr val="6F8DB9"/>
                      </a:solidFill>
                      <a:prstDash val="lgDash"/>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1018586" rtl="0" eaLnBrk="1" fontAlgn="auto" latinLnBrk="0" hangingPunct="1">
                        <a:lnSpc>
                          <a:spcPct val="100000"/>
                        </a:lnSpc>
                        <a:spcBef>
                          <a:spcPts val="0"/>
                        </a:spcBef>
                        <a:spcAft>
                          <a:spcPts val="0"/>
                        </a:spcAft>
                        <a:buClrTx/>
                        <a:buSzTx/>
                        <a:buFontTx/>
                        <a:buNone/>
                        <a:tabLst/>
                        <a:defRPr/>
                      </a:pPr>
                      <a:r>
                        <a:rPr lang="zh-CN" altLang="en-US" sz="1400" b="1" dirty="0">
                          <a:solidFill>
                            <a:schemeClr val="tx1"/>
                          </a:solidFill>
                          <a:latin typeface="Arial" panose="020B0604020202020204" pitchFamily="34" charset="0"/>
                          <a:ea typeface="楷体" panose="02010609060101010101" pitchFamily="49" charset="-122"/>
                          <a:sym typeface="Arial" panose="020B0604020202020204" pitchFamily="34" charset="0"/>
                        </a:rPr>
                        <a:t>√</a:t>
                      </a:r>
                      <a:endParaRPr lang="en-US" altLang="zh-CN" sz="1400" b="1" dirty="0">
                        <a:solidFill>
                          <a:schemeClr val="tx1"/>
                        </a:solidFill>
                        <a:latin typeface="Arial" panose="020B0604020202020204" pitchFamily="34" charset="0"/>
                        <a:ea typeface="楷体" panose="02010609060101010101" pitchFamily="49" charset="-122"/>
                        <a:sym typeface="Arial" panose="020B0604020202020204" pitchFamily="34" charset="0"/>
                      </a:endParaRPr>
                    </a:p>
                  </a:txBody>
                  <a:tcPr marL="55198" marR="55198" marT="27599" marB="27599" anchor="ct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solidFill>
                        <a:srgbClr val="6F8DB9"/>
                      </a:solidFill>
                      <a:prstDash val="lgDash"/>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03964453"/>
                  </a:ext>
                </a:extLst>
              </a:tr>
              <a:tr h="291227">
                <a:tc>
                  <a:txBody>
                    <a:bodyPr/>
                    <a:lstStyle/>
                    <a:p>
                      <a:pPr lvl="0" algn="l">
                        <a:defRPr/>
                      </a:pPr>
                      <a:r>
                        <a:rPr lang="en-US" altLang="zh-CN" sz="1200" b="0" dirty="0">
                          <a:solidFill>
                            <a:schemeClr val="tx1"/>
                          </a:solidFill>
                          <a:latin typeface="思源黑体 CN Normal" panose="020B0400000000000000" pitchFamily="34" charset="-122"/>
                          <a:ea typeface="思源黑体 CN Normal" panose="020B0400000000000000" pitchFamily="34" charset="-122"/>
                          <a:sym typeface="Arial" panose="020B0604020202020204" pitchFamily="34" charset="0"/>
                        </a:rPr>
                        <a:t>MR</a:t>
                      </a:r>
                      <a:r>
                        <a:rPr lang="zh-CN" altLang="en-US" sz="1200" b="0" dirty="0">
                          <a:solidFill>
                            <a:schemeClr val="tx1"/>
                          </a:solidFill>
                          <a:latin typeface="思源黑体 CN Normal" panose="020B0400000000000000" pitchFamily="34" charset="-122"/>
                          <a:ea typeface="思源黑体 CN Normal" panose="020B0400000000000000" pitchFamily="34" charset="-122"/>
                          <a:sym typeface="Arial" panose="020B0604020202020204" pitchFamily="34" charset="0"/>
                        </a:rPr>
                        <a:t>（</a:t>
                      </a:r>
                      <a:r>
                        <a:rPr lang="en-US" altLang="zh-CN" sz="1200" b="0" dirty="0">
                          <a:solidFill>
                            <a:schemeClr val="tx1"/>
                          </a:solidFill>
                          <a:latin typeface="思源黑体 CN Normal" panose="020B0400000000000000" pitchFamily="34" charset="-122"/>
                          <a:ea typeface="思源黑体 CN Normal" panose="020B0400000000000000" pitchFamily="34" charset="-122"/>
                          <a:sym typeface="Arial" panose="020B0604020202020204" pitchFamily="34" charset="0"/>
                        </a:rPr>
                        <a:t>3.0T</a:t>
                      </a:r>
                      <a:r>
                        <a:rPr lang="zh-CN" altLang="en-US" sz="1200" b="0" dirty="0">
                          <a:solidFill>
                            <a:schemeClr val="tx1"/>
                          </a:solidFill>
                          <a:latin typeface="思源黑体 CN Normal" panose="020B0400000000000000" pitchFamily="34" charset="-122"/>
                          <a:ea typeface="思源黑体 CN Normal" panose="020B0400000000000000" pitchFamily="34" charset="-122"/>
                          <a:sym typeface="Arial" panose="020B0604020202020204" pitchFamily="34" charset="0"/>
                        </a:rPr>
                        <a:t>及以上）</a:t>
                      </a:r>
                    </a:p>
                  </a:txBody>
                  <a:tcPr marL="55198" marR="55198" marT="27599" marB="27599" anchor="ct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1018586"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Arial" panose="020B0604020202020204" pitchFamily="34" charset="0"/>
                          <a:ea typeface="楷体" panose="02010609060101010101" pitchFamily="49" charset="-122"/>
                          <a:sym typeface="Arial" panose="020B0604020202020204" pitchFamily="34" charset="0"/>
                        </a:rPr>
                        <a:t>×</a:t>
                      </a:r>
                    </a:p>
                  </a:txBody>
                  <a:tcPr marL="55198" marR="55198" marT="27599" marB="27599" anchor="ct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1018586" rtl="0" eaLnBrk="1" fontAlgn="auto" latinLnBrk="0" hangingPunct="1">
                        <a:lnSpc>
                          <a:spcPct val="100000"/>
                        </a:lnSpc>
                        <a:spcBef>
                          <a:spcPts val="0"/>
                        </a:spcBef>
                        <a:spcAft>
                          <a:spcPts val="0"/>
                        </a:spcAft>
                        <a:buClrTx/>
                        <a:buSzTx/>
                        <a:buFontTx/>
                        <a:buNone/>
                        <a:tabLst/>
                        <a:defRPr/>
                      </a:pPr>
                      <a:r>
                        <a:rPr lang="zh-CN" altLang="en-US" sz="1400" b="1" dirty="0">
                          <a:solidFill>
                            <a:schemeClr val="tx1"/>
                          </a:solidFill>
                          <a:latin typeface="Arial" panose="020B0604020202020204" pitchFamily="34" charset="0"/>
                          <a:ea typeface="楷体" panose="02010609060101010101" pitchFamily="49" charset="-122"/>
                          <a:sym typeface="Arial" panose="020B0604020202020204" pitchFamily="34" charset="0"/>
                        </a:rPr>
                        <a:t>√</a:t>
                      </a:r>
                      <a:endParaRPr lang="en-US" altLang="zh-CN" sz="1400" b="1" dirty="0">
                        <a:solidFill>
                          <a:schemeClr val="tx1"/>
                        </a:solidFill>
                        <a:latin typeface="Arial" panose="020B0604020202020204" pitchFamily="34" charset="0"/>
                        <a:ea typeface="楷体" panose="02010609060101010101" pitchFamily="49" charset="-122"/>
                        <a:sym typeface="Arial" panose="020B0604020202020204" pitchFamily="34" charset="0"/>
                      </a:endParaRPr>
                    </a:p>
                  </a:txBody>
                  <a:tcPr marL="55198" marR="55198" marT="27599" marB="27599" anchor="ct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386026426"/>
                  </a:ext>
                </a:extLst>
              </a:tr>
              <a:tr h="291227">
                <a:tc>
                  <a:txBody>
                    <a:bodyPr/>
                    <a:lstStyle/>
                    <a:p>
                      <a:pPr marL="0" marR="0" lvl="0" indent="0" algn="l" defTabSz="1018586" rtl="0" eaLnBrk="1" fontAlgn="auto" latinLnBrk="0" hangingPunct="1">
                        <a:lnSpc>
                          <a:spcPct val="100000"/>
                        </a:lnSpc>
                        <a:spcBef>
                          <a:spcPts val="0"/>
                        </a:spcBef>
                        <a:spcAft>
                          <a:spcPts val="0"/>
                        </a:spcAft>
                        <a:buClrTx/>
                        <a:buSzTx/>
                        <a:buFontTx/>
                        <a:buNone/>
                        <a:tabLst/>
                        <a:defRPr/>
                      </a:pPr>
                      <a:r>
                        <a:rPr lang="en-US" altLang="zh-CN" sz="1200" b="0" dirty="0">
                          <a:solidFill>
                            <a:schemeClr val="tx1"/>
                          </a:solidFill>
                          <a:latin typeface="思源黑体 CN Normal" panose="020B0400000000000000" pitchFamily="34" charset="-122"/>
                          <a:ea typeface="思源黑体 CN Normal" panose="020B0400000000000000" pitchFamily="34" charset="-122"/>
                          <a:sym typeface="Arial" panose="020B0604020202020204" pitchFamily="34" charset="0"/>
                        </a:rPr>
                        <a:t>CT</a:t>
                      </a:r>
                      <a:r>
                        <a:rPr lang="zh-CN" altLang="en-US" sz="1200" b="0" dirty="0">
                          <a:solidFill>
                            <a:schemeClr val="tx1"/>
                          </a:solidFill>
                          <a:latin typeface="思源黑体 CN Normal" panose="020B0400000000000000" pitchFamily="34" charset="-122"/>
                          <a:ea typeface="思源黑体 CN Normal" panose="020B0400000000000000" pitchFamily="34" charset="-122"/>
                          <a:sym typeface="Arial" panose="020B0604020202020204" pitchFamily="34" charset="0"/>
                        </a:rPr>
                        <a:t>（</a:t>
                      </a:r>
                      <a:r>
                        <a:rPr lang="en-US" altLang="zh-CN" sz="1200" b="0" dirty="0">
                          <a:solidFill>
                            <a:schemeClr val="tx1"/>
                          </a:solidFill>
                          <a:latin typeface="思源黑体 CN Normal" panose="020B0400000000000000" pitchFamily="34" charset="-122"/>
                          <a:ea typeface="思源黑体 CN Normal" panose="020B0400000000000000" pitchFamily="34" charset="-122"/>
                          <a:sym typeface="Arial" panose="020B0604020202020204" pitchFamily="34" charset="0"/>
                        </a:rPr>
                        <a:t>128</a:t>
                      </a:r>
                      <a:r>
                        <a:rPr lang="zh-CN" altLang="en-US" sz="1200" b="0" dirty="0">
                          <a:solidFill>
                            <a:schemeClr val="tx1"/>
                          </a:solidFill>
                          <a:latin typeface="思源黑体 CN Normal" panose="020B0400000000000000" pitchFamily="34" charset="-122"/>
                          <a:ea typeface="思源黑体 CN Normal" panose="020B0400000000000000" pitchFamily="34" charset="-122"/>
                          <a:sym typeface="Arial" panose="020B0604020202020204" pitchFamily="34" charset="0"/>
                        </a:rPr>
                        <a:t>排及以上）</a:t>
                      </a:r>
                      <a:endParaRPr lang="en-US" altLang="zh-CN" sz="1200" b="0" dirty="0">
                        <a:solidFill>
                          <a:schemeClr val="tx1"/>
                        </a:solidFill>
                        <a:latin typeface="思源黑体 CN Normal" panose="020B0400000000000000" pitchFamily="34" charset="-122"/>
                        <a:ea typeface="思源黑体 CN Normal" panose="020B0400000000000000" pitchFamily="34" charset="-122"/>
                        <a:sym typeface="Arial" panose="020B0604020202020204" pitchFamily="34" charset="0"/>
                      </a:endParaRPr>
                    </a:p>
                  </a:txBody>
                  <a:tcPr marL="55198" marR="55198" marT="27599" marB="27599" anchor="ct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Arial" panose="020B0604020202020204" pitchFamily="34" charset="0"/>
                          <a:ea typeface="楷体" panose="02010609060101010101" pitchFamily="49" charset="-122"/>
                          <a:sym typeface="Arial" panose="020B0604020202020204" pitchFamily="34" charset="0"/>
                        </a:rPr>
                        <a:t>×</a:t>
                      </a:r>
                    </a:p>
                  </a:txBody>
                  <a:tcPr marL="55198" marR="55198" marT="27599" marB="27599" anchor="ct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lang="zh-CN" altLang="en-US" sz="1400" b="1" dirty="0">
                          <a:solidFill>
                            <a:schemeClr val="tx1"/>
                          </a:solidFill>
                          <a:latin typeface="Arial" panose="020B0604020202020204" pitchFamily="34" charset="0"/>
                          <a:ea typeface="楷体" panose="02010609060101010101" pitchFamily="49" charset="-122"/>
                          <a:sym typeface="Arial" panose="020B0604020202020204" pitchFamily="34" charset="0"/>
                        </a:rPr>
                        <a:t>√</a:t>
                      </a:r>
                      <a:endParaRPr lang="en-US" altLang="zh-CN" sz="1400" b="1" dirty="0">
                        <a:solidFill>
                          <a:schemeClr val="tx1"/>
                        </a:solidFill>
                        <a:latin typeface="Arial" panose="020B0604020202020204" pitchFamily="34" charset="0"/>
                        <a:ea typeface="楷体" panose="02010609060101010101" pitchFamily="49" charset="-122"/>
                        <a:sym typeface="Arial" panose="020B0604020202020204" pitchFamily="34" charset="0"/>
                      </a:endParaRPr>
                    </a:p>
                  </a:txBody>
                  <a:tcPr marL="55198" marR="55198" marT="27599" marB="27599" anchor="ct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62052987"/>
                  </a:ext>
                </a:extLst>
              </a:tr>
              <a:tr h="291227">
                <a:tc>
                  <a:txBody>
                    <a:bodyPr/>
                    <a:lstStyle/>
                    <a:p>
                      <a:pPr marR="0" lvl="0" algn="l" defTabSz="1018824" rtl="0" eaLnBrk="1" fontAlgn="auto" latinLnBrk="0" hangingPunct="1">
                        <a:lnSpc>
                          <a:spcPct val="100000"/>
                        </a:lnSpc>
                        <a:spcBef>
                          <a:spcPts val="0"/>
                        </a:spcBef>
                        <a:spcAft>
                          <a:spcPts val="0"/>
                        </a:spcAft>
                        <a:buClrTx/>
                        <a:buSzTx/>
                        <a:tabLst/>
                        <a:defRPr/>
                      </a:pPr>
                      <a:r>
                        <a:rPr lang="zh-CN" altLang="en-US" sz="1200" b="0" dirty="0">
                          <a:solidFill>
                            <a:schemeClr val="tx1"/>
                          </a:solidFill>
                          <a:latin typeface="思源黑体 CN Normal" panose="020B0400000000000000" pitchFamily="34" charset="-122"/>
                          <a:ea typeface="思源黑体 CN Normal" panose="020B0400000000000000" pitchFamily="34" charset="-122"/>
                          <a:sym typeface="Arial" panose="020B0604020202020204" pitchFamily="34" charset="0"/>
                        </a:rPr>
                        <a:t>超导</a:t>
                      </a:r>
                      <a:r>
                        <a:rPr lang="en-US" altLang="zh-CN" sz="1200" b="0" dirty="0">
                          <a:solidFill>
                            <a:schemeClr val="tx1"/>
                          </a:solidFill>
                          <a:latin typeface="思源黑体 CN Normal" panose="020B0400000000000000" pitchFamily="34" charset="-122"/>
                          <a:ea typeface="思源黑体 CN Normal" panose="020B0400000000000000" pitchFamily="34" charset="-122"/>
                          <a:sym typeface="Arial" panose="020B0604020202020204" pitchFamily="34" charset="0"/>
                        </a:rPr>
                        <a:t>MR</a:t>
                      </a:r>
                      <a:r>
                        <a:rPr lang="zh-CN" altLang="en-US" sz="1200" b="0" dirty="0">
                          <a:solidFill>
                            <a:schemeClr val="tx1"/>
                          </a:solidFill>
                          <a:latin typeface="思源黑体 CN Normal" panose="020B0400000000000000" pitchFamily="34" charset="-122"/>
                          <a:ea typeface="思源黑体 CN Normal" panose="020B0400000000000000" pitchFamily="34" charset="-122"/>
                          <a:sym typeface="Arial" panose="020B0604020202020204" pitchFamily="34" charset="0"/>
                        </a:rPr>
                        <a:t>（</a:t>
                      </a:r>
                      <a:r>
                        <a:rPr lang="en-US" altLang="zh-CN" sz="1200" b="0" dirty="0">
                          <a:solidFill>
                            <a:schemeClr val="tx1"/>
                          </a:solidFill>
                          <a:latin typeface="思源黑体 CN Normal" panose="020B0400000000000000" pitchFamily="34" charset="-122"/>
                          <a:ea typeface="思源黑体 CN Normal" panose="020B0400000000000000" pitchFamily="34" charset="-122"/>
                          <a:sym typeface="Arial" panose="020B0604020202020204" pitchFamily="34" charset="0"/>
                        </a:rPr>
                        <a:t>1.5T</a:t>
                      </a:r>
                      <a:r>
                        <a:rPr lang="zh-CN" altLang="en-US" sz="1200" b="0" dirty="0">
                          <a:solidFill>
                            <a:schemeClr val="tx1"/>
                          </a:solidFill>
                          <a:latin typeface="思源黑体 CN Normal" panose="020B0400000000000000" pitchFamily="34" charset="-122"/>
                          <a:ea typeface="思源黑体 CN Normal" panose="020B0400000000000000" pitchFamily="34" charset="-122"/>
                          <a:sym typeface="Arial" panose="020B0604020202020204" pitchFamily="34" charset="0"/>
                        </a:rPr>
                        <a:t>及以上）</a:t>
                      </a:r>
                      <a:endParaRPr lang="en-US" altLang="zh-CN" sz="1200" b="0" dirty="0">
                        <a:solidFill>
                          <a:schemeClr val="tx1"/>
                        </a:solidFill>
                        <a:latin typeface="思源黑体 CN Normal" panose="020B0400000000000000" pitchFamily="34" charset="-122"/>
                        <a:ea typeface="思源黑体 CN Normal" panose="020B0400000000000000" pitchFamily="34" charset="-122"/>
                        <a:sym typeface="Arial" panose="020B0604020202020204" pitchFamily="34" charset="0"/>
                      </a:endParaRPr>
                    </a:p>
                  </a:txBody>
                  <a:tcPr marL="55198" marR="55198" marT="27599" marB="27599" anchor="ct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1018586"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Arial" panose="020B0604020202020204" pitchFamily="34" charset="0"/>
                          <a:ea typeface="楷体" panose="02010609060101010101" pitchFamily="49" charset="-122"/>
                          <a:sym typeface="Arial" panose="020B0604020202020204" pitchFamily="34" charset="0"/>
                        </a:rPr>
                        <a:t>×</a:t>
                      </a:r>
                    </a:p>
                  </a:txBody>
                  <a:tcPr marL="55198" marR="55198" marT="27599" marB="27599" anchor="ct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1018586" rtl="0" eaLnBrk="1" fontAlgn="auto" latinLnBrk="0" hangingPunct="1">
                        <a:lnSpc>
                          <a:spcPct val="100000"/>
                        </a:lnSpc>
                        <a:spcBef>
                          <a:spcPts val="0"/>
                        </a:spcBef>
                        <a:spcAft>
                          <a:spcPts val="0"/>
                        </a:spcAft>
                        <a:buClrTx/>
                        <a:buSzTx/>
                        <a:buFontTx/>
                        <a:buNone/>
                        <a:tabLst/>
                        <a:defRPr/>
                      </a:pPr>
                      <a:r>
                        <a:rPr lang="zh-CN" altLang="en-US" sz="1400" b="1" dirty="0">
                          <a:solidFill>
                            <a:schemeClr val="tx1"/>
                          </a:solidFill>
                          <a:latin typeface="Arial" panose="020B0604020202020204" pitchFamily="34" charset="0"/>
                          <a:ea typeface="楷体" panose="02010609060101010101" pitchFamily="49" charset="-122"/>
                          <a:sym typeface="Arial" panose="020B0604020202020204" pitchFamily="34" charset="0"/>
                        </a:rPr>
                        <a:t>√</a:t>
                      </a:r>
                      <a:endParaRPr lang="en-US" altLang="zh-CN" sz="1400" b="1" dirty="0">
                        <a:solidFill>
                          <a:schemeClr val="tx1"/>
                        </a:solidFill>
                        <a:latin typeface="Arial" panose="020B0604020202020204" pitchFamily="34" charset="0"/>
                        <a:ea typeface="楷体" panose="02010609060101010101" pitchFamily="49" charset="-122"/>
                        <a:sym typeface="Arial" panose="020B0604020202020204" pitchFamily="34" charset="0"/>
                      </a:endParaRPr>
                    </a:p>
                  </a:txBody>
                  <a:tcPr marL="55198" marR="55198" marT="27599" marB="27599" anchor="ct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356051171"/>
                  </a:ext>
                </a:extLst>
              </a:tr>
              <a:tr h="291227">
                <a:tc>
                  <a:txBody>
                    <a:bodyPr/>
                    <a:lstStyle/>
                    <a:p>
                      <a:pPr algn="l"/>
                      <a:r>
                        <a:rPr lang="zh-CN" altLang="en-US" sz="1200" b="0" dirty="0">
                          <a:solidFill>
                            <a:schemeClr val="tx1"/>
                          </a:solidFill>
                          <a:latin typeface="思源黑体 CN Normal" panose="020B0400000000000000" pitchFamily="34" charset="-122"/>
                          <a:ea typeface="思源黑体 CN Normal" panose="020B0400000000000000" pitchFamily="34" charset="-122"/>
                          <a:sym typeface="Arial" panose="020B0604020202020204" pitchFamily="34" charset="0"/>
                        </a:rPr>
                        <a:t>平板</a:t>
                      </a:r>
                      <a:r>
                        <a:rPr lang="en-US" altLang="zh-CN" sz="1200" b="0" dirty="0">
                          <a:solidFill>
                            <a:schemeClr val="tx1"/>
                          </a:solidFill>
                          <a:latin typeface="思源黑体 CN Normal" panose="020B0400000000000000" pitchFamily="34" charset="-122"/>
                          <a:ea typeface="思源黑体 CN Normal" panose="020B0400000000000000" pitchFamily="34" charset="-122"/>
                          <a:sym typeface="Arial" panose="020B0604020202020204" pitchFamily="34" charset="0"/>
                        </a:rPr>
                        <a:t>XR</a:t>
                      </a:r>
                      <a:r>
                        <a:rPr lang="zh-CN" altLang="en-US" sz="1200" b="0" dirty="0">
                          <a:solidFill>
                            <a:schemeClr val="tx1"/>
                          </a:solidFill>
                          <a:latin typeface="思源黑体 CN Normal" panose="020B0400000000000000" pitchFamily="34" charset="-122"/>
                          <a:ea typeface="思源黑体 CN Normal" panose="020B0400000000000000" pitchFamily="34" charset="-122"/>
                          <a:sym typeface="Arial" panose="020B0604020202020204" pitchFamily="34" charset="0"/>
                        </a:rPr>
                        <a:t>设备</a:t>
                      </a:r>
                    </a:p>
                  </a:txBody>
                  <a:tcPr marL="55198" marR="55198" marT="27599" marB="27599" anchor="ct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Arial" panose="020B0604020202020204" pitchFamily="34" charset="0"/>
                          <a:ea typeface="楷体" panose="02010609060101010101" pitchFamily="49" charset="-122"/>
                          <a:sym typeface="Arial" panose="020B0604020202020204" pitchFamily="34" charset="0"/>
                        </a:rPr>
                        <a:t>×</a:t>
                      </a:r>
                    </a:p>
                  </a:txBody>
                  <a:tcPr marL="55198" marR="55198" marT="27599" marB="27599" anchor="ct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1018586" rtl="0" eaLnBrk="1" fontAlgn="auto" latinLnBrk="0" hangingPunct="1">
                        <a:lnSpc>
                          <a:spcPct val="100000"/>
                        </a:lnSpc>
                        <a:spcBef>
                          <a:spcPts val="0"/>
                        </a:spcBef>
                        <a:spcAft>
                          <a:spcPts val="0"/>
                        </a:spcAft>
                        <a:buClrTx/>
                        <a:buSzTx/>
                        <a:buFontTx/>
                        <a:buNone/>
                        <a:tabLst/>
                        <a:defRPr/>
                      </a:pPr>
                      <a:r>
                        <a:rPr lang="zh-CN" altLang="en-US" sz="1400" b="1" dirty="0">
                          <a:solidFill>
                            <a:schemeClr val="tx1"/>
                          </a:solidFill>
                          <a:latin typeface="Arial" panose="020B0604020202020204" pitchFamily="34" charset="0"/>
                          <a:ea typeface="楷体" panose="02010609060101010101" pitchFamily="49" charset="-122"/>
                          <a:sym typeface="Arial" panose="020B0604020202020204" pitchFamily="34" charset="0"/>
                        </a:rPr>
                        <a:t>√</a:t>
                      </a:r>
                      <a:endParaRPr lang="en-US" altLang="zh-CN" sz="1400" b="1" dirty="0">
                        <a:solidFill>
                          <a:schemeClr val="tx1"/>
                        </a:solidFill>
                        <a:latin typeface="Arial" panose="020B0604020202020204" pitchFamily="34" charset="0"/>
                        <a:ea typeface="楷体" panose="02010609060101010101" pitchFamily="49" charset="-122"/>
                        <a:sym typeface="Arial" panose="020B0604020202020204" pitchFamily="34" charset="0"/>
                      </a:endParaRPr>
                    </a:p>
                  </a:txBody>
                  <a:tcPr marL="55198" marR="55198" marT="27599" marB="27599" anchor="ct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56397849"/>
                  </a:ext>
                </a:extLst>
              </a:tr>
              <a:tr h="291227">
                <a:tc>
                  <a:txBody>
                    <a:bodyPr/>
                    <a:lstStyle/>
                    <a:p>
                      <a:pPr marL="0" marR="0" lvl="0" indent="0" algn="l" defTabSz="1018586" rtl="0" eaLnBrk="1" fontAlgn="auto" latinLnBrk="0" hangingPunct="1">
                        <a:lnSpc>
                          <a:spcPct val="100000"/>
                        </a:lnSpc>
                        <a:spcBef>
                          <a:spcPts val="0"/>
                        </a:spcBef>
                        <a:spcAft>
                          <a:spcPts val="0"/>
                        </a:spcAft>
                        <a:buClrTx/>
                        <a:buSzTx/>
                        <a:buFontTx/>
                        <a:buNone/>
                        <a:tabLst/>
                        <a:defRPr/>
                      </a:pPr>
                      <a:r>
                        <a:rPr lang="zh-CN" altLang="en-US" sz="1200" b="0" dirty="0">
                          <a:solidFill>
                            <a:schemeClr val="tx1"/>
                          </a:solidFill>
                          <a:latin typeface="思源黑体 CN Normal" panose="020B0400000000000000" pitchFamily="34" charset="-122"/>
                          <a:ea typeface="思源黑体 CN Normal" panose="020B0400000000000000" pitchFamily="34" charset="-122"/>
                          <a:sym typeface="Arial" panose="020B0604020202020204" pitchFamily="34" charset="0"/>
                        </a:rPr>
                        <a:t>超声成像设备</a:t>
                      </a:r>
                      <a:endParaRPr lang="en-US" altLang="zh-CN" sz="1200" b="0" dirty="0">
                        <a:solidFill>
                          <a:schemeClr val="tx1"/>
                        </a:solidFill>
                        <a:latin typeface="思源黑体 CN Normal" panose="020B0400000000000000" pitchFamily="34" charset="-122"/>
                        <a:ea typeface="思源黑体 CN Normal" panose="020B0400000000000000" pitchFamily="34" charset="-122"/>
                        <a:sym typeface="Arial" panose="020B0604020202020204" pitchFamily="34" charset="0"/>
                      </a:endParaRPr>
                    </a:p>
                  </a:txBody>
                  <a:tcPr marL="55198" marR="55198" marT="27599" marB="27599" anchor="ct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1018586" rtl="0" eaLnBrk="1" fontAlgn="auto" latinLnBrk="0" hangingPunct="1">
                        <a:lnSpc>
                          <a:spcPct val="100000"/>
                        </a:lnSpc>
                        <a:spcBef>
                          <a:spcPts val="0"/>
                        </a:spcBef>
                        <a:spcAft>
                          <a:spcPts val="0"/>
                        </a:spcAft>
                        <a:buClrTx/>
                        <a:buSzTx/>
                        <a:buFontTx/>
                        <a:buNone/>
                        <a:tabLst/>
                        <a:defRPr/>
                      </a:pPr>
                      <a:r>
                        <a:rPr lang="zh-CN" altLang="en-US" sz="1400" b="1" dirty="0">
                          <a:solidFill>
                            <a:schemeClr val="tx1"/>
                          </a:solidFill>
                          <a:latin typeface="Arial" panose="020B0604020202020204" pitchFamily="34" charset="0"/>
                          <a:ea typeface="楷体" panose="02010609060101010101" pitchFamily="49" charset="-122"/>
                          <a:sym typeface="Arial" panose="020B0604020202020204" pitchFamily="34" charset="0"/>
                        </a:rPr>
                        <a:t>√</a:t>
                      </a:r>
                      <a:endParaRPr lang="en-US" altLang="zh-CN" sz="1400" b="1" dirty="0">
                        <a:solidFill>
                          <a:schemeClr val="tx1"/>
                        </a:solidFill>
                        <a:latin typeface="Arial" panose="020B0604020202020204" pitchFamily="34" charset="0"/>
                        <a:ea typeface="楷体" panose="02010609060101010101" pitchFamily="49" charset="-122"/>
                        <a:sym typeface="Arial" panose="020B0604020202020204" pitchFamily="34" charset="0"/>
                      </a:endParaRPr>
                    </a:p>
                  </a:txBody>
                  <a:tcPr marL="55198" marR="55198" marT="27599" marB="27599" anchor="ct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1018586" rtl="0" eaLnBrk="1" fontAlgn="auto" latinLnBrk="0" hangingPunct="1">
                        <a:lnSpc>
                          <a:spcPct val="100000"/>
                        </a:lnSpc>
                        <a:spcBef>
                          <a:spcPts val="0"/>
                        </a:spcBef>
                        <a:spcAft>
                          <a:spcPts val="0"/>
                        </a:spcAft>
                        <a:buClrTx/>
                        <a:buSzTx/>
                        <a:buFontTx/>
                        <a:buNone/>
                        <a:tabLst/>
                        <a:defRPr/>
                      </a:pPr>
                      <a:r>
                        <a:rPr lang="zh-CN" altLang="en-US" sz="1400" b="1" dirty="0">
                          <a:solidFill>
                            <a:schemeClr val="tx1"/>
                          </a:solidFill>
                          <a:latin typeface="Arial" panose="020B0604020202020204" pitchFamily="34" charset="0"/>
                          <a:ea typeface="楷体" panose="02010609060101010101" pitchFamily="49" charset="-122"/>
                          <a:sym typeface="Arial" panose="020B0604020202020204" pitchFamily="34" charset="0"/>
                        </a:rPr>
                        <a:t>√</a:t>
                      </a:r>
                      <a:endParaRPr lang="en-US" altLang="zh-CN" sz="1400" b="1" dirty="0">
                        <a:solidFill>
                          <a:schemeClr val="tx1"/>
                        </a:solidFill>
                        <a:latin typeface="Arial" panose="020B0604020202020204" pitchFamily="34" charset="0"/>
                        <a:ea typeface="楷体" panose="02010609060101010101" pitchFamily="49" charset="-122"/>
                        <a:sym typeface="Arial" panose="020B0604020202020204" pitchFamily="34" charset="0"/>
                      </a:endParaRPr>
                    </a:p>
                  </a:txBody>
                  <a:tcPr marL="55198" marR="55198" marT="27599" marB="27599" anchor="ct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70606196"/>
                  </a:ext>
                </a:extLst>
              </a:tr>
              <a:tr h="291227">
                <a:tc>
                  <a:txBody>
                    <a:bodyPr/>
                    <a:lstStyle/>
                    <a:p>
                      <a:pPr marR="0" lvl="0" algn="l" defTabSz="1018824" rtl="0" eaLnBrk="1" fontAlgn="auto" latinLnBrk="0" hangingPunct="1">
                        <a:lnSpc>
                          <a:spcPct val="100000"/>
                        </a:lnSpc>
                        <a:spcBef>
                          <a:spcPts val="0"/>
                        </a:spcBef>
                        <a:spcAft>
                          <a:spcPts val="0"/>
                        </a:spcAft>
                        <a:buClrTx/>
                        <a:buSzTx/>
                        <a:tabLst/>
                        <a:defRPr/>
                      </a:pPr>
                      <a:r>
                        <a:rPr lang="zh-CN" altLang="en-US" sz="1200" b="0" dirty="0">
                          <a:solidFill>
                            <a:schemeClr val="tx1"/>
                          </a:solidFill>
                          <a:latin typeface="思源黑体 CN Normal" panose="020B0400000000000000" pitchFamily="34" charset="-122"/>
                          <a:ea typeface="思源黑体 CN Normal" panose="020B0400000000000000" pitchFamily="34" charset="-122"/>
                          <a:sym typeface="Arial" panose="020B0604020202020204" pitchFamily="34" charset="0"/>
                        </a:rPr>
                        <a:t>永磁体</a:t>
                      </a:r>
                      <a:r>
                        <a:rPr lang="en-US" altLang="zh-CN" sz="1200" b="0" dirty="0">
                          <a:solidFill>
                            <a:schemeClr val="tx1"/>
                          </a:solidFill>
                          <a:latin typeface="思源黑体 CN Normal" panose="020B0400000000000000" pitchFamily="34" charset="-122"/>
                          <a:ea typeface="思源黑体 CN Normal" panose="020B0400000000000000" pitchFamily="34" charset="-122"/>
                          <a:sym typeface="Arial" panose="020B0604020202020204" pitchFamily="34" charset="0"/>
                        </a:rPr>
                        <a:t>MR</a:t>
                      </a:r>
                      <a:r>
                        <a:rPr lang="zh-CN" altLang="en-US" sz="1200" b="0" dirty="0">
                          <a:solidFill>
                            <a:schemeClr val="tx1"/>
                          </a:solidFill>
                          <a:latin typeface="思源黑体 CN Normal" panose="020B0400000000000000" pitchFamily="34" charset="-122"/>
                          <a:ea typeface="思源黑体 CN Normal" panose="020B0400000000000000" pitchFamily="34" charset="-122"/>
                          <a:sym typeface="Arial" panose="020B0604020202020204" pitchFamily="34" charset="0"/>
                        </a:rPr>
                        <a:t>（</a:t>
                      </a:r>
                      <a:r>
                        <a:rPr lang="en-US" altLang="zh-CN" sz="1200" b="0" dirty="0">
                          <a:solidFill>
                            <a:schemeClr val="tx1"/>
                          </a:solidFill>
                          <a:latin typeface="思源黑体 CN Normal" panose="020B0400000000000000" pitchFamily="34" charset="-122"/>
                          <a:ea typeface="思源黑体 CN Normal" panose="020B0400000000000000" pitchFamily="34" charset="-122"/>
                          <a:sym typeface="Arial" panose="020B0604020202020204" pitchFamily="34" charset="0"/>
                        </a:rPr>
                        <a:t>0.5T</a:t>
                      </a:r>
                      <a:r>
                        <a:rPr lang="zh-CN" altLang="en-US" sz="1200" b="0" dirty="0">
                          <a:solidFill>
                            <a:schemeClr val="tx1"/>
                          </a:solidFill>
                          <a:latin typeface="思源黑体 CN Normal" panose="020B0400000000000000" pitchFamily="34" charset="-122"/>
                          <a:ea typeface="思源黑体 CN Normal" panose="020B0400000000000000" pitchFamily="34" charset="-122"/>
                          <a:sym typeface="Arial" panose="020B0604020202020204" pitchFamily="34" charset="0"/>
                        </a:rPr>
                        <a:t>以下）</a:t>
                      </a:r>
                      <a:endParaRPr lang="en-US" altLang="zh-CN" sz="1200" b="0" dirty="0">
                        <a:solidFill>
                          <a:schemeClr val="tx1"/>
                        </a:solidFill>
                        <a:latin typeface="思源黑体 CN Normal" panose="020B0400000000000000" pitchFamily="34" charset="-122"/>
                        <a:ea typeface="思源黑体 CN Normal" panose="020B0400000000000000" pitchFamily="34" charset="-122"/>
                        <a:sym typeface="Arial" panose="020B0604020202020204" pitchFamily="34" charset="0"/>
                      </a:endParaRPr>
                    </a:p>
                  </a:txBody>
                  <a:tcPr marL="55198" marR="55198" marT="27599" marB="27599" anchor="ct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1018586" rtl="0" eaLnBrk="1" fontAlgn="auto" latinLnBrk="0" hangingPunct="1">
                        <a:lnSpc>
                          <a:spcPct val="100000"/>
                        </a:lnSpc>
                        <a:spcBef>
                          <a:spcPts val="0"/>
                        </a:spcBef>
                        <a:spcAft>
                          <a:spcPts val="0"/>
                        </a:spcAft>
                        <a:buClrTx/>
                        <a:buSzTx/>
                        <a:buFontTx/>
                        <a:buNone/>
                        <a:tabLst/>
                        <a:defRPr/>
                      </a:pPr>
                      <a:r>
                        <a:rPr lang="zh-CN" altLang="en-US" sz="1400" b="1" dirty="0">
                          <a:solidFill>
                            <a:schemeClr val="tx1"/>
                          </a:solidFill>
                          <a:latin typeface="Arial" panose="020B0604020202020204" pitchFamily="34" charset="0"/>
                          <a:ea typeface="楷体" panose="02010609060101010101" pitchFamily="49" charset="-122"/>
                          <a:sym typeface="Arial" panose="020B0604020202020204" pitchFamily="34" charset="0"/>
                        </a:rPr>
                        <a:t>√</a:t>
                      </a:r>
                      <a:endParaRPr lang="en-US" altLang="zh-CN" sz="1400" b="1" dirty="0">
                        <a:solidFill>
                          <a:schemeClr val="tx1"/>
                        </a:solidFill>
                        <a:latin typeface="Arial" panose="020B0604020202020204" pitchFamily="34" charset="0"/>
                        <a:ea typeface="楷体" panose="02010609060101010101" pitchFamily="49" charset="-122"/>
                        <a:sym typeface="Arial" panose="020B0604020202020204" pitchFamily="34" charset="0"/>
                      </a:endParaRPr>
                    </a:p>
                  </a:txBody>
                  <a:tcPr marL="55198" marR="55198" marT="27599" marB="27599" anchor="ct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1018586" rtl="0" eaLnBrk="1" fontAlgn="auto" latinLnBrk="0" hangingPunct="1">
                        <a:lnSpc>
                          <a:spcPct val="100000"/>
                        </a:lnSpc>
                        <a:spcBef>
                          <a:spcPts val="0"/>
                        </a:spcBef>
                        <a:spcAft>
                          <a:spcPts val="0"/>
                        </a:spcAft>
                        <a:buClrTx/>
                        <a:buSzTx/>
                        <a:buFontTx/>
                        <a:buNone/>
                        <a:tabLst/>
                        <a:defRPr/>
                      </a:pPr>
                      <a:r>
                        <a:rPr lang="zh-CN" altLang="en-US" sz="1400" b="1" dirty="0">
                          <a:solidFill>
                            <a:schemeClr val="tx1"/>
                          </a:solidFill>
                          <a:latin typeface="Arial" panose="020B0604020202020204" pitchFamily="34" charset="0"/>
                          <a:ea typeface="楷体" panose="02010609060101010101" pitchFamily="49" charset="-122"/>
                          <a:sym typeface="Arial" panose="020B0604020202020204" pitchFamily="34" charset="0"/>
                        </a:rPr>
                        <a:t>√</a:t>
                      </a:r>
                      <a:endParaRPr lang="en-US" altLang="zh-CN" sz="1400" b="1" dirty="0">
                        <a:solidFill>
                          <a:schemeClr val="tx1"/>
                        </a:solidFill>
                        <a:latin typeface="Arial" panose="020B0604020202020204" pitchFamily="34" charset="0"/>
                        <a:ea typeface="楷体" panose="02010609060101010101" pitchFamily="49" charset="-122"/>
                        <a:sym typeface="Arial" panose="020B0604020202020204" pitchFamily="34" charset="0"/>
                      </a:endParaRPr>
                    </a:p>
                  </a:txBody>
                  <a:tcPr marL="55198" marR="55198" marT="27599" marB="27599" anchor="ct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2989603"/>
                  </a:ext>
                </a:extLst>
              </a:tr>
              <a:tr h="291227">
                <a:tc>
                  <a:txBody>
                    <a:bodyPr/>
                    <a:lstStyle/>
                    <a:p>
                      <a:pPr marL="0" marR="0" lvl="0" indent="0" algn="l" defTabSz="1018586" rtl="0" eaLnBrk="1" fontAlgn="auto" latinLnBrk="0" hangingPunct="1">
                        <a:lnSpc>
                          <a:spcPct val="100000"/>
                        </a:lnSpc>
                        <a:spcBef>
                          <a:spcPts val="0"/>
                        </a:spcBef>
                        <a:spcAft>
                          <a:spcPts val="0"/>
                        </a:spcAft>
                        <a:buClrTx/>
                        <a:buSzTx/>
                        <a:buFontTx/>
                        <a:buNone/>
                        <a:tabLst/>
                        <a:defRPr/>
                      </a:pPr>
                      <a:r>
                        <a:rPr lang="zh-CN" altLang="en-US" sz="1200" b="0" dirty="0">
                          <a:solidFill>
                            <a:schemeClr val="tx1"/>
                          </a:solidFill>
                          <a:latin typeface="思源黑体 CN Normal" panose="020B0400000000000000" pitchFamily="34" charset="-122"/>
                          <a:ea typeface="思源黑体 CN Normal" panose="020B0400000000000000" pitchFamily="34" charset="-122"/>
                          <a:sym typeface="Arial" panose="020B0604020202020204" pitchFamily="34" charset="0"/>
                        </a:rPr>
                        <a:t>模拟</a:t>
                      </a:r>
                      <a:r>
                        <a:rPr lang="en-US" altLang="zh-CN" sz="1200" b="0" dirty="0">
                          <a:solidFill>
                            <a:schemeClr val="tx1"/>
                          </a:solidFill>
                          <a:latin typeface="思源黑体 CN Normal" panose="020B0400000000000000" pitchFamily="34" charset="-122"/>
                          <a:ea typeface="思源黑体 CN Normal" panose="020B0400000000000000" pitchFamily="34" charset="-122"/>
                          <a:sym typeface="Arial" panose="020B0604020202020204" pitchFamily="34" charset="0"/>
                        </a:rPr>
                        <a:t>XR</a:t>
                      </a:r>
                      <a:r>
                        <a:rPr lang="zh-CN" altLang="en-US" sz="1200" b="0" dirty="0">
                          <a:solidFill>
                            <a:schemeClr val="tx1"/>
                          </a:solidFill>
                          <a:latin typeface="思源黑体 CN Normal" panose="020B0400000000000000" pitchFamily="34" charset="-122"/>
                          <a:ea typeface="思源黑体 CN Normal" panose="020B0400000000000000" pitchFamily="34" charset="-122"/>
                          <a:sym typeface="Arial" panose="020B0604020202020204" pitchFamily="34" charset="0"/>
                        </a:rPr>
                        <a:t>设备</a:t>
                      </a:r>
                      <a:endParaRPr lang="en-US" altLang="zh-CN" sz="1200" b="0" dirty="0">
                        <a:solidFill>
                          <a:schemeClr val="tx1"/>
                        </a:solidFill>
                        <a:latin typeface="思源黑体 CN Normal" panose="020B0400000000000000" pitchFamily="34" charset="-122"/>
                        <a:ea typeface="思源黑体 CN Normal" panose="020B0400000000000000" pitchFamily="34" charset="-122"/>
                        <a:sym typeface="Arial" panose="020B0604020202020204" pitchFamily="34" charset="0"/>
                      </a:endParaRPr>
                    </a:p>
                  </a:txBody>
                  <a:tcPr marL="55198" marR="55198" marT="27599" marB="27599" anchor="ct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1018586" rtl="0" eaLnBrk="1" fontAlgn="auto" latinLnBrk="0" hangingPunct="1">
                        <a:lnSpc>
                          <a:spcPct val="100000"/>
                        </a:lnSpc>
                        <a:spcBef>
                          <a:spcPts val="0"/>
                        </a:spcBef>
                        <a:spcAft>
                          <a:spcPts val="0"/>
                        </a:spcAft>
                        <a:buClrTx/>
                        <a:buSzTx/>
                        <a:buFontTx/>
                        <a:buNone/>
                        <a:tabLst/>
                        <a:defRPr/>
                      </a:pPr>
                      <a:r>
                        <a:rPr lang="zh-CN" altLang="en-US" sz="1400" b="1" dirty="0">
                          <a:solidFill>
                            <a:schemeClr val="tx1"/>
                          </a:solidFill>
                          <a:latin typeface="Arial" panose="020B0604020202020204" pitchFamily="34" charset="0"/>
                          <a:ea typeface="楷体" panose="02010609060101010101" pitchFamily="49" charset="-122"/>
                          <a:sym typeface="Arial" panose="020B0604020202020204" pitchFamily="34" charset="0"/>
                        </a:rPr>
                        <a:t>√</a:t>
                      </a:r>
                      <a:endParaRPr lang="en-US" altLang="zh-CN" sz="1400" b="1" dirty="0">
                        <a:solidFill>
                          <a:schemeClr val="tx1"/>
                        </a:solidFill>
                        <a:latin typeface="Arial" panose="020B0604020202020204" pitchFamily="34" charset="0"/>
                        <a:ea typeface="楷体" panose="02010609060101010101" pitchFamily="49" charset="-122"/>
                        <a:sym typeface="Arial" panose="020B0604020202020204" pitchFamily="34" charset="0"/>
                      </a:endParaRPr>
                    </a:p>
                  </a:txBody>
                  <a:tcPr marL="55198" marR="55198" marT="27599" marB="27599" anchor="ct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1018586" rtl="0" eaLnBrk="1" fontAlgn="auto" latinLnBrk="0" hangingPunct="1">
                        <a:lnSpc>
                          <a:spcPct val="100000"/>
                        </a:lnSpc>
                        <a:spcBef>
                          <a:spcPts val="0"/>
                        </a:spcBef>
                        <a:spcAft>
                          <a:spcPts val="0"/>
                        </a:spcAft>
                        <a:buClrTx/>
                        <a:buSzTx/>
                        <a:buFontTx/>
                        <a:buNone/>
                        <a:tabLst/>
                        <a:defRPr/>
                      </a:pPr>
                      <a:r>
                        <a:rPr lang="zh-CN" altLang="en-US" sz="1400" b="1" dirty="0">
                          <a:solidFill>
                            <a:schemeClr val="tx1"/>
                          </a:solidFill>
                          <a:latin typeface="Arial" panose="020B0604020202020204" pitchFamily="34" charset="0"/>
                          <a:ea typeface="楷体" panose="02010609060101010101" pitchFamily="49" charset="-122"/>
                          <a:sym typeface="Arial" panose="020B0604020202020204" pitchFamily="34" charset="0"/>
                        </a:rPr>
                        <a:t>√</a:t>
                      </a:r>
                      <a:endParaRPr lang="en-US" altLang="zh-CN" sz="1400" b="1" dirty="0">
                        <a:solidFill>
                          <a:schemeClr val="tx1"/>
                        </a:solidFill>
                        <a:latin typeface="Arial" panose="020B0604020202020204" pitchFamily="34" charset="0"/>
                        <a:ea typeface="楷体" panose="02010609060101010101" pitchFamily="49" charset="-122"/>
                        <a:sym typeface="Arial" panose="020B0604020202020204" pitchFamily="34" charset="0"/>
                      </a:endParaRPr>
                    </a:p>
                  </a:txBody>
                  <a:tcPr marL="55198" marR="55198" marT="27599" marB="27599" anchor="ct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364113758"/>
                  </a:ext>
                </a:extLst>
              </a:tr>
              <a:tr h="291227">
                <a:tc>
                  <a:txBody>
                    <a:bodyPr/>
                    <a:lstStyle/>
                    <a:p>
                      <a:pPr algn="l"/>
                      <a:r>
                        <a:rPr lang="en-US" altLang="zh-CN" sz="1200" b="0" dirty="0">
                          <a:solidFill>
                            <a:schemeClr val="tx1"/>
                          </a:solidFill>
                          <a:latin typeface="思源黑体 CN Normal" panose="020B0400000000000000" pitchFamily="34" charset="-122"/>
                          <a:ea typeface="思源黑体 CN Normal" panose="020B0400000000000000" pitchFamily="34" charset="-122"/>
                          <a:sym typeface="Arial" panose="020B0604020202020204" pitchFamily="34" charset="0"/>
                        </a:rPr>
                        <a:t>CT</a:t>
                      </a:r>
                      <a:r>
                        <a:rPr lang="zh-CN" altLang="en-US" sz="1200" b="0" dirty="0">
                          <a:solidFill>
                            <a:schemeClr val="tx1"/>
                          </a:solidFill>
                          <a:latin typeface="思源黑体 CN Normal" panose="020B0400000000000000" pitchFamily="34" charset="-122"/>
                          <a:ea typeface="思源黑体 CN Normal" panose="020B0400000000000000" pitchFamily="34" charset="-122"/>
                          <a:sym typeface="Arial" panose="020B0604020202020204" pitchFamily="34" charset="0"/>
                        </a:rPr>
                        <a:t>（单、双排）</a:t>
                      </a:r>
                    </a:p>
                  </a:txBody>
                  <a:tcPr marL="55198" marR="55198" marT="27599" marB="27599" anchor="ct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1018586" rtl="0" eaLnBrk="1" fontAlgn="auto" latinLnBrk="0" hangingPunct="1">
                        <a:lnSpc>
                          <a:spcPct val="100000"/>
                        </a:lnSpc>
                        <a:spcBef>
                          <a:spcPts val="0"/>
                        </a:spcBef>
                        <a:spcAft>
                          <a:spcPts val="0"/>
                        </a:spcAft>
                        <a:buClrTx/>
                        <a:buSzTx/>
                        <a:buFontTx/>
                        <a:buNone/>
                        <a:tabLst/>
                        <a:defRPr/>
                      </a:pPr>
                      <a:r>
                        <a:rPr lang="zh-CN" altLang="en-US" sz="1400" b="1" dirty="0">
                          <a:solidFill>
                            <a:schemeClr val="tx1"/>
                          </a:solidFill>
                          <a:latin typeface="Arial" panose="020B0604020202020204" pitchFamily="34" charset="0"/>
                          <a:ea typeface="楷体" panose="02010609060101010101" pitchFamily="49" charset="-122"/>
                          <a:sym typeface="Arial" panose="020B0604020202020204" pitchFamily="34" charset="0"/>
                        </a:rPr>
                        <a:t>√</a:t>
                      </a:r>
                      <a:endParaRPr lang="en-US" altLang="zh-CN" sz="1400" b="1" dirty="0">
                        <a:solidFill>
                          <a:schemeClr val="tx1"/>
                        </a:solidFill>
                        <a:latin typeface="Arial" panose="020B0604020202020204" pitchFamily="34" charset="0"/>
                        <a:ea typeface="楷体" panose="02010609060101010101" pitchFamily="49" charset="-122"/>
                        <a:sym typeface="Arial" panose="020B0604020202020204" pitchFamily="34" charset="0"/>
                      </a:endParaRPr>
                    </a:p>
                  </a:txBody>
                  <a:tcPr marL="55198" marR="55198" marT="27599" marB="27599" anchor="ct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1018586" rtl="0" eaLnBrk="1" fontAlgn="auto" latinLnBrk="0" hangingPunct="1">
                        <a:lnSpc>
                          <a:spcPct val="100000"/>
                        </a:lnSpc>
                        <a:spcBef>
                          <a:spcPts val="0"/>
                        </a:spcBef>
                        <a:spcAft>
                          <a:spcPts val="0"/>
                        </a:spcAft>
                        <a:buClrTx/>
                        <a:buSzTx/>
                        <a:buFontTx/>
                        <a:buNone/>
                        <a:tabLst/>
                        <a:defRPr/>
                      </a:pPr>
                      <a:r>
                        <a:rPr lang="zh-CN" altLang="en-US" sz="1400" b="1" dirty="0">
                          <a:solidFill>
                            <a:schemeClr val="tx1"/>
                          </a:solidFill>
                          <a:latin typeface="Arial" panose="020B0604020202020204" pitchFamily="34" charset="0"/>
                          <a:ea typeface="楷体" panose="02010609060101010101" pitchFamily="49" charset="-122"/>
                          <a:sym typeface="Arial" panose="020B0604020202020204" pitchFamily="34" charset="0"/>
                        </a:rPr>
                        <a:t>√</a:t>
                      </a:r>
                      <a:endParaRPr lang="en-US" altLang="zh-CN" sz="1400" b="1" dirty="0">
                        <a:solidFill>
                          <a:schemeClr val="tx1"/>
                        </a:solidFill>
                        <a:latin typeface="Arial" panose="020B0604020202020204" pitchFamily="34" charset="0"/>
                        <a:ea typeface="楷体" panose="02010609060101010101" pitchFamily="49" charset="-122"/>
                        <a:sym typeface="Arial" panose="020B0604020202020204" pitchFamily="34" charset="0"/>
                      </a:endParaRPr>
                    </a:p>
                  </a:txBody>
                  <a:tcPr marL="55198" marR="55198" marT="27599" marB="27599" anchor="ctr">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58054570"/>
                  </a:ext>
                </a:extLst>
              </a:tr>
            </a:tbl>
          </a:graphicData>
        </a:graphic>
      </p:graphicFrame>
    </p:spTree>
    <p:extLst>
      <p:ext uri="{BB962C8B-B14F-4D97-AF65-F5344CB8AC3E}">
        <p14:creationId xmlns:p14="http://schemas.microsoft.com/office/powerpoint/2010/main" val="32206564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3200" dirty="0">
                <a:solidFill>
                  <a:schemeClr val="tx1"/>
                </a:solidFill>
              </a:rPr>
              <a:t>上科大</a:t>
            </a:r>
            <a:r>
              <a:rPr lang="en-US" altLang="zh-CN" sz="3200" dirty="0">
                <a:solidFill>
                  <a:schemeClr val="tx1"/>
                </a:solidFill>
              </a:rPr>
              <a:t>BME</a:t>
            </a:r>
            <a:r>
              <a:rPr lang="zh-CN" altLang="en-US" sz="3200" dirty="0">
                <a:solidFill>
                  <a:schemeClr val="tx1"/>
                </a:solidFill>
              </a:rPr>
              <a:t>学院使命之一：高端医疗设备实现国产化</a:t>
            </a:r>
          </a:p>
        </p:txBody>
      </p:sp>
      <p:sp>
        <p:nvSpPr>
          <p:cNvPr id="3" name="内容占位符 2"/>
          <p:cNvSpPr>
            <a:spLocks noGrp="1"/>
          </p:cNvSpPr>
          <p:nvPr>
            <p:ph idx="1"/>
          </p:nvPr>
        </p:nvSpPr>
        <p:spPr>
          <a:xfrm>
            <a:off x="900000" y="1341257"/>
            <a:ext cx="10633364" cy="4973002"/>
          </a:xfrm>
        </p:spPr>
        <p:txBody>
          <a:bodyPr/>
          <a:lstStyle/>
          <a:p>
            <a:pPr marL="273050" indent="-273050" algn="just">
              <a:lnSpc>
                <a:spcPct val="120000"/>
              </a:lnSpc>
              <a:spcBef>
                <a:spcPts val="600"/>
              </a:spcBef>
              <a:spcAft>
                <a:spcPts val="600"/>
              </a:spcAft>
              <a:buClr>
                <a:prstClr val="black"/>
              </a:buClr>
              <a:buSzPct val="60000"/>
              <a:buFont typeface="Wingdings" panose="05000000000000000000" pitchFamily="2" charset="2"/>
              <a:buChar char="u"/>
            </a:pPr>
            <a:r>
              <a:rPr lang="zh-CN" altLang="en-US" sz="1800" b="1" dirty="0">
                <a:solidFill>
                  <a:prstClr val="black"/>
                </a:solidFill>
                <a:cs typeface="Arial" panose="020B0604020202020204" pitchFamily="34" charset="0"/>
              </a:rPr>
              <a:t>高端医疗设备行业是关乎</a:t>
            </a:r>
            <a:r>
              <a:rPr lang="zh-CN" altLang="en-US" sz="1800" b="1" dirty="0">
                <a:solidFill>
                  <a:srgbClr val="8E121D"/>
                </a:solidFill>
                <a:cs typeface="Arial" panose="020B0604020202020204" pitchFamily="34" charset="0"/>
              </a:rPr>
              <a:t>国家安全和每个人生命健康</a:t>
            </a:r>
            <a:r>
              <a:rPr lang="zh-CN" altLang="en-US" sz="1800" b="1" dirty="0">
                <a:solidFill>
                  <a:prstClr val="black"/>
                </a:solidFill>
                <a:cs typeface="Arial" panose="020B0604020202020204" pitchFamily="34" charset="0"/>
              </a:rPr>
              <a:t>的战略性新兴行业。</a:t>
            </a:r>
          </a:p>
          <a:p>
            <a:pPr marL="273050" indent="-273050" algn="just">
              <a:lnSpc>
                <a:spcPct val="120000"/>
              </a:lnSpc>
              <a:spcBef>
                <a:spcPts val="600"/>
              </a:spcBef>
              <a:spcAft>
                <a:spcPts val="600"/>
              </a:spcAft>
              <a:buClr>
                <a:prstClr val="black"/>
              </a:buClr>
              <a:buSzPct val="60000"/>
              <a:buFont typeface="Wingdings" panose="05000000000000000000" pitchFamily="2" charset="2"/>
              <a:buChar char="u"/>
            </a:pPr>
            <a:r>
              <a:rPr lang="zh-CN" altLang="en-US" sz="1800" b="1" dirty="0">
                <a:solidFill>
                  <a:prstClr val="black"/>
                </a:solidFill>
                <a:cs typeface="Arial" panose="020B0604020202020204" pitchFamily="34" charset="0"/>
              </a:rPr>
              <a:t>提升产业发展水平</a:t>
            </a:r>
            <a:endParaRPr lang="en-US" altLang="zh-CN" sz="1800" b="1" dirty="0">
              <a:solidFill>
                <a:prstClr val="black"/>
              </a:solidFill>
              <a:cs typeface="Arial" panose="020B0604020202020204" pitchFamily="34" charset="0"/>
            </a:endParaRPr>
          </a:p>
          <a:p>
            <a:pPr lvl="1">
              <a:buClr>
                <a:srgbClr val="A50003"/>
              </a:buClr>
              <a:buSzPct val="60000"/>
              <a:buFont typeface="Wingdings" panose="05000000000000000000" pitchFamily="2" charset="2"/>
              <a:buChar char="Ø"/>
            </a:pPr>
            <a:r>
              <a:rPr lang="zh-CN" altLang="en-US" sz="1800" dirty="0"/>
              <a:t>具有自主知识产权的诊疗装备国际市场份额大幅提高，高端医疗设备市场国产化率大幅提高，</a:t>
            </a:r>
            <a:endParaRPr lang="en-US" altLang="zh-CN" sz="1800" dirty="0"/>
          </a:p>
          <a:p>
            <a:pPr lvl="1">
              <a:buClr>
                <a:srgbClr val="A50003"/>
              </a:buClr>
              <a:buSzPct val="60000"/>
              <a:buFont typeface="Wingdings" panose="05000000000000000000" pitchFamily="2" charset="2"/>
              <a:buChar char="Ø"/>
            </a:pPr>
            <a:r>
              <a:rPr lang="zh-CN" altLang="en-US" sz="1800" dirty="0"/>
              <a:t>打破跨国公司对我国的技术与市场长期垄断，保障医疗领域自我供给</a:t>
            </a:r>
            <a:endParaRPr lang="en-US" altLang="zh-CN" sz="1800" dirty="0"/>
          </a:p>
          <a:p>
            <a:pPr lvl="1">
              <a:buClr>
                <a:srgbClr val="A50003"/>
              </a:buClr>
              <a:buSzPct val="60000"/>
              <a:buFont typeface="Wingdings" panose="05000000000000000000" pitchFamily="2" charset="2"/>
              <a:buChar char="Ø"/>
            </a:pPr>
            <a:endParaRPr lang="en-US" altLang="zh-CN" sz="1800" dirty="0"/>
          </a:p>
          <a:p>
            <a:pPr marL="273050" indent="-273050" algn="just">
              <a:lnSpc>
                <a:spcPct val="120000"/>
              </a:lnSpc>
              <a:spcBef>
                <a:spcPts val="600"/>
              </a:spcBef>
              <a:spcAft>
                <a:spcPts val="600"/>
              </a:spcAft>
              <a:buClr>
                <a:prstClr val="black"/>
              </a:buClr>
              <a:buSzPct val="60000"/>
              <a:buFont typeface="Wingdings" panose="05000000000000000000" pitchFamily="2" charset="2"/>
              <a:buChar char="u"/>
            </a:pPr>
            <a:r>
              <a:rPr lang="zh-CN" altLang="en-US" sz="1800" b="1" dirty="0">
                <a:solidFill>
                  <a:prstClr val="black"/>
                </a:solidFill>
                <a:cs typeface="Arial" panose="020B0604020202020204" pitchFamily="34" charset="0"/>
              </a:rPr>
              <a:t>推进医学科技进步</a:t>
            </a:r>
            <a:endParaRPr lang="en-US" altLang="zh-CN" sz="1800" b="1" dirty="0">
              <a:solidFill>
                <a:prstClr val="black"/>
              </a:solidFill>
              <a:cs typeface="Arial" panose="020B0604020202020204" pitchFamily="34" charset="0"/>
            </a:endParaRPr>
          </a:p>
          <a:p>
            <a:pPr lvl="1">
              <a:buClr>
                <a:srgbClr val="A50003"/>
              </a:buClr>
              <a:buSzPct val="60000"/>
              <a:buFont typeface="Wingdings" panose="05000000000000000000" pitchFamily="2" charset="2"/>
              <a:buChar char="Ø"/>
            </a:pPr>
            <a:r>
              <a:rPr lang="zh-CN" altLang="en-US" sz="1800" dirty="0"/>
              <a:t>启动实施脑科学与类脑研究</a:t>
            </a:r>
            <a:endParaRPr lang="en-US" altLang="zh-CN" sz="1800" dirty="0"/>
          </a:p>
          <a:p>
            <a:pPr lvl="1">
              <a:buClr>
                <a:srgbClr val="A50003"/>
              </a:buClr>
              <a:buSzPct val="60000"/>
              <a:buFont typeface="Wingdings" panose="05000000000000000000" pitchFamily="2" charset="2"/>
              <a:buChar char="Ø"/>
            </a:pPr>
            <a:r>
              <a:rPr lang="zh-CN" altLang="en-US" sz="1800" dirty="0"/>
              <a:t>加强慢病防控、精准医学、智慧医疗等关键技术突破</a:t>
            </a:r>
            <a:endParaRPr lang="en-US" altLang="zh-CN" sz="1800" dirty="0"/>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3761" y="4634940"/>
            <a:ext cx="2834640" cy="2125980"/>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57098" y="4634940"/>
            <a:ext cx="2834640" cy="2125980"/>
          </a:xfrm>
          <a:prstGeom prst="rect">
            <a:avLst/>
          </a:prstGeom>
        </p:spPr>
      </p:pic>
      <p:sp>
        <p:nvSpPr>
          <p:cNvPr id="6" name="矩形 5"/>
          <p:cNvSpPr/>
          <p:nvPr/>
        </p:nvSpPr>
        <p:spPr>
          <a:xfrm>
            <a:off x="7210436" y="4667549"/>
            <a:ext cx="4489294" cy="1938992"/>
          </a:xfrm>
          <a:prstGeom prst="rect">
            <a:avLst/>
          </a:prstGeom>
        </p:spPr>
        <p:txBody>
          <a:bodyPr wrap="square">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位于学院地下一层的：</a:t>
            </a:r>
            <a:br>
              <a:rPr lang="en-US" altLang="zh-CN" sz="1600" dirty="0">
                <a:latin typeface="微软雅黑" panose="020B0503020204020204" pitchFamily="34" charset="-122"/>
                <a:ea typeface="微软雅黑" panose="020B0503020204020204" pitchFamily="34" charset="-122"/>
              </a:rPr>
            </a:br>
            <a:r>
              <a:rPr lang="zh-CN" altLang="en-US" sz="1600" b="1" dirty="0">
                <a:latin typeface="微软雅黑" panose="020B0503020204020204" pitchFamily="34" charset="-122"/>
                <a:ea typeface="微软雅黑" panose="020B0503020204020204" pitchFamily="34" charset="-122"/>
              </a:rPr>
              <a:t>国内高校第一台、国内第二台最高端科研型 3.0T 磁共振联影 uMR 890</a:t>
            </a:r>
            <a:r>
              <a:rPr lang="zh-CN" altLang="en-US" sz="1600" dirty="0">
                <a:latin typeface="微软雅黑" panose="020B0503020204020204" pitchFamily="34" charset="-122"/>
                <a:ea typeface="微软雅黑" panose="020B0503020204020204" pitchFamily="34" charset="-122"/>
              </a:rPr>
              <a:t>。该机型拥有 120mT/m 和 200T/m/s 业内最强劲的梯度系统，可获得高时空分辨率的脑影像。</a:t>
            </a:r>
          </a:p>
        </p:txBody>
      </p:sp>
    </p:spTree>
    <p:extLst>
      <p:ext uri="{BB962C8B-B14F-4D97-AF65-F5344CB8AC3E}">
        <p14:creationId xmlns:p14="http://schemas.microsoft.com/office/powerpoint/2010/main" val="5296805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7BB1E-29DA-4264-8CB1-456D1DDAE92D}"/>
              </a:ext>
            </a:extLst>
          </p:cNvPr>
          <p:cNvSpPr>
            <a:spLocks noGrp="1"/>
          </p:cNvSpPr>
          <p:nvPr>
            <p:ph type="title"/>
          </p:nvPr>
        </p:nvSpPr>
        <p:spPr/>
        <p:txBody>
          <a:bodyPr/>
          <a:lstStyle/>
          <a:p>
            <a:r>
              <a:rPr lang="en-US" altLang="zh-CN" dirty="0"/>
              <a:t>BME </a:t>
            </a:r>
            <a:r>
              <a:rPr lang="zh-CN" altLang="en-US" dirty="0"/>
              <a:t>医学影像能治病救人</a:t>
            </a:r>
            <a:endParaRPr lang="en-US" dirty="0"/>
          </a:p>
        </p:txBody>
      </p:sp>
      <p:sp>
        <p:nvSpPr>
          <p:cNvPr id="3" name="Date Placeholder 2">
            <a:extLst>
              <a:ext uri="{FF2B5EF4-FFF2-40B4-BE49-F238E27FC236}">
                <a16:creationId xmlns:a16="http://schemas.microsoft.com/office/drawing/2014/main" id="{C0F5EF14-9BE3-479D-AF36-6CBD3C481040}"/>
              </a:ext>
            </a:extLst>
          </p:cNvPr>
          <p:cNvSpPr>
            <a:spLocks noGrp="1"/>
          </p:cNvSpPr>
          <p:nvPr>
            <p:ph type="dt" sz="half" idx="10"/>
          </p:nvPr>
        </p:nvSpPr>
        <p:spPr>
          <a:prstGeom prst="rect">
            <a:avLst/>
          </a:prstGeom>
        </p:spPr>
        <p:txBody>
          <a:bodyPr/>
          <a:lstStyle/>
          <a:p>
            <a:r>
              <a:rPr lang="en-US"/>
              <a:t>BME1101 -《生物医学工程学导论》</a:t>
            </a:r>
          </a:p>
        </p:txBody>
      </p:sp>
      <p:sp>
        <p:nvSpPr>
          <p:cNvPr id="4" name="Footer Placeholder 3">
            <a:extLst>
              <a:ext uri="{FF2B5EF4-FFF2-40B4-BE49-F238E27FC236}">
                <a16:creationId xmlns:a16="http://schemas.microsoft.com/office/drawing/2014/main" id="{616B01B7-47E3-48A4-ACCC-F567BACC6779}"/>
              </a:ext>
            </a:extLst>
          </p:cNvPr>
          <p:cNvSpPr>
            <a:spLocks noGrp="1"/>
          </p:cNvSpPr>
          <p:nvPr>
            <p:ph type="ftr" sz="quarter" idx="11"/>
          </p:nvPr>
        </p:nvSpPr>
        <p:spPr>
          <a:prstGeom prst="rect">
            <a:avLst/>
          </a:prstGeom>
        </p:spPr>
        <p:txBody>
          <a:bodyPr/>
          <a:lstStyle/>
          <a:p>
            <a:r>
              <a:rPr lang="en-US"/>
              <a:t>L1: Introduction to Biomedical Engineering</a:t>
            </a:r>
          </a:p>
        </p:txBody>
      </p:sp>
      <p:sp>
        <p:nvSpPr>
          <p:cNvPr id="5" name="Slide Number Placeholder 4">
            <a:extLst>
              <a:ext uri="{FF2B5EF4-FFF2-40B4-BE49-F238E27FC236}">
                <a16:creationId xmlns:a16="http://schemas.microsoft.com/office/drawing/2014/main" id="{64B9CFAC-54E9-4D5C-9A11-D3A43AA2E9CF}"/>
              </a:ext>
            </a:extLst>
          </p:cNvPr>
          <p:cNvSpPr>
            <a:spLocks noGrp="1"/>
          </p:cNvSpPr>
          <p:nvPr>
            <p:ph type="sldNum" sz="quarter" idx="12"/>
          </p:nvPr>
        </p:nvSpPr>
        <p:spPr>
          <a:prstGeom prst="rect">
            <a:avLst/>
          </a:prstGeom>
        </p:spPr>
        <p:txBody>
          <a:bodyPr/>
          <a:lstStyle/>
          <a:p>
            <a:fld id="{521CE3F2-4AEB-D446-A39E-E6B6B04BE5C1}" type="slidenum">
              <a:rPr lang="en-US" smtClean="0"/>
              <a:t>34</a:t>
            </a:fld>
            <a:endParaRPr lang="en-US"/>
          </a:p>
        </p:txBody>
      </p:sp>
      <p:pic>
        <p:nvPicPr>
          <p:cNvPr id="4098" name="Picture 2" descr="https://gimg2.baidu.com/image_search/src=http%3A%2F%2Fzjrb.zjol.com.cn%2Fimages%2F2016-12%2F03%2Fzjrb2016120300005v02b008.jpg&amp;refer=http%3A%2F%2Fzjrb.zjol.com.cn&amp;app=2002&amp;size=f9999,10000&amp;q=a80&amp;n=0&amp;g=0n&amp;fmt=jpeg?sec=1645108716&amp;t=c51330d2fff952ac0cccf145c676ef27">
            <a:extLst>
              <a:ext uri="{FF2B5EF4-FFF2-40B4-BE49-F238E27FC236}">
                <a16:creationId xmlns:a16="http://schemas.microsoft.com/office/drawing/2014/main" id="{4D46BC2E-9F3D-4D5C-8339-43164160ED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1448" y="1561701"/>
            <a:ext cx="6529117" cy="4309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90533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blog.lehighvalleylive.com/phillipsburg_impact/2009/08/large_greenwich-cras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720" y="1898500"/>
            <a:ext cx="6122544" cy="394654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p:txBody>
          <a:bodyPr>
            <a:normAutofit/>
          </a:bodyPr>
          <a:lstStyle/>
          <a:p>
            <a:r>
              <a:rPr lang="zh-CN" altLang="en-US" sz="3200" dirty="0"/>
              <a:t>事故是</a:t>
            </a:r>
            <a:r>
              <a:rPr lang="en-US" altLang="zh-CN" sz="3200" dirty="0"/>
              <a:t>40</a:t>
            </a:r>
            <a:r>
              <a:rPr lang="zh-CN" altLang="en-US" sz="3200" dirty="0"/>
              <a:t>岁以下人的第一致死亡因素！</a:t>
            </a:r>
            <a:endParaRPr lang="en-US" sz="3200" dirty="0"/>
          </a:p>
        </p:txBody>
      </p:sp>
      <p:sp>
        <p:nvSpPr>
          <p:cNvPr id="3" name="Date Placeholder 2"/>
          <p:cNvSpPr>
            <a:spLocks noGrp="1"/>
          </p:cNvSpPr>
          <p:nvPr>
            <p:ph type="dt" sz="half" idx="10"/>
          </p:nvPr>
        </p:nvSpPr>
        <p:spPr>
          <a:prstGeom prst="rect">
            <a:avLst/>
          </a:prstGeom>
        </p:spPr>
        <p:txBody>
          <a:bodyPr/>
          <a:lstStyle/>
          <a:p>
            <a:r>
              <a:rPr lang="en-US"/>
              <a:t>BME1101 -《生物医学工程学导论》</a:t>
            </a:r>
            <a:endParaRPr lang="en-US" dirty="0"/>
          </a:p>
        </p:txBody>
      </p:sp>
      <p:sp>
        <p:nvSpPr>
          <p:cNvPr id="4" name="Footer Placeholder 3"/>
          <p:cNvSpPr>
            <a:spLocks noGrp="1"/>
          </p:cNvSpPr>
          <p:nvPr>
            <p:ph type="ftr" sz="quarter" idx="11"/>
          </p:nvPr>
        </p:nvSpPr>
        <p:spPr>
          <a:prstGeom prst="rect">
            <a:avLst/>
          </a:prstGeom>
        </p:spPr>
        <p:txBody>
          <a:bodyPr/>
          <a:lstStyle/>
          <a:p>
            <a:r>
              <a:rPr lang="en-US"/>
              <a:t>L1: Introduction to Biomedical Engineering</a:t>
            </a:r>
            <a:endParaRPr lang="en-US" dirty="0"/>
          </a:p>
        </p:txBody>
      </p:sp>
      <p:sp>
        <p:nvSpPr>
          <p:cNvPr id="5" name="Slide Number Placeholder 4"/>
          <p:cNvSpPr>
            <a:spLocks noGrp="1"/>
          </p:cNvSpPr>
          <p:nvPr>
            <p:ph type="sldNum" sz="quarter" idx="12"/>
          </p:nvPr>
        </p:nvSpPr>
        <p:spPr>
          <a:prstGeom prst="rect">
            <a:avLst/>
          </a:prstGeom>
        </p:spPr>
        <p:txBody>
          <a:bodyPr/>
          <a:lstStyle/>
          <a:p>
            <a:fld id="{137FFB83-1FEB-4B15-B287-3B515346DC85}" type="slidenum">
              <a:rPr lang="en-US" smtClean="0"/>
              <a:t>35</a:t>
            </a:fld>
            <a:endParaRPr lang="en-US" dirty="0"/>
          </a:p>
        </p:txBody>
      </p:sp>
      <p:pic>
        <p:nvPicPr>
          <p:cNvPr id="1028" name="Picture 4" descr="http://www.newsmax.com/CMSPages/GetFile.aspx?guid=88942a3d-7e0c-46c4-8f34-a3a9e9b18c4a&amp;SiteName=Newsma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1105" y="1528943"/>
            <a:ext cx="3612168" cy="22997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binaryapi.ap.org/fb3022938e7b4eabad18ecb5884017ac/460x.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5675" y="3834990"/>
            <a:ext cx="3304025" cy="2478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39676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3211990" y="1330186"/>
            <a:ext cx="5453015" cy="4301823"/>
          </a:xfrm>
          <a:prstGeom prst="rect">
            <a:avLst/>
          </a:prstGeom>
        </p:spPr>
      </p:pic>
      <p:sp>
        <p:nvSpPr>
          <p:cNvPr id="14" name="Rectangle 13"/>
          <p:cNvSpPr/>
          <p:nvPr/>
        </p:nvSpPr>
        <p:spPr>
          <a:xfrm>
            <a:off x="4122730" y="5658027"/>
            <a:ext cx="3946540" cy="523220"/>
          </a:xfrm>
          <a:prstGeom prst="rect">
            <a:avLst/>
          </a:prstGeom>
        </p:spPr>
        <p:txBody>
          <a:bodyPr wrap="square">
            <a:spAutoFit/>
          </a:bodyPr>
          <a:lstStyle/>
          <a:p>
            <a:r>
              <a:rPr lang="zh-CN" altLang="en-US" sz="1400" dirty="0">
                <a:solidFill>
                  <a:srgbClr val="FFFFFF"/>
                </a:solidFill>
                <a:latin typeface="Arial" charset="0"/>
              </a:rPr>
              <a:t>左肾在内侧皮质中显示非增强区域。，这可能代表非常小的撕裂伤或轻微的肾挫伤：</a:t>
            </a:r>
            <a:r>
              <a:rPr lang="en-US" altLang="zh-CN" sz="1400" dirty="0">
                <a:solidFill>
                  <a:srgbClr val="FFFFFF"/>
                </a:solidFill>
                <a:latin typeface="Arial" charset="0"/>
              </a:rPr>
              <a:t>I </a:t>
            </a:r>
            <a:r>
              <a:rPr lang="zh-CN" altLang="en-US" sz="1400" dirty="0">
                <a:solidFill>
                  <a:srgbClr val="FFFFFF"/>
                </a:solidFill>
                <a:latin typeface="Arial" charset="0"/>
              </a:rPr>
              <a:t>级或 </a:t>
            </a:r>
            <a:r>
              <a:rPr lang="en-US" altLang="zh-CN" sz="1400" dirty="0">
                <a:solidFill>
                  <a:srgbClr val="FFFFFF"/>
                </a:solidFill>
                <a:latin typeface="Arial" charset="0"/>
              </a:rPr>
              <a:t>II </a:t>
            </a:r>
            <a:r>
              <a:rPr lang="zh-CN" altLang="en-US" sz="1400" dirty="0">
                <a:solidFill>
                  <a:srgbClr val="FFFFFF"/>
                </a:solidFill>
                <a:latin typeface="Arial" charset="0"/>
              </a:rPr>
              <a:t>级。</a:t>
            </a:r>
            <a:endParaRPr lang="en-US" sz="1400" dirty="0"/>
          </a:p>
        </p:txBody>
      </p:sp>
      <p:sp>
        <p:nvSpPr>
          <p:cNvPr id="8" name="Title 1">
            <a:extLst>
              <a:ext uri="{FF2B5EF4-FFF2-40B4-BE49-F238E27FC236}">
                <a16:creationId xmlns:a16="http://schemas.microsoft.com/office/drawing/2014/main" id="{3BEB5868-90D7-4570-9F1C-08DEBDAA8B6E}"/>
              </a:ext>
            </a:extLst>
          </p:cNvPr>
          <p:cNvSpPr txBox="1">
            <a:spLocks/>
          </p:cNvSpPr>
          <p:nvPr/>
        </p:nvSpPr>
        <p:spPr>
          <a:xfrm>
            <a:off x="2152650" y="393200"/>
            <a:ext cx="7886700" cy="683056"/>
          </a:xfrm>
          <a:prstGeom prst="rect">
            <a:avLst/>
          </a:prstGeom>
        </p:spPr>
        <p:txBody>
          <a:bodyPr>
            <a:normAutofit/>
          </a:bodyPr>
          <a:lstStyle>
            <a:lvl1pPr algn="ctr" defTabSz="914400" rtl="0" eaLnBrk="1" latinLnBrk="0" hangingPunct="1">
              <a:lnSpc>
                <a:spcPct val="90000"/>
              </a:lnSpc>
              <a:spcBef>
                <a:spcPct val="0"/>
              </a:spcBef>
              <a:buNone/>
              <a:defRPr sz="4000" kern="1200">
                <a:solidFill>
                  <a:schemeClr val="tx1"/>
                </a:solidFill>
                <a:latin typeface="+mj-lt"/>
                <a:ea typeface="+mj-ea"/>
                <a:cs typeface="+mj-cs"/>
              </a:defRPr>
            </a:lvl1pPr>
          </a:lstStyle>
          <a:p>
            <a:endParaRPr lang="en-US" dirty="0"/>
          </a:p>
        </p:txBody>
      </p:sp>
      <p:pic>
        <p:nvPicPr>
          <p:cNvPr id="1026" name="Picture 2" descr="https://gimg2.baidu.com/image_search/src=http%3A%2F%2F5b0988e595225.cdn.sohucs.com%2Fimages%2F20190715%2F826c2a584e794e5a9f3c38a0bdf6b60e.jpeg&amp;refer=http%3A%2F%2F5b0988e595225.cdn.sohucs.com&amp;app=2002&amp;size=f9999,10000&amp;q=a80&amp;n=0&amp;g=0n&amp;fmt=jpeg?sec=1645164195&amp;t=c958e22d66343f9e2dba2a6659211797">
            <a:extLst>
              <a:ext uri="{FF2B5EF4-FFF2-40B4-BE49-F238E27FC236}">
                <a16:creationId xmlns:a16="http://schemas.microsoft.com/office/drawing/2014/main" id="{E7E3F7B4-0DE1-4F31-8D29-C9793C1E4E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07695" y="3960265"/>
            <a:ext cx="2062336" cy="175584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AFCF16D-97D3-41A0-9265-F7AC9069B752}"/>
              </a:ext>
            </a:extLst>
          </p:cNvPr>
          <p:cNvSpPr txBox="1"/>
          <p:nvPr/>
        </p:nvSpPr>
        <p:spPr>
          <a:xfrm>
            <a:off x="9283590" y="5811915"/>
            <a:ext cx="2125060" cy="369332"/>
          </a:xfrm>
          <a:prstGeom prst="rect">
            <a:avLst/>
          </a:prstGeom>
          <a:noFill/>
        </p:spPr>
        <p:txBody>
          <a:bodyPr wrap="square" rtlCol="0">
            <a:spAutoFit/>
          </a:bodyPr>
          <a:lstStyle/>
          <a:p>
            <a:r>
              <a:rPr lang="zh-CN" altLang="en-US" dirty="0"/>
              <a:t>车祸导致肾脏破裂</a:t>
            </a:r>
            <a:endParaRPr lang="en-US" dirty="0"/>
          </a:p>
        </p:txBody>
      </p:sp>
      <p:sp>
        <p:nvSpPr>
          <p:cNvPr id="4" name="Title 3">
            <a:extLst>
              <a:ext uri="{FF2B5EF4-FFF2-40B4-BE49-F238E27FC236}">
                <a16:creationId xmlns:a16="http://schemas.microsoft.com/office/drawing/2014/main" id="{B83BD0FF-FA03-4207-A0A0-ABBCA009DF7B}"/>
              </a:ext>
            </a:extLst>
          </p:cNvPr>
          <p:cNvSpPr>
            <a:spLocks noGrp="1"/>
          </p:cNvSpPr>
          <p:nvPr>
            <p:ph type="title"/>
          </p:nvPr>
        </p:nvSpPr>
        <p:spPr/>
        <p:txBody>
          <a:bodyPr>
            <a:normAutofit/>
          </a:bodyPr>
          <a:lstStyle/>
          <a:p>
            <a:r>
              <a:rPr lang="zh-CN" altLang="en-US" dirty="0"/>
              <a:t>创伤后增强</a:t>
            </a:r>
            <a:r>
              <a:rPr lang="en-US" altLang="zh-CN" dirty="0"/>
              <a:t>CT</a:t>
            </a:r>
            <a:r>
              <a:rPr lang="zh-CN" altLang="en-US" dirty="0"/>
              <a:t>扫描</a:t>
            </a:r>
            <a:endParaRPr lang="en-US" dirty="0"/>
          </a:p>
        </p:txBody>
      </p:sp>
    </p:spTree>
    <p:extLst>
      <p:ext uri="{BB962C8B-B14F-4D97-AF65-F5344CB8AC3E}">
        <p14:creationId xmlns:p14="http://schemas.microsoft.com/office/powerpoint/2010/main" val="37611984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脑卒中影像</a:t>
            </a:r>
            <a:endParaRPr lang="en-US" dirty="0"/>
          </a:p>
        </p:txBody>
      </p:sp>
      <p:pic>
        <p:nvPicPr>
          <p:cNvPr id="6" name="Picture 5"/>
          <p:cNvPicPr>
            <a:picLocks noChangeAspect="1"/>
          </p:cNvPicPr>
          <p:nvPr/>
        </p:nvPicPr>
        <p:blipFill>
          <a:blip r:embed="rId2"/>
          <a:stretch>
            <a:fillRect/>
          </a:stretch>
        </p:blipFill>
        <p:spPr>
          <a:xfrm>
            <a:off x="2528935" y="1455730"/>
            <a:ext cx="7570526" cy="5312650"/>
          </a:xfrm>
          <a:prstGeom prst="rect">
            <a:avLst/>
          </a:prstGeom>
        </p:spPr>
      </p:pic>
    </p:spTree>
    <p:extLst>
      <p:ext uri="{BB962C8B-B14F-4D97-AF65-F5344CB8AC3E}">
        <p14:creationId xmlns:p14="http://schemas.microsoft.com/office/powerpoint/2010/main" val="25659804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FD1376C-8B4F-4330-AFA2-122553CCF48B}"/>
              </a:ext>
            </a:extLst>
          </p:cNvPr>
          <p:cNvSpPr>
            <a:spLocks noGrp="1"/>
          </p:cNvSpPr>
          <p:nvPr>
            <p:ph type="dt" sz="half" idx="4294967295"/>
          </p:nvPr>
        </p:nvSpPr>
        <p:spPr>
          <a:xfrm>
            <a:off x="1524000" y="6356357"/>
            <a:ext cx="2503488" cy="365125"/>
          </a:xfrm>
          <a:prstGeom prst="rect">
            <a:avLst/>
          </a:prstGeom>
        </p:spPr>
        <p:txBody>
          <a:bodyPr/>
          <a:lstStyle/>
          <a:p>
            <a:r>
              <a:rPr lang="en-US"/>
              <a:t>BME1101 -《生物医学工程学导论》</a:t>
            </a:r>
          </a:p>
        </p:txBody>
      </p:sp>
      <p:sp>
        <p:nvSpPr>
          <p:cNvPr id="4" name="Footer Placeholder 3">
            <a:extLst>
              <a:ext uri="{FF2B5EF4-FFF2-40B4-BE49-F238E27FC236}">
                <a16:creationId xmlns:a16="http://schemas.microsoft.com/office/drawing/2014/main" id="{50129E61-AE71-4583-9335-7AA1F3C8A5BA}"/>
              </a:ext>
            </a:extLst>
          </p:cNvPr>
          <p:cNvSpPr>
            <a:spLocks noGrp="1"/>
          </p:cNvSpPr>
          <p:nvPr>
            <p:ph type="ftr" sz="quarter" idx="4294967295"/>
          </p:nvPr>
        </p:nvSpPr>
        <p:spPr>
          <a:xfrm>
            <a:off x="1524000" y="6356357"/>
            <a:ext cx="3086100" cy="365125"/>
          </a:xfrm>
          <a:prstGeom prst="rect">
            <a:avLst/>
          </a:prstGeom>
        </p:spPr>
        <p:txBody>
          <a:bodyPr/>
          <a:lstStyle/>
          <a:p>
            <a:r>
              <a:rPr lang="en-US"/>
              <a:t>L1: Introduction to Biomedical Engineering</a:t>
            </a:r>
          </a:p>
        </p:txBody>
      </p:sp>
      <p:sp>
        <p:nvSpPr>
          <p:cNvPr id="5" name="Slide Number Placeholder 4">
            <a:extLst>
              <a:ext uri="{FF2B5EF4-FFF2-40B4-BE49-F238E27FC236}">
                <a16:creationId xmlns:a16="http://schemas.microsoft.com/office/drawing/2014/main" id="{1CC9C62A-A52A-477E-A617-6F03CA3FFBF0}"/>
              </a:ext>
            </a:extLst>
          </p:cNvPr>
          <p:cNvSpPr>
            <a:spLocks noGrp="1"/>
          </p:cNvSpPr>
          <p:nvPr>
            <p:ph type="sldNum" sz="quarter" idx="4294967295"/>
          </p:nvPr>
        </p:nvSpPr>
        <p:spPr>
          <a:xfrm>
            <a:off x="8610600" y="6356357"/>
            <a:ext cx="2057400" cy="365125"/>
          </a:xfrm>
          <a:prstGeom prst="rect">
            <a:avLst/>
          </a:prstGeom>
        </p:spPr>
        <p:txBody>
          <a:bodyPr/>
          <a:lstStyle/>
          <a:p>
            <a:fld id="{521CE3F2-4AEB-D446-A39E-E6B6B04BE5C1}" type="slidenum">
              <a:rPr lang="en-US" smtClean="0"/>
              <a:t>38</a:t>
            </a:fld>
            <a:endParaRPr lang="en-US"/>
          </a:p>
        </p:txBody>
      </p:sp>
      <p:pic>
        <p:nvPicPr>
          <p:cNvPr id="7" name="Picture 6">
            <a:extLst>
              <a:ext uri="{FF2B5EF4-FFF2-40B4-BE49-F238E27FC236}">
                <a16:creationId xmlns:a16="http://schemas.microsoft.com/office/drawing/2014/main" id="{19AC7626-CA58-41B4-BA0D-AE15FEF5CD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624"/>
            <a:ext cx="12191999" cy="6788383"/>
          </a:xfrm>
          <a:prstGeom prst="rect">
            <a:avLst/>
          </a:prstGeom>
        </p:spPr>
      </p:pic>
    </p:spTree>
    <p:extLst>
      <p:ext uri="{BB962C8B-B14F-4D97-AF65-F5344CB8AC3E}">
        <p14:creationId xmlns:p14="http://schemas.microsoft.com/office/powerpoint/2010/main" val="40043371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27525-0421-427D-AAFA-7D5458C41F3B}"/>
              </a:ext>
            </a:extLst>
          </p:cNvPr>
          <p:cNvSpPr>
            <a:spLocks noGrp="1"/>
          </p:cNvSpPr>
          <p:nvPr>
            <p:ph type="title"/>
          </p:nvPr>
        </p:nvSpPr>
        <p:spPr/>
        <p:txBody>
          <a:bodyPr>
            <a:normAutofit/>
          </a:bodyPr>
          <a:lstStyle/>
          <a:p>
            <a:r>
              <a:rPr lang="en-US" altLang="zh-CN" dirty="0"/>
              <a:t>BME </a:t>
            </a:r>
            <a:r>
              <a:rPr lang="zh-CN" altLang="en-US" dirty="0"/>
              <a:t>让你身心快乐</a:t>
            </a:r>
            <a:endParaRPr lang="en-US" dirty="0"/>
          </a:p>
        </p:txBody>
      </p:sp>
      <p:sp>
        <p:nvSpPr>
          <p:cNvPr id="3" name="Date Placeholder 2">
            <a:extLst>
              <a:ext uri="{FF2B5EF4-FFF2-40B4-BE49-F238E27FC236}">
                <a16:creationId xmlns:a16="http://schemas.microsoft.com/office/drawing/2014/main" id="{302F9B12-F415-4CB5-A315-6F43D1BBBF29}"/>
              </a:ext>
            </a:extLst>
          </p:cNvPr>
          <p:cNvSpPr>
            <a:spLocks noGrp="1"/>
          </p:cNvSpPr>
          <p:nvPr>
            <p:ph type="dt" sz="half" idx="10"/>
          </p:nvPr>
        </p:nvSpPr>
        <p:spPr>
          <a:prstGeom prst="rect">
            <a:avLst/>
          </a:prstGeom>
        </p:spPr>
        <p:txBody>
          <a:bodyPr/>
          <a:lstStyle/>
          <a:p>
            <a:r>
              <a:rPr lang="en-US"/>
              <a:t>BME1101 -《生物医学工程学导论》</a:t>
            </a:r>
          </a:p>
        </p:txBody>
      </p:sp>
      <p:sp>
        <p:nvSpPr>
          <p:cNvPr id="4" name="Footer Placeholder 3">
            <a:extLst>
              <a:ext uri="{FF2B5EF4-FFF2-40B4-BE49-F238E27FC236}">
                <a16:creationId xmlns:a16="http://schemas.microsoft.com/office/drawing/2014/main" id="{F06B6ED4-A996-4A41-9BC3-8DAD497B2BC1}"/>
              </a:ext>
            </a:extLst>
          </p:cNvPr>
          <p:cNvSpPr>
            <a:spLocks noGrp="1"/>
          </p:cNvSpPr>
          <p:nvPr>
            <p:ph type="ftr" sz="quarter" idx="11"/>
          </p:nvPr>
        </p:nvSpPr>
        <p:spPr>
          <a:prstGeom prst="rect">
            <a:avLst/>
          </a:prstGeom>
        </p:spPr>
        <p:txBody>
          <a:bodyPr/>
          <a:lstStyle/>
          <a:p>
            <a:r>
              <a:rPr lang="en-US"/>
              <a:t>L1: Introduction to Biomedical Engineering</a:t>
            </a:r>
          </a:p>
        </p:txBody>
      </p:sp>
      <p:sp>
        <p:nvSpPr>
          <p:cNvPr id="5" name="Slide Number Placeholder 4">
            <a:extLst>
              <a:ext uri="{FF2B5EF4-FFF2-40B4-BE49-F238E27FC236}">
                <a16:creationId xmlns:a16="http://schemas.microsoft.com/office/drawing/2014/main" id="{85EB39FD-2AD7-4673-962B-C8087476EB5D}"/>
              </a:ext>
            </a:extLst>
          </p:cNvPr>
          <p:cNvSpPr>
            <a:spLocks noGrp="1"/>
          </p:cNvSpPr>
          <p:nvPr>
            <p:ph type="sldNum" sz="quarter" idx="12"/>
          </p:nvPr>
        </p:nvSpPr>
        <p:spPr>
          <a:prstGeom prst="rect">
            <a:avLst/>
          </a:prstGeom>
        </p:spPr>
        <p:txBody>
          <a:bodyPr/>
          <a:lstStyle/>
          <a:p>
            <a:fld id="{521CE3F2-4AEB-D446-A39E-E6B6B04BE5C1}" type="slidenum">
              <a:rPr lang="en-US" smtClean="0"/>
              <a:t>39</a:t>
            </a:fld>
            <a:endParaRPr lang="en-US"/>
          </a:p>
        </p:txBody>
      </p:sp>
      <p:pic>
        <p:nvPicPr>
          <p:cNvPr id="6146" name="Picture 2" descr="https://gimg2.baidu.com/image_search/src=http%3A%2F%2Fwww.uitaobao.cn%2FData%2Fupfile%2Fimg00012938.jpg&amp;refer=http%3A%2F%2Fwww.uitaobao.cn&amp;app=2002&amp;size=f9999,10000&amp;q=a80&amp;n=0&amp;g=0n&amp;fmt=jpeg?sec=1645108771&amp;t=d9dac260cbabe1153ecd6e7b94bf6195">
            <a:extLst>
              <a:ext uri="{FF2B5EF4-FFF2-40B4-BE49-F238E27FC236}">
                <a16:creationId xmlns:a16="http://schemas.microsoft.com/office/drawing/2014/main" id="{571CBD6C-F3B0-45B4-970B-21DE26DBD3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30" t="20741" r="66800" b="12947"/>
          <a:stretch/>
        </p:blipFill>
        <p:spPr bwMode="auto">
          <a:xfrm>
            <a:off x="1997670" y="3960265"/>
            <a:ext cx="1572552" cy="181603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gimg2.baidu.com/image_search/src=http%3A%2F%2Fpicnew10.photophoto.cn%2F20160619%2Fkandianshidexingfuyijiatupian-27260967_1.jpg&amp;refer=http%3A%2F%2Fpicnew10.photophoto.cn&amp;app=2002&amp;size=f9999,10000&amp;q=a80&amp;n=0&amp;g=0n&amp;fmt=jpeg?sec=1645109355&amp;t=b1ec4f0878b0d49978b079f384c9e2b6">
            <a:extLst>
              <a:ext uri="{FF2B5EF4-FFF2-40B4-BE49-F238E27FC236}">
                <a16:creationId xmlns:a16="http://schemas.microsoft.com/office/drawing/2014/main" id="{ACB16E75-E221-4649-93CE-1CD27D1747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181"/>
          <a:stretch/>
        </p:blipFill>
        <p:spPr bwMode="auto">
          <a:xfrm>
            <a:off x="5261155" y="2062890"/>
            <a:ext cx="5084965" cy="3239789"/>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https://gimg2.baidu.com/image_search/src=http%3A%2F%2Fwx4.sinaimg.cn%2Flarge%2F006rPqrTly1g11dgc4y9lg30ff0gob2b.gif&amp;refer=http%3A%2F%2Fwx4.sinaimg.cn&amp;app=2002&amp;size=f9999,10000&amp;q=a80&amp;n=0&amp;g=0n&amp;fmt=auto?sec=1665155730&amp;t=84d34357627f9bf8d576b4108338565b">
            <a:extLst>
              <a:ext uri="{FF2B5EF4-FFF2-40B4-BE49-F238E27FC236}">
                <a16:creationId xmlns:a16="http://schemas.microsoft.com/office/drawing/2014/main" id="{7FA15A5C-1185-4CAD-9B3E-B5157E534584}"/>
              </a:ext>
            </a:extLst>
          </p:cNvPr>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4761" y="1531625"/>
            <a:ext cx="2040918" cy="2206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7820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D866C-1599-4456-AA47-0368B33FCC8A}"/>
              </a:ext>
            </a:extLst>
          </p:cNvPr>
          <p:cNvSpPr>
            <a:spLocks noGrp="1"/>
          </p:cNvSpPr>
          <p:nvPr>
            <p:ph type="title"/>
          </p:nvPr>
        </p:nvSpPr>
        <p:spPr/>
        <p:txBody>
          <a:bodyPr/>
          <a:lstStyle/>
          <a:p>
            <a:r>
              <a:rPr lang="zh-CN" altLang="en-US" dirty="0">
                <a:solidFill>
                  <a:srgbClr val="00FF00"/>
                </a:solidFill>
              </a:rPr>
              <a:t>生物</a:t>
            </a:r>
            <a:r>
              <a:rPr lang="zh-CN" altLang="en-US" dirty="0"/>
              <a:t> </a:t>
            </a:r>
            <a:r>
              <a:rPr lang="zh-CN" altLang="en-US" dirty="0">
                <a:sym typeface="Symbol" panose="05050102010706020507" pitchFamily="18" charset="2"/>
              </a:rPr>
              <a:t></a:t>
            </a:r>
            <a:r>
              <a:rPr lang="zh-CN" altLang="en-US" dirty="0"/>
              <a:t> </a:t>
            </a:r>
            <a:r>
              <a:rPr lang="zh-CN" altLang="en-US" dirty="0">
                <a:solidFill>
                  <a:srgbClr val="0070C0"/>
                </a:solidFill>
              </a:rPr>
              <a:t>医学</a:t>
            </a:r>
            <a:r>
              <a:rPr lang="zh-CN" altLang="en-US" dirty="0"/>
              <a:t> </a:t>
            </a:r>
            <a:r>
              <a:rPr lang="zh-CN" altLang="en-US" dirty="0">
                <a:sym typeface="Symbol" panose="05050102010706020507" pitchFamily="18" charset="2"/>
              </a:rPr>
              <a:t></a:t>
            </a:r>
            <a:r>
              <a:rPr lang="zh-CN" altLang="en-US" dirty="0"/>
              <a:t> </a:t>
            </a:r>
            <a:r>
              <a:rPr lang="zh-CN" altLang="en-US" dirty="0">
                <a:solidFill>
                  <a:srgbClr val="FFC000"/>
                </a:solidFill>
              </a:rPr>
              <a:t>工程</a:t>
            </a:r>
            <a:endParaRPr lang="en-US" dirty="0">
              <a:solidFill>
                <a:srgbClr val="FFC000"/>
              </a:solidFill>
            </a:endParaRPr>
          </a:p>
        </p:txBody>
      </p:sp>
      <p:sp>
        <p:nvSpPr>
          <p:cNvPr id="4" name="Date Placeholder 3">
            <a:extLst>
              <a:ext uri="{FF2B5EF4-FFF2-40B4-BE49-F238E27FC236}">
                <a16:creationId xmlns:a16="http://schemas.microsoft.com/office/drawing/2014/main" id="{32E3DC2D-9CD3-4FD5-AC38-EF32ECFC18D9}"/>
              </a:ext>
            </a:extLst>
          </p:cNvPr>
          <p:cNvSpPr>
            <a:spLocks noGrp="1"/>
          </p:cNvSpPr>
          <p:nvPr>
            <p:ph type="dt" sz="half" idx="10"/>
          </p:nvPr>
        </p:nvSpPr>
        <p:spPr/>
        <p:txBody>
          <a:bodyPr/>
          <a:lstStyle/>
          <a:p>
            <a:r>
              <a:rPr lang="en-US"/>
              <a:t>BME1101 -《生物医学工程学导论》</a:t>
            </a:r>
          </a:p>
        </p:txBody>
      </p:sp>
      <p:sp>
        <p:nvSpPr>
          <p:cNvPr id="5" name="Footer Placeholder 4">
            <a:extLst>
              <a:ext uri="{FF2B5EF4-FFF2-40B4-BE49-F238E27FC236}">
                <a16:creationId xmlns:a16="http://schemas.microsoft.com/office/drawing/2014/main" id="{0F41C00E-5F18-478F-B48D-1A74CCA60712}"/>
              </a:ext>
            </a:extLst>
          </p:cNvPr>
          <p:cNvSpPr>
            <a:spLocks noGrp="1"/>
          </p:cNvSpPr>
          <p:nvPr>
            <p:ph type="ftr" sz="quarter" idx="11"/>
          </p:nvPr>
        </p:nvSpPr>
        <p:spPr/>
        <p:txBody>
          <a:bodyPr/>
          <a:lstStyle/>
          <a:p>
            <a:r>
              <a:rPr lang="en-US"/>
              <a:t>L1: Introduction to Biomedical Engineering</a:t>
            </a:r>
          </a:p>
        </p:txBody>
      </p:sp>
      <p:sp>
        <p:nvSpPr>
          <p:cNvPr id="6" name="Slide Number Placeholder 5">
            <a:extLst>
              <a:ext uri="{FF2B5EF4-FFF2-40B4-BE49-F238E27FC236}">
                <a16:creationId xmlns:a16="http://schemas.microsoft.com/office/drawing/2014/main" id="{6182D51D-3BD3-4C8D-ABD1-3684EA7A15C5}"/>
              </a:ext>
            </a:extLst>
          </p:cNvPr>
          <p:cNvSpPr>
            <a:spLocks noGrp="1"/>
          </p:cNvSpPr>
          <p:nvPr>
            <p:ph type="sldNum" sz="quarter" idx="12"/>
          </p:nvPr>
        </p:nvSpPr>
        <p:spPr/>
        <p:txBody>
          <a:bodyPr/>
          <a:lstStyle/>
          <a:p>
            <a:fld id="{521CE3F2-4AEB-D446-A39E-E6B6B04BE5C1}" type="slidenum">
              <a:rPr lang="en-US" smtClean="0"/>
              <a:t>4</a:t>
            </a:fld>
            <a:endParaRPr lang="en-US"/>
          </a:p>
        </p:txBody>
      </p:sp>
      <p:pic>
        <p:nvPicPr>
          <p:cNvPr id="1026" name="Picture 2" descr="See the source image">
            <a:extLst>
              <a:ext uri="{FF2B5EF4-FFF2-40B4-BE49-F238E27FC236}">
                <a16:creationId xmlns:a16="http://schemas.microsoft.com/office/drawing/2014/main" id="{BDB344D0-0766-4907-954A-CF327803094E}"/>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198625" y="1455730"/>
            <a:ext cx="3690708" cy="230300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eopic.699pic.com/photo/50072/1339.jpg_wh1200.jpg">
            <a:extLst>
              <a:ext uri="{FF2B5EF4-FFF2-40B4-BE49-F238E27FC236}">
                <a16:creationId xmlns:a16="http://schemas.microsoft.com/office/drawing/2014/main" id="{1F806AAF-465D-43CE-B4D5-C2E33A88750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54" r="1"/>
          <a:stretch/>
        </p:blipFill>
        <p:spPr bwMode="auto">
          <a:xfrm>
            <a:off x="7627573" y="3934929"/>
            <a:ext cx="3380974" cy="192024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ee the source image">
            <a:extLst>
              <a:ext uri="{FF2B5EF4-FFF2-40B4-BE49-F238E27FC236}">
                <a16:creationId xmlns:a16="http://schemas.microsoft.com/office/drawing/2014/main" id="{1751DB84-FF01-4422-9147-B3EC6EF26C9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9485"/>
          <a:stretch/>
        </p:blipFill>
        <p:spPr bwMode="auto">
          <a:xfrm>
            <a:off x="1162825" y="3947968"/>
            <a:ext cx="3395991" cy="192770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0B5C2B7-BB14-476D-B934-1D5256ABF6EF}"/>
              </a:ext>
            </a:extLst>
          </p:cNvPr>
          <p:cNvSpPr/>
          <p:nvPr/>
        </p:nvSpPr>
        <p:spPr>
          <a:xfrm>
            <a:off x="2301250" y="5855169"/>
            <a:ext cx="646331" cy="369332"/>
          </a:xfrm>
          <a:prstGeom prst="rect">
            <a:avLst/>
          </a:prstGeom>
        </p:spPr>
        <p:txBody>
          <a:bodyPr wrap="none">
            <a:spAutoFit/>
          </a:bodyPr>
          <a:lstStyle/>
          <a:p>
            <a:r>
              <a:rPr lang="zh-CN" altLang="en-US" b="1" dirty="0">
                <a:solidFill>
                  <a:srgbClr val="00FF00"/>
                </a:solidFill>
              </a:rPr>
              <a:t>生物</a:t>
            </a:r>
            <a:endParaRPr lang="en-US" b="1" dirty="0"/>
          </a:p>
        </p:txBody>
      </p:sp>
      <p:sp>
        <p:nvSpPr>
          <p:cNvPr id="8" name="Rectangle 7">
            <a:extLst>
              <a:ext uri="{FF2B5EF4-FFF2-40B4-BE49-F238E27FC236}">
                <a16:creationId xmlns:a16="http://schemas.microsoft.com/office/drawing/2014/main" id="{4820B1E2-9668-44A7-A2DB-011EEBB3419A}"/>
              </a:ext>
            </a:extLst>
          </p:cNvPr>
          <p:cNvSpPr/>
          <p:nvPr/>
        </p:nvSpPr>
        <p:spPr>
          <a:xfrm>
            <a:off x="5772834" y="3763302"/>
            <a:ext cx="646331" cy="369332"/>
          </a:xfrm>
          <a:prstGeom prst="rect">
            <a:avLst/>
          </a:prstGeom>
        </p:spPr>
        <p:txBody>
          <a:bodyPr wrap="square">
            <a:spAutoFit/>
          </a:bodyPr>
          <a:lstStyle/>
          <a:p>
            <a:r>
              <a:rPr lang="zh-CN" altLang="en-US" b="1" dirty="0">
                <a:solidFill>
                  <a:srgbClr val="0070C0"/>
                </a:solidFill>
              </a:rPr>
              <a:t>医学</a:t>
            </a:r>
            <a:endParaRPr lang="en-US" b="1" dirty="0"/>
          </a:p>
        </p:txBody>
      </p:sp>
      <p:sp>
        <p:nvSpPr>
          <p:cNvPr id="9" name="Rectangle 8">
            <a:extLst>
              <a:ext uri="{FF2B5EF4-FFF2-40B4-BE49-F238E27FC236}">
                <a16:creationId xmlns:a16="http://schemas.microsoft.com/office/drawing/2014/main" id="{183CD567-FD5B-43B0-8634-4EF869EFE004}"/>
              </a:ext>
            </a:extLst>
          </p:cNvPr>
          <p:cNvSpPr/>
          <p:nvPr/>
        </p:nvSpPr>
        <p:spPr>
          <a:xfrm>
            <a:off x="8994894" y="5912725"/>
            <a:ext cx="646331" cy="369332"/>
          </a:xfrm>
          <a:prstGeom prst="rect">
            <a:avLst/>
          </a:prstGeom>
        </p:spPr>
        <p:txBody>
          <a:bodyPr wrap="none">
            <a:spAutoFit/>
          </a:bodyPr>
          <a:lstStyle/>
          <a:p>
            <a:r>
              <a:rPr lang="zh-CN" altLang="en-US" b="1" dirty="0">
                <a:solidFill>
                  <a:srgbClr val="FFC000"/>
                </a:solidFill>
              </a:rPr>
              <a:t>工程</a:t>
            </a:r>
            <a:endParaRPr lang="en-US" b="1" dirty="0"/>
          </a:p>
        </p:txBody>
      </p:sp>
    </p:spTree>
    <p:extLst>
      <p:ext uri="{BB962C8B-B14F-4D97-AF65-F5344CB8AC3E}">
        <p14:creationId xmlns:p14="http://schemas.microsoft.com/office/powerpoint/2010/main" val="112913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04064-7662-4B6B-8C36-CB89138F3F9C}"/>
              </a:ext>
            </a:extLst>
          </p:cNvPr>
          <p:cNvSpPr>
            <a:spLocks noGrp="1"/>
          </p:cNvSpPr>
          <p:nvPr>
            <p:ph type="title"/>
          </p:nvPr>
        </p:nvSpPr>
        <p:spPr/>
        <p:txBody>
          <a:bodyPr>
            <a:normAutofit/>
          </a:bodyPr>
          <a:lstStyle/>
          <a:p>
            <a:r>
              <a:rPr lang="en-US" sz="3200" dirty="0"/>
              <a:t>Lecture 1: </a:t>
            </a:r>
            <a:r>
              <a:rPr lang="zh-CN" altLang="en-US" sz="3200" dirty="0"/>
              <a:t>生医工专业及本课程介绍</a:t>
            </a:r>
            <a:endParaRPr lang="en-US" sz="3200" dirty="0"/>
          </a:p>
        </p:txBody>
      </p:sp>
      <p:sp>
        <p:nvSpPr>
          <p:cNvPr id="3" name="Content Placeholder 2">
            <a:extLst>
              <a:ext uri="{FF2B5EF4-FFF2-40B4-BE49-F238E27FC236}">
                <a16:creationId xmlns:a16="http://schemas.microsoft.com/office/drawing/2014/main" id="{07F3E896-0475-4F9D-9F9E-57A28A517AF3}"/>
              </a:ext>
            </a:extLst>
          </p:cNvPr>
          <p:cNvSpPr>
            <a:spLocks noGrp="1"/>
          </p:cNvSpPr>
          <p:nvPr>
            <p:ph idx="1"/>
          </p:nvPr>
        </p:nvSpPr>
        <p:spPr>
          <a:xfrm>
            <a:off x="838200" y="1683415"/>
            <a:ext cx="10515600" cy="4493548"/>
          </a:xfrm>
        </p:spPr>
        <p:txBody>
          <a:bodyPr>
            <a:normAutofit/>
          </a:bodyPr>
          <a:lstStyle/>
          <a:p>
            <a:pPr>
              <a:buFont typeface="Wingdings" panose="05000000000000000000" pitchFamily="2" charset="2"/>
              <a:buChar char="q"/>
            </a:pPr>
            <a:endParaRPr lang="en-US" sz="2400" dirty="0">
              <a:solidFill>
                <a:srgbClr val="FF0000"/>
              </a:solidFill>
            </a:endParaRPr>
          </a:p>
          <a:p>
            <a:pPr>
              <a:buFont typeface="Wingdings" panose="05000000000000000000" pitchFamily="2" charset="2"/>
              <a:buChar char="q"/>
            </a:pPr>
            <a:r>
              <a:rPr lang="en-US" sz="2400" dirty="0"/>
              <a:t>What </a:t>
            </a:r>
            <a:r>
              <a:rPr lang="zh-CN" altLang="en-US" sz="2400" dirty="0"/>
              <a:t>生医工是什么</a:t>
            </a:r>
            <a:endParaRPr lang="en-US" altLang="zh-CN" sz="2400" dirty="0"/>
          </a:p>
          <a:p>
            <a:pPr>
              <a:buFont typeface="Wingdings" panose="05000000000000000000" pitchFamily="2" charset="2"/>
              <a:buChar char="q"/>
            </a:pPr>
            <a:endParaRPr lang="en-US" sz="2400" dirty="0">
              <a:solidFill>
                <a:srgbClr val="FF0000"/>
              </a:solidFill>
            </a:endParaRPr>
          </a:p>
          <a:p>
            <a:pPr>
              <a:buFont typeface="Wingdings" panose="05000000000000000000" pitchFamily="2" charset="2"/>
              <a:buChar char="q"/>
            </a:pPr>
            <a:r>
              <a:rPr lang="en-US" sz="2400" dirty="0"/>
              <a:t>Why </a:t>
            </a:r>
            <a:r>
              <a:rPr lang="zh-CN" altLang="en-US" sz="2400" dirty="0"/>
              <a:t>为什么做生医工</a:t>
            </a:r>
            <a:endParaRPr lang="en-US" altLang="zh-CN" sz="2400" dirty="0"/>
          </a:p>
          <a:p>
            <a:pPr>
              <a:buFont typeface="Wingdings" panose="05000000000000000000" pitchFamily="2" charset="2"/>
              <a:buChar char="q"/>
            </a:pPr>
            <a:endParaRPr lang="en-US" sz="2400" dirty="0"/>
          </a:p>
          <a:p>
            <a:pPr>
              <a:buFont typeface="Wingdings" panose="05000000000000000000" pitchFamily="2" charset="2"/>
              <a:buChar char="q"/>
            </a:pPr>
            <a:r>
              <a:rPr lang="en-US" sz="2400" dirty="0">
                <a:solidFill>
                  <a:srgbClr val="FF0000"/>
                </a:solidFill>
              </a:rPr>
              <a:t>Who </a:t>
            </a:r>
            <a:r>
              <a:rPr lang="zh-CN" altLang="en-US" sz="2400" dirty="0">
                <a:solidFill>
                  <a:srgbClr val="FF0000"/>
                </a:solidFill>
              </a:rPr>
              <a:t>谁是生医工</a:t>
            </a:r>
            <a:endParaRPr lang="en-US" altLang="zh-CN" sz="2400" dirty="0">
              <a:solidFill>
                <a:srgbClr val="FF0000"/>
              </a:solidFill>
            </a:endParaRPr>
          </a:p>
          <a:p>
            <a:pPr>
              <a:buFont typeface="Wingdings" panose="05000000000000000000" pitchFamily="2" charset="2"/>
              <a:buChar char="q"/>
            </a:pPr>
            <a:endParaRPr lang="en-US" sz="2400" dirty="0"/>
          </a:p>
          <a:p>
            <a:pPr>
              <a:buFont typeface="Wingdings" panose="05000000000000000000" pitchFamily="2" charset="2"/>
              <a:buChar char="q"/>
            </a:pPr>
            <a:r>
              <a:rPr lang="en-US" sz="2400" dirty="0"/>
              <a:t>How </a:t>
            </a:r>
            <a:r>
              <a:rPr lang="zh-CN" altLang="en-US" sz="2400" dirty="0"/>
              <a:t>怎样成为生医工</a:t>
            </a:r>
            <a:endParaRPr lang="en-US" sz="2000" dirty="0"/>
          </a:p>
          <a:p>
            <a:pPr lvl="1"/>
            <a:endParaRPr lang="en-US" sz="2000" dirty="0"/>
          </a:p>
          <a:p>
            <a:pPr lvl="1"/>
            <a:endParaRPr lang="en-US" sz="2000" dirty="0"/>
          </a:p>
        </p:txBody>
      </p:sp>
      <p:sp>
        <p:nvSpPr>
          <p:cNvPr id="4" name="Date Placeholder 3">
            <a:extLst>
              <a:ext uri="{FF2B5EF4-FFF2-40B4-BE49-F238E27FC236}">
                <a16:creationId xmlns:a16="http://schemas.microsoft.com/office/drawing/2014/main" id="{BFF11C4C-97CA-4EAC-91A5-FE3E0D94C75E}"/>
              </a:ext>
            </a:extLst>
          </p:cNvPr>
          <p:cNvSpPr>
            <a:spLocks noGrp="1"/>
          </p:cNvSpPr>
          <p:nvPr>
            <p:ph type="dt" sz="half" idx="10"/>
          </p:nvPr>
        </p:nvSpPr>
        <p:spPr>
          <a:prstGeom prst="rect">
            <a:avLst/>
          </a:prstGeom>
        </p:spPr>
        <p:txBody>
          <a:bodyPr/>
          <a:lstStyle/>
          <a:p>
            <a:r>
              <a:rPr lang="en-US"/>
              <a:t>BME1101 -《生物医学工程学导论》</a:t>
            </a:r>
          </a:p>
        </p:txBody>
      </p:sp>
      <p:sp>
        <p:nvSpPr>
          <p:cNvPr id="5" name="Footer Placeholder 4">
            <a:extLst>
              <a:ext uri="{FF2B5EF4-FFF2-40B4-BE49-F238E27FC236}">
                <a16:creationId xmlns:a16="http://schemas.microsoft.com/office/drawing/2014/main" id="{15B969BA-8F2F-45D1-B815-5F8B68FDF1A8}"/>
              </a:ext>
            </a:extLst>
          </p:cNvPr>
          <p:cNvSpPr>
            <a:spLocks noGrp="1"/>
          </p:cNvSpPr>
          <p:nvPr>
            <p:ph type="ftr" sz="quarter" idx="11"/>
          </p:nvPr>
        </p:nvSpPr>
        <p:spPr>
          <a:prstGeom prst="rect">
            <a:avLst/>
          </a:prstGeom>
        </p:spPr>
        <p:txBody>
          <a:bodyPr/>
          <a:lstStyle/>
          <a:p>
            <a:r>
              <a:rPr lang="en-US"/>
              <a:t>L1: Introduction to Biomedical Engineering</a:t>
            </a:r>
          </a:p>
        </p:txBody>
      </p:sp>
      <p:sp>
        <p:nvSpPr>
          <p:cNvPr id="6" name="Slide Number Placeholder 5">
            <a:extLst>
              <a:ext uri="{FF2B5EF4-FFF2-40B4-BE49-F238E27FC236}">
                <a16:creationId xmlns:a16="http://schemas.microsoft.com/office/drawing/2014/main" id="{1E56E29C-DE5F-4003-9BD3-0734C2E69A38}"/>
              </a:ext>
            </a:extLst>
          </p:cNvPr>
          <p:cNvSpPr>
            <a:spLocks noGrp="1"/>
          </p:cNvSpPr>
          <p:nvPr>
            <p:ph type="sldNum" sz="quarter" idx="12"/>
          </p:nvPr>
        </p:nvSpPr>
        <p:spPr>
          <a:prstGeom prst="rect">
            <a:avLst/>
          </a:prstGeom>
        </p:spPr>
        <p:txBody>
          <a:bodyPr/>
          <a:lstStyle/>
          <a:p>
            <a:fld id="{521CE3F2-4AEB-D446-A39E-E6B6B04BE5C1}" type="slidenum">
              <a:rPr lang="en-US" smtClean="0"/>
              <a:t>40</a:t>
            </a:fld>
            <a:endParaRPr lang="en-US"/>
          </a:p>
        </p:txBody>
      </p:sp>
    </p:spTree>
    <p:extLst>
      <p:ext uri="{BB962C8B-B14F-4D97-AF65-F5344CB8AC3E}">
        <p14:creationId xmlns:p14="http://schemas.microsoft.com/office/powerpoint/2010/main" val="17427420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06DA8-0F5B-44CD-9C96-CC54D97AB15E}"/>
              </a:ext>
            </a:extLst>
          </p:cNvPr>
          <p:cNvSpPr>
            <a:spLocks noGrp="1"/>
          </p:cNvSpPr>
          <p:nvPr>
            <p:ph type="title"/>
          </p:nvPr>
        </p:nvSpPr>
        <p:spPr/>
        <p:txBody>
          <a:bodyPr>
            <a:normAutofit/>
          </a:bodyPr>
          <a:lstStyle/>
          <a:p>
            <a:r>
              <a:rPr lang="en-US" altLang="zh-CN" b="0" dirty="0"/>
              <a:t>2022</a:t>
            </a:r>
            <a:r>
              <a:rPr lang="zh-CN" altLang="en-US" b="0" dirty="0"/>
              <a:t>级生医工</a:t>
            </a:r>
            <a:endParaRPr lang="en-US" dirty="0"/>
          </a:p>
        </p:txBody>
      </p:sp>
      <p:sp>
        <p:nvSpPr>
          <p:cNvPr id="4" name="Date Placeholder 3">
            <a:extLst>
              <a:ext uri="{FF2B5EF4-FFF2-40B4-BE49-F238E27FC236}">
                <a16:creationId xmlns:a16="http://schemas.microsoft.com/office/drawing/2014/main" id="{C5432C5B-03B6-4FEC-88DA-B690CDD86BA7}"/>
              </a:ext>
            </a:extLst>
          </p:cNvPr>
          <p:cNvSpPr>
            <a:spLocks noGrp="1"/>
          </p:cNvSpPr>
          <p:nvPr>
            <p:ph type="dt" sz="half" idx="10"/>
          </p:nvPr>
        </p:nvSpPr>
        <p:spPr/>
        <p:txBody>
          <a:bodyPr/>
          <a:lstStyle/>
          <a:p>
            <a:r>
              <a:rPr lang="en-US"/>
              <a:t>BME1101 -《生物医学工程学导论》</a:t>
            </a:r>
          </a:p>
        </p:txBody>
      </p:sp>
      <p:sp>
        <p:nvSpPr>
          <p:cNvPr id="5" name="Footer Placeholder 4">
            <a:extLst>
              <a:ext uri="{FF2B5EF4-FFF2-40B4-BE49-F238E27FC236}">
                <a16:creationId xmlns:a16="http://schemas.microsoft.com/office/drawing/2014/main" id="{7A1DDD06-D012-4205-AA21-21D9BE4976CD}"/>
              </a:ext>
            </a:extLst>
          </p:cNvPr>
          <p:cNvSpPr>
            <a:spLocks noGrp="1"/>
          </p:cNvSpPr>
          <p:nvPr>
            <p:ph type="ftr" sz="quarter" idx="11"/>
          </p:nvPr>
        </p:nvSpPr>
        <p:spPr/>
        <p:txBody>
          <a:bodyPr/>
          <a:lstStyle/>
          <a:p>
            <a:r>
              <a:rPr lang="en-US"/>
              <a:t>L1: Introduction to Biomedical Engineering</a:t>
            </a:r>
          </a:p>
        </p:txBody>
      </p:sp>
      <p:sp>
        <p:nvSpPr>
          <p:cNvPr id="6" name="Slide Number Placeholder 5">
            <a:extLst>
              <a:ext uri="{FF2B5EF4-FFF2-40B4-BE49-F238E27FC236}">
                <a16:creationId xmlns:a16="http://schemas.microsoft.com/office/drawing/2014/main" id="{ADE75DE4-75E2-4543-A62A-BB2D9EC232DE}"/>
              </a:ext>
            </a:extLst>
          </p:cNvPr>
          <p:cNvSpPr>
            <a:spLocks noGrp="1"/>
          </p:cNvSpPr>
          <p:nvPr>
            <p:ph type="sldNum" sz="quarter" idx="12"/>
          </p:nvPr>
        </p:nvSpPr>
        <p:spPr/>
        <p:txBody>
          <a:bodyPr/>
          <a:lstStyle/>
          <a:p>
            <a:fld id="{521CE3F2-4AEB-D446-A39E-E6B6B04BE5C1}" type="slidenum">
              <a:rPr lang="en-US" smtClean="0"/>
              <a:t>41</a:t>
            </a:fld>
            <a:endParaRPr lang="en-US"/>
          </a:p>
        </p:txBody>
      </p:sp>
      <p:pic>
        <p:nvPicPr>
          <p:cNvPr id="12290" name="Picture 2" descr="Image">
            <a:extLst>
              <a:ext uri="{FF2B5EF4-FFF2-40B4-BE49-F238E27FC236}">
                <a16:creationId xmlns:a16="http://schemas.microsoft.com/office/drawing/2014/main" id="{DDE0C4AD-60EB-4B89-AD31-C0D06FA0810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93465" y="1325529"/>
            <a:ext cx="8142119" cy="4907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48160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92C8C-0487-4797-A7A8-86C0E446DC66}"/>
              </a:ext>
            </a:extLst>
          </p:cNvPr>
          <p:cNvSpPr>
            <a:spLocks noGrp="1"/>
          </p:cNvSpPr>
          <p:nvPr>
            <p:ph type="title"/>
          </p:nvPr>
        </p:nvSpPr>
        <p:spPr>
          <a:xfrm>
            <a:off x="900000" y="390777"/>
            <a:ext cx="8586900" cy="615553"/>
          </a:xfrm>
        </p:spPr>
        <p:txBody>
          <a:bodyPr wrap="square" lIns="0" tIns="0" rIns="0" bIns="0">
            <a:spAutoFit/>
          </a:bodyPr>
          <a:lstStyle/>
          <a:p>
            <a:r>
              <a:rPr lang="zh-CN" altLang="en-US" sz="4000" dirty="0">
                <a:solidFill>
                  <a:schemeClr val="tx1"/>
                </a:solidFill>
                <a:latin typeface="Microsoft YaHei" panose="020B0503020204020204" pitchFamily="34" charset="-122"/>
                <a:ea typeface="Microsoft YaHei" panose="020B0503020204020204" pitchFamily="34" charset="-122"/>
              </a:rPr>
              <a:t>师资队伍：国际化、高水平</a:t>
            </a:r>
          </a:p>
        </p:txBody>
      </p:sp>
      <p:sp>
        <p:nvSpPr>
          <p:cNvPr id="23" name="矩形 22"/>
          <p:cNvSpPr/>
          <p:nvPr/>
        </p:nvSpPr>
        <p:spPr>
          <a:xfrm>
            <a:off x="874713" y="1224218"/>
            <a:ext cx="10442575" cy="782074"/>
          </a:xfrm>
          <a:prstGeom prst="rect">
            <a:avLst/>
          </a:prstGeom>
          <a:ln w="12700">
            <a:noFill/>
          </a:ln>
        </p:spPr>
        <p:txBody>
          <a:bodyPr wrap="square" lIns="0" tIns="0" rIns="0" bIns="0">
            <a:spAutoFit/>
          </a:bodyPr>
          <a:lstStyle/>
          <a:p>
            <a:pPr algn="just">
              <a:lnSpc>
                <a:spcPct val="150000"/>
              </a:lnSpc>
              <a:buClr>
                <a:prstClr val="black"/>
              </a:buClr>
            </a:pPr>
            <a:r>
              <a:rPr lang="zh-CN" altLang="en-US" b="1" dirty="0">
                <a:solidFill>
                  <a:prstClr val="black"/>
                </a:solidFill>
                <a:latin typeface="微软雅黑" panose="020B0503020204020204" charset="-122"/>
                <a:ea typeface="微软雅黑" panose="020B0503020204020204" charset="-122"/>
              </a:rPr>
              <a:t>学院常任教授</a:t>
            </a:r>
            <a:r>
              <a:rPr lang="en-US" altLang="zh-CN" b="1" dirty="0">
                <a:solidFill>
                  <a:srgbClr val="A50003"/>
                </a:solidFill>
                <a:latin typeface="微软雅黑" panose="020B0503020204020204" charset="-122"/>
                <a:ea typeface="微软雅黑" panose="020B0503020204020204" charset="-122"/>
              </a:rPr>
              <a:t>100%</a:t>
            </a:r>
            <a:r>
              <a:rPr lang="zh-CN" altLang="en-US" b="1" dirty="0">
                <a:solidFill>
                  <a:srgbClr val="A50003"/>
                </a:solidFill>
                <a:latin typeface="微软雅黑" panose="020B0503020204020204" charset="-122"/>
                <a:ea typeface="微软雅黑" panose="020B0503020204020204" charset="-122"/>
              </a:rPr>
              <a:t>毕业于或曾就职于海外</a:t>
            </a:r>
            <a:r>
              <a:rPr lang="en-US" altLang="zh-CN" b="1" dirty="0">
                <a:solidFill>
                  <a:srgbClr val="A50003"/>
                </a:solidFill>
                <a:latin typeface="微软雅黑" panose="020B0503020204020204" charset="-122"/>
                <a:ea typeface="微软雅黑" panose="020B0503020204020204" charset="-122"/>
              </a:rPr>
              <a:t>/</a:t>
            </a:r>
            <a:r>
              <a:rPr lang="zh-CN" altLang="en-US" b="1" dirty="0">
                <a:solidFill>
                  <a:srgbClr val="A50003"/>
                </a:solidFill>
                <a:latin typeface="微软雅黑" panose="020B0503020204020204" charset="-122"/>
                <a:ea typeface="微软雅黑" panose="020B0503020204020204" charset="-122"/>
              </a:rPr>
              <a:t>境外一流高校</a:t>
            </a:r>
            <a:r>
              <a:rPr lang="zh-CN" altLang="en-US" b="1" dirty="0">
                <a:solidFill>
                  <a:prstClr val="black"/>
                </a:solidFill>
                <a:latin typeface="微软雅黑" panose="020B0503020204020204" charset="-122"/>
                <a:ea typeface="微软雅黑" panose="020B0503020204020204" charset="-122"/>
              </a:rPr>
              <a:t>，不少教授来自哈佛大学、北卡大学教堂山分校、加州大学洛杉矶分校、德克萨斯大学西南医学中心、加州大学旧金山分校等世界一流大学。</a:t>
            </a:r>
            <a:endParaRPr lang="en-US" altLang="zh-CN" b="1" dirty="0">
              <a:solidFill>
                <a:prstClr val="black"/>
              </a:solidFill>
              <a:latin typeface="微软雅黑" panose="020B0503020204020204" charset="-122"/>
              <a:ea typeface="微软雅黑" panose="020B0503020204020204" charset="-122"/>
            </a:endParaRPr>
          </a:p>
        </p:txBody>
      </p:sp>
      <p:graphicFrame>
        <p:nvGraphicFramePr>
          <p:cNvPr id="24" name="图示 23">
            <a:extLst>
              <a:ext uri="{FF2B5EF4-FFF2-40B4-BE49-F238E27FC236}">
                <a16:creationId xmlns:a16="http://schemas.microsoft.com/office/drawing/2014/main" id="{B2DED632-09E6-43B5-BC65-C6FC0C106D89}"/>
              </a:ext>
            </a:extLst>
          </p:cNvPr>
          <p:cNvGraphicFramePr/>
          <p:nvPr>
            <p:extLst/>
          </p:nvPr>
        </p:nvGraphicFramePr>
        <p:xfrm>
          <a:off x="874714" y="2254957"/>
          <a:ext cx="10540886" cy="5149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2" name="矩形 31">
            <a:extLst>
              <a:ext uri="{FF2B5EF4-FFF2-40B4-BE49-F238E27FC236}">
                <a16:creationId xmlns:a16="http://schemas.microsoft.com/office/drawing/2014/main" id="{4B0EDD27-08E7-44C7-82FB-B7599AC1347B}"/>
              </a:ext>
            </a:extLst>
          </p:cNvPr>
          <p:cNvSpPr/>
          <p:nvPr/>
        </p:nvSpPr>
        <p:spPr>
          <a:xfrm>
            <a:off x="874713" y="2688933"/>
            <a:ext cx="1979163" cy="1702958"/>
          </a:xfrm>
          <a:prstGeom prst="rect">
            <a:avLst/>
          </a:prstGeom>
          <a:solidFill>
            <a:schemeClr val="bg1">
              <a:lumMod val="95000"/>
            </a:schemeClr>
          </a:solidFill>
          <a:ln w="12700" cap="flat" cmpd="sng" algn="ctr">
            <a:noFill/>
            <a:prstDash val="solid"/>
            <a:miter lim="800000"/>
          </a:ln>
          <a:effectLst/>
        </p:spPr>
        <p:txBody>
          <a:bodyPr lIns="72000" tIns="72000" rIns="72000" bIns="180000" rtlCol="0" anchor="ctr"/>
          <a:lstStyle/>
          <a:p>
            <a:pPr marL="171450" indent="-171450">
              <a:spcBef>
                <a:spcPts val="600"/>
              </a:spcBef>
              <a:buFont typeface="Arial" panose="020B0604020202020204" pitchFamily="34" charset="0"/>
              <a:buChar char="•"/>
              <a:defRPr/>
            </a:pPr>
            <a:r>
              <a:rPr lang="zh-CN" altLang="en-US" sz="1400" b="1" kern="0" dirty="0">
                <a:solidFill>
                  <a:prstClr val="black"/>
                </a:solidFill>
                <a:latin typeface="微软雅黑" panose="020B0503020204020204" pitchFamily="34" charset="-122"/>
                <a:ea typeface="微软雅黑" panose="020B0503020204020204" pitchFamily="34" charset="-122"/>
              </a:rPr>
              <a:t>光子计数</a:t>
            </a:r>
            <a:r>
              <a:rPr lang="en-US" altLang="zh-CN" sz="1400" b="1" kern="0" dirty="0">
                <a:solidFill>
                  <a:prstClr val="black"/>
                </a:solidFill>
                <a:latin typeface="微软雅黑" panose="020B0503020204020204" pitchFamily="34" charset="-122"/>
                <a:ea typeface="微软雅黑" panose="020B0503020204020204" pitchFamily="34" charset="-122"/>
              </a:rPr>
              <a:t>CT</a:t>
            </a:r>
          </a:p>
          <a:p>
            <a:pPr marL="171450" indent="-171450">
              <a:spcBef>
                <a:spcPts val="600"/>
              </a:spcBef>
              <a:buFont typeface="Arial" panose="020B0604020202020204" pitchFamily="34" charset="0"/>
              <a:buChar char="•"/>
              <a:defRPr/>
            </a:pPr>
            <a:r>
              <a:rPr lang="zh-CN" altLang="en-US" sz="1400" b="1" kern="0" dirty="0">
                <a:solidFill>
                  <a:prstClr val="black"/>
                </a:solidFill>
                <a:latin typeface="微软雅黑" panose="020B0503020204020204" pitchFamily="34" charset="-122"/>
                <a:ea typeface="微软雅黑" panose="020B0503020204020204" pitchFamily="34" charset="-122"/>
              </a:rPr>
              <a:t>下一代生物医学成像系统及核心器件</a:t>
            </a:r>
            <a:endParaRPr lang="en-US" altLang="zh-CN" sz="1400" b="1" kern="0" dirty="0">
              <a:solidFill>
                <a:prstClr val="black"/>
              </a:solidFill>
              <a:latin typeface="微软雅黑" panose="020B0503020204020204" pitchFamily="34" charset="-122"/>
              <a:ea typeface="微软雅黑" panose="020B0503020204020204" pitchFamily="34" charset="-122"/>
            </a:endParaRPr>
          </a:p>
          <a:p>
            <a:pPr marL="171450" indent="-171450">
              <a:spcBef>
                <a:spcPts val="600"/>
              </a:spcBef>
              <a:buFont typeface="Arial" panose="020B0604020202020204" pitchFamily="34" charset="0"/>
              <a:buChar char="•"/>
              <a:defRPr/>
            </a:pPr>
            <a:r>
              <a:rPr lang="zh-CN" altLang="en-US" sz="1400" b="1" kern="0" dirty="0">
                <a:solidFill>
                  <a:prstClr val="black"/>
                </a:solidFill>
                <a:latin typeface="微软雅黑" panose="020B0503020204020204" pitchFamily="34" charset="-122"/>
                <a:ea typeface="微软雅黑" panose="020B0503020204020204" pitchFamily="34" charset="-122"/>
              </a:rPr>
              <a:t>新型</a:t>
            </a:r>
            <a:r>
              <a:rPr lang="en-US" altLang="zh-CN" sz="1400" b="1" kern="0" dirty="0">
                <a:solidFill>
                  <a:prstClr val="black"/>
                </a:solidFill>
                <a:latin typeface="微软雅黑" panose="020B0503020204020204" pitchFamily="34" charset="-122"/>
                <a:ea typeface="微软雅黑" panose="020B0503020204020204" pitchFamily="34" charset="-122"/>
              </a:rPr>
              <a:t>X</a:t>
            </a:r>
            <a:r>
              <a:rPr lang="zh-CN" altLang="en-US" sz="1400" b="1" kern="0" dirty="0">
                <a:solidFill>
                  <a:prstClr val="black"/>
                </a:solidFill>
                <a:latin typeface="微软雅黑" panose="020B0503020204020204" pitchFamily="34" charset="-122"/>
                <a:ea typeface="微软雅黑" panose="020B0503020204020204" pitchFamily="34" charset="-122"/>
              </a:rPr>
              <a:t>射线源与成像技术</a:t>
            </a:r>
            <a:endParaRPr lang="en-US" altLang="zh-CN" sz="1400" b="1" kern="0" dirty="0">
              <a:solidFill>
                <a:prstClr val="black"/>
              </a:solidFill>
              <a:latin typeface="微软雅黑" panose="020B0503020204020204" pitchFamily="34" charset="-122"/>
              <a:ea typeface="微软雅黑" panose="020B0503020204020204" pitchFamily="34" charset="-122"/>
            </a:endParaRPr>
          </a:p>
          <a:p>
            <a:pPr marL="171450" indent="-171450">
              <a:spcBef>
                <a:spcPts val="600"/>
              </a:spcBef>
              <a:buFont typeface="Arial" panose="020B0604020202020204" pitchFamily="34" charset="0"/>
              <a:buChar char="•"/>
              <a:defRPr/>
            </a:pPr>
            <a:r>
              <a:rPr lang="zh-CN" altLang="en-US" sz="1400" b="1" kern="0" dirty="0">
                <a:solidFill>
                  <a:prstClr val="black"/>
                </a:solidFill>
                <a:latin typeface="微软雅黑" panose="020B0503020204020204" pitchFamily="34" charset="-122"/>
                <a:ea typeface="微软雅黑" panose="020B0503020204020204" pitchFamily="34" charset="-122"/>
              </a:rPr>
              <a:t>微型超声换能器</a:t>
            </a:r>
          </a:p>
        </p:txBody>
      </p:sp>
      <p:sp>
        <p:nvSpPr>
          <p:cNvPr id="33" name="矩形 32">
            <a:extLst>
              <a:ext uri="{FF2B5EF4-FFF2-40B4-BE49-F238E27FC236}">
                <a16:creationId xmlns:a16="http://schemas.microsoft.com/office/drawing/2014/main" id="{138F9614-80B4-411B-83C1-8465F2E2A875}"/>
              </a:ext>
            </a:extLst>
          </p:cNvPr>
          <p:cNvSpPr/>
          <p:nvPr/>
        </p:nvSpPr>
        <p:spPr>
          <a:xfrm>
            <a:off x="2985426" y="2688933"/>
            <a:ext cx="1979163" cy="1702958"/>
          </a:xfrm>
          <a:prstGeom prst="rect">
            <a:avLst/>
          </a:prstGeom>
          <a:solidFill>
            <a:schemeClr val="bg1">
              <a:lumMod val="95000"/>
            </a:schemeClr>
          </a:solidFill>
          <a:ln w="12700" cap="flat" cmpd="sng" algn="ctr">
            <a:noFill/>
            <a:prstDash val="solid"/>
            <a:miter lim="800000"/>
          </a:ln>
          <a:effectLst/>
        </p:spPr>
        <p:txBody>
          <a:bodyPr lIns="72000" tIns="72000" rIns="72000" bIns="180000" rtlCol="0" anchor="ctr"/>
          <a:lstStyle/>
          <a:p>
            <a:pPr marL="171450" indent="-171450">
              <a:spcBef>
                <a:spcPts val="600"/>
              </a:spcBef>
              <a:buFont typeface="Arial" panose="020B0604020202020204" pitchFamily="34" charset="0"/>
              <a:buChar char="•"/>
              <a:defRPr/>
            </a:pPr>
            <a:r>
              <a:rPr lang="zh-CN" altLang="en-US" sz="1400" b="1" kern="0" dirty="0">
                <a:solidFill>
                  <a:prstClr val="black"/>
                </a:solidFill>
                <a:latin typeface="微软雅黑" panose="020B0503020204020204" pitchFamily="34" charset="-122"/>
                <a:ea typeface="微软雅黑" panose="020B0503020204020204" pitchFamily="34" charset="-122"/>
              </a:rPr>
              <a:t>多模态</a:t>
            </a:r>
            <a:r>
              <a:rPr lang="en-US" altLang="zh-CN" sz="1400" b="1" kern="0" dirty="0">
                <a:solidFill>
                  <a:prstClr val="black"/>
                </a:solidFill>
                <a:latin typeface="微软雅黑" panose="020B0503020204020204" pitchFamily="34" charset="-122"/>
                <a:ea typeface="微软雅黑" panose="020B0503020204020204" pitchFamily="34" charset="-122"/>
              </a:rPr>
              <a:t>/</a:t>
            </a:r>
            <a:r>
              <a:rPr lang="zh-CN" altLang="en-US" sz="1400" b="1" kern="0" dirty="0">
                <a:solidFill>
                  <a:prstClr val="black"/>
                </a:solidFill>
                <a:latin typeface="微软雅黑" panose="020B0503020204020204" pitchFamily="34" charset="-122"/>
                <a:ea typeface="微软雅黑" panose="020B0503020204020204" pitchFamily="34" charset="-122"/>
              </a:rPr>
              <a:t>多功能分子影像探针</a:t>
            </a:r>
            <a:endParaRPr lang="en-US" altLang="zh-CN" sz="1400" b="1" kern="0" dirty="0">
              <a:solidFill>
                <a:prstClr val="black"/>
              </a:solidFill>
              <a:latin typeface="微软雅黑" panose="020B0503020204020204" pitchFamily="34" charset="-122"/>
              <a:ea typeface="微软雅黑" panose="020B0503020204020204" pitchFamily="34" charset="-122"/>
            </a:endParaRPr>
          </a:p>
          <a:p>
            <a:pPr marL="171450" indent="-171450">
              <a:spcBef>
                <a:spcPts val="600"/>
              </a:spcBef>
              <a:buFont typeface="Arial" panose="020B0604020202020204" pitchFamily="34" charset="0"/>
              <a:buChar char="•"/>
              <a:defRPr/>
            </a:pPr>
            <a:r>
              <a:rPr lang="zh-CN" altLang="en-US" sz="1400" b="1" kern="0" dirty="0">
                <a:solidFill>
                  <a:prstClr val="black"/>
                </a:solidFill>
                <a:latin typeface="微软雅黑" panose="020B0503020204020204" pitchFamily="34" charset="-122"/>
                <a:ea typeface="微软雅黑" panose="020B0503020204020204" pitchFamily="34" charset="-122"/>
              </a:rPr>
              <a:t>全身</a:t>
            </a:r>
            <a:r>
              <a:rPr lang="en-US" altLang="en-US" sz="1400" b="1" kern="0" dirty="0">
                <a:solidFill>
                  <a:prstClr val="black"/>
                </a:solidFill>
                <a:latin typeface="微软雅黑" panose="020B0503020204020204" pitchFamily="34" charset="-122"/>
                <a:ea typeface="微软雅黑" panose="020B0503020204020204" pitchFamily="34" charset="-122"/>
              </a:rPr>
              <a:t>PET</a:t>
            </a:r>
            <a:r>
              <a:rPr lang="zh-CN" altLang="en-US" sz="1400" b="1" kern="0" dirty="0">
                <a:solidFill>
                  <a:prstClr val="black"/>
                </a:solidFill>
                <a:latin typeface="微软雅黑" panose="020B0503020204020204" pitchFamily="34" charset="-122"/>
                <a:ea typeface="微软雅黑" panose="020B0503020204020204" pitchFamily="34" charset="-122"/>
              </a:rPr>
              <a:t>影像技术指导下的药物研发</a:t>
            </a:r>
            <a:endParaRPr lang="en-US" altLang="zh-CN" sz="1400" b="1" kern="0" dirty="0">
              <a:solidFill>
                <a:prstClr val="black"/>
              </a:solidFill>
              <a:latin typeface="微软雅黑" panose="020B0503020204020204" pitchFamily="34" charset="-122"/>
              <a:ea typeface="微软雅黑" panose="020B0503020204020204" pitchFamily="34" charset="-122"/>
            </a:endParaRPr>
          </a:p>
          <a:p>
            <a:pPr marL="171450" indent="-171450">
              <a:spcBef>
                <a:spcPts val="600"/>
              </a:spcBef>
              <a:buFont typeface="Arial" panose="020B0604020202020204" pitchFamily="34" charset="0"/>
              <a:buChar char="•"/>
              <a:defRPr/>
            </a:pPr>
            <a:r>
              <a:rPr lang="zh-CN" altLang="en-US" sz="1400" b="1" kern="0" dirty="0">
                <a:solidFill>
                  <a:prstClr val="black"/>
                </a:solidFill>
                <a:latin typeface="微软雅黑" panose="020B0503020204020204" pitchFamily="34" charset="-122"/>
                <a:ea typeface="微软雅黑" panose="020B0503020204020204" pitchFamily="34" charset="-122"/>
              </a:rPr>
              <a:t>纳米超声造影剂</a:t>
            </a:r>
            <a:endParaRPr lang="en-US" altLang="zh-CN" sz="1400" b="1" kern="0" dirty="0">
              <a:solidFill>
                <a:prstClr val="black"/>
              </a:solidFill>
              <a:latin typeface="微软雅黑" panose="020B0503020204020204" pitchFamily="34" charset="-122"/>
              <a:ea typeface="微软雅黑" panose="020B0503020204020204" pitchFamily="34" charset="-122"/>
            </a:endParaRPr>
          </a:p>
        </p:txBody>
      </p:sp>
      <p:sp>
        <p:nvSpPr>
          <p:cNvPr id="34" name="矩形 33">
            <a:extLst>
              <a:ext uri="{FF2B5EF4-FFF2-40B4-BE49-F238E27FC236}">
                <a16:creationId xmlns:a16="http://schemas.microsoft.com/office/drawing/2014/main" id="{2A4CD487-49DA-4D37-BCC7-648E13EA1FF7}"/>
              </a:ext>
            </a:extLst>
          </p:cNvPr>
          <p:cNvSpPr/>
          <p:nvPr/>
        </p:nvSpPr>
        <p:spPr>
          <a:xfrm>
            <a:off x="5096141" y="2688933"/>
            <a:ext cx="1979163" cy="1702958"/>
          </a:xfrm>
          <a:prstGeom prst="rect">
            <a:avLst/>
          </a:prstGeom>
          <a:solidFill>
            <a:schemeClr val="bg1">
              <a:lumMod val="95000"/>
            </a:schemeClr>
          </a:solidFill>
          <a:ln w="12700" cap="flat" cmpd="sng" algn="ctr">
            <a:noFill/>
            <a:prstDash val="solid"/>
            <a:miter lim="800000"/>
          </a:ln>
          <a:effectLst/>
        </p:spPr>
        <p:txBody>
          <a:bodyPr lIns="72000" tIns="72000" rIns="72000" bIns="180000" rtlCol="0" anchor="ctr"/>
          <a:lstStyle/>
          <a:p>
            <a:pPr marL="171450" indent="-171450">
              <a:spcBef>
                <a:spcPts val="600"/>
              </a:spcBef>
              <a:buFont typeface="Arial" panose="020B0604020202020204" pitchFamily="34" charset="0"/>
              <a:buChar char="•"/>
              <a:defRPr/>
            </a:pPr>
            <a:r>
              <a:rPr lang="zh-CN" altLang="en-US" sz="1400" b="1" kern="0" dirty="0">
                <a:solidFill>
                  <a:prstClr val="black"/>
                </a:solidFill>
                <a:latin typeface="微软雅黑" panose="020B0503020204020204" pitchFamily="34" charset="-122"/>
                <a:ea typeface="微软雅黑" panose="020B0503020204020204" pitchFamily="34" charset="-122"/>
              </a:rPr>
              <a:t>多模态医学影像</a:t>
            </a:r>
          </a:p>
          <a:p>
            <a:pPr marL="171450" indent="-171450">
              <a:spcBef>
                <a:spcPts val="600"/>
              </a:spcBef>
              <a:buFont typeface="Arial" panose="020B0604020202020204" pitchFamily="34" charset="0"/>
              <a:buChar char="•"/>
              <a:defRPr/>
            </a:pPr>
            <a:r>
              <a:rPr lang="zh-CN" altLang="en-US" sz="1400" b="1" kern="0" dirty="0">
                <a:solidFill>
                  <a:prstClr val="black"/>
                </a:solidFill>
                <a:latin typeface="微软雅黑" panose="020B0503020204020204" pitchFamily="34" charset="-122"/>
                <a:ea typeface="微软雅黑" panose="020B0503020204020204" pitchFamily="34" charset="-122"/>
              </a:rPr>
              <a:t>多对比度高分辨率磁共振成像技术</a:t>
            </a:r>
          </a:p>
          <a:p>
            <a:pPr marL="171450" indent="-171450">
              <a:spcBef>
                <a:spcPts val="600"/>
              </a:spcBef>
              <a:buFont typeface="Arial" panose="020B0604020202020204" pitchFamily="34" charset="0"/>
              <a:buChar char="•"/>
              <a:defRPr/>
            </a:pPr>
            <a:r>
              <a:rPr lang="zh-CN" altLang="en-US" sz="1400" b="1" kern="0" dirty="0">
                <a:solidFill>
                  <a:prstClr val="black"/>
                </a:solidFill>
                <a:latin typeface="微软雅黑" panose="020B0503020204020204" pitchFamily="34" charset="-122"/>
                <a:ea typeface="微软雅黑" panose="020B0503020204020204" pitchFamily="34" charset="-122"/>
              </a:rPr>
              <a:t>超声传感技术</a:t>
            </a:r>
          </a:p>
          <a:p>
            <a:pPr marL="171450" indent="-171450">
              <a:spcBef>
                <a:spcPts val="600"/>
              </a:spcBef>
              <a:buFont typeface="Arial" panose="020B0604020202020204" pitchFamily="34" charset="0"/>
              <a:buChar char="•"/>
              <a:defRPr/>
            </a:pPr>
            <a:r>
              <a:rPr lang="zh-CN" altLang="en-US" sz="1400" b="1" kern="0" dirty="0">
                <a:solidFill>
                  <a:prstClr val="black"/>
                </a:solidFill>
                <a:latin typeface="微软雅黑" panose="020B0503020204020204" pitchFamily="34" charset="-122"/>
                <a:ea typeface="微软雅黑" panose="020B0503020204020204" pitchFamily="34" charset="-122"/>
              </a:rPr>
              <a:t>新型</a:t>
            </a:r>
            <a:r>
              <a:rPr lang="en-US" altLang="zh-CN" sz="1400" b="1" kern="0" dirty="0">
                <a:solidFill>
                  <a:prstClr val="black"/>
                </a:solidFill>
                <a:latin typeface="微软雅黑" panose="020B0503020204020204" pitchFamily="34" charset="-122"/>
                <a:ea typeface="微软雅黑" panose="020B0503020204020204" pitchFamily="34" charset="-122"/>
              </a:rPr>
              <a:t>X</a:t>
            </a:r>
            <a:r>
              <a:rPr lang="zh-CN" altLang="en-US" sz="1400" b="1" kern="0" dirty="0">
                <a:solidFill>
                  <a:prstClr val="black"/>
                </a:solidFill>
                <a:latin typeface="微软雅黑" panose="020B0503020204020204" pitchFamily="34" charset="-122"/>
                <a:ea typeface="微软雅黑" panose="020B0503020204020204" pitchFamily="34" charset="-122"/>
              </a:rPr>
              <a:t>射线成像技术</a:t>
            </a:r>
          </a:p>
        </p:txBody>
      </p:sp>
      <p:sp>
        <p:nvSpPr>
          <p:cNvPr id="35" name="矩形 34">
            <a:extLst>
              <a:ext uri="{FF2B5EF4-FFF2-40B4-BE49-F238E27FC236}">
                <a16:creationId xmlns:a16="http://schemas.microsoft.com/office/drawing/2014/main" id="{054559EC-9405-4034-A292-51805A9B1634}"/>
              </a:ext>
            </a:extLst>
          </p:cNvPr>
          <p:cNvSpPr/>
          <p:nvPr/>
        </p:nvSpPr>
        <p:spPr>
          <a:xfrm>
            <a:off x="7206854" y="2691152"/>
            <a:ext cx="1979163" cy="1702958"/>
          </a:xfrm>
          <a:prstGeom prst="rect">
            <a:avLst/>
          </a:prstGeom>
          <a:solidFill>
            <a:schemeClr val="bg1">
              <a:lumMod val="95000"/>
            </a:schemeClr>
          </a:solidFill>
          <a:ln w="12700" cap="flat" cmpd="sng" algn="ctr">
            <a:noFill/>
            <a:prstDash val="solid"/>
            <a:miter lim="800000"/>
          </a:ln>
          <a:effectLst/>
        </p:spPr>
        <p:txBody>
          <a:bodyPr lIns="72000" tIns="72000" rIns="72000" bIns="180000" rtlCol="0" anchor="ctr"/>
          <a:lstStyle/>
          <a:p>
            <a:pPr marL="171450" indent="-171450">
              <a:spcBef>
                <a:spcPts val="600"/>
              </a:spcBef>
              <a:buFont typeface="Arial" panose="020B0604020202020204" pitchFamily="34" charset="0"/>
              <a:buChar char="•"/>
            </a:pPr>
            <a:r>
              <a:rPr lang="zh-CN" altLang="en-US" sz="1100" b="1" kern="0" dirty="0">
                <a:solidFill>
                  <a:prstClr val="black"/>
                </a:solidFill>
                <a:latin typeface="微软雅黑" panose="020B0503020204020204" pitchFamily="34" charset="-122"/>
                <a:ea typeface="微软雅黑" panose="020B0503020204020204" pitchFamily="34" charset="-122"/>
              </a:rPr>
              <a:t>智能影像分析及数字化</a:t>
            </a:r>
          </a:p>
          <a:p>
            <a:pPr marL="171450" indent="-171450">
              <a:spcBef>
                <a:spcPts val="600"/>
              </a:spcBef>
              <a:buFont typeface="Arial" panose="020B0604020202020204" pitchFamily="34" charset="0"/>
              <a:buChar char="•"/>
            </a:pPr>
            <a:r>
              <a:rPr lang="zh-CN" altLang="en-US" sz="1100" b="1" kern="0" dirty="0">
                <a:solidFill>
                  <a:prstClr val="black"/>
                </a:solidFill>
                <a:latin typeface="微软雅黑" panose="020B0503020204020204" pitchFamily="34" charset="-122"/>
                <a:ea typeface="微软雅黑" panose="020B0503020204020204" pitchFamily="34" charset="-122"/>
              </a:rPr>
              <a:t>医学影像计算</a:t>
            </a:r>
          </a:p>
          <a:p>
            <a:pPr marL="171450" indent="-171450">
              <a:spcBef>
                <a:spcPts val="600"/>
              </a:spcBef>
              <a:buFont typeface="Arial" panose="020B0604020202020204" pitchFamily="34" charset="0"/>
              <a:buChar char="•"/>
            </a:pPr>
            <a:r>
              <a:rPr lang="zh-CN" altLang="en-US" sz="1100" b="1" kern="0" dirty="0">
                <a:solidFill>
                  <a:prstClr val="black"/>
                </a:solidFill>
                <a:latin typeface="微软雅黑" panose="020B0503020204020204" pitchFamily="34" charset="-122"/>
                <a:ea typeface="微软雅黑" panose="020B0503020204020204" pitchFamily="34" charset="-122"/>
              </a:rPr>
              <a:t>健康大数据</a:t>
            </a:r>
          </a:p>
          <a:p>
            <a:pPr marL="171450" indent="-171450">
              <a:spcBef>
                <a:spcPts val="600"/>
              </a:spcBef>
              <a:buFont typeface="Arial" panose="020B0604020202020204" pitchFamily="34" charset="0"/>
              <a:buChar char="•"/>
            </a:pPr>
            <a:r>
              <a:rPr lang="zh-CN" altLang="en-US" sz="1100" b="1" kern="0" dirty="0">
                <a:solidFill>
                  <a:prstClr val="black"/>
                </a:solidFill>
                <a:latin typeface="微软雅黑" panose="020B0503020204020204" pitchFamily="34" charset="-122"/>
                <a:ea typeface="微软雅黑" panose="020B0503020204020204" pitchFamily="34" charset="-122"/>
              </a:rPr>
              <a:t>脑机制建模</a:t>
            </a:r>
          </a:p>
          <a:p>
            <a:pPr marL="171450" indent="-171450">
              <a:spcBef>
                <a:spcPts val="600"/>
              </a:spcBef>
              <a:buFont typeface="Arial" panose="020B0604020202020204" pitchFamily="34" charset="0"/>
              <a:buChar char="•"/>
            </a:pPr>
            <a:r>
              <a:rPr lang="zh-CN" altLang="en-US" sz="1100" b="1" kern="0" dirty="0">
                <a:solidFill>
                  <a:prstClr val="black"/>
                </a:solidFill>
                <a:latin typeface="微软雅黑" panose="020B0503020204020204" pitchFamily="34" charset="-122"/>
                <a:ea typeface="微软雅黑" panose="020B0503020204020204" pitchFamily="34" charset="-122"/>
              </a:rPr>
              <a:t>临床前脑成像和信号分析</a:t>
            </a:r>
          </a:p>
          <a:p>
            <a:pPr marL="171450" indent="-171450">
              <a:spcBef>
                <a:spcPts val="600"/>
              </a:spcBef>
              <a:buFont typeface="Arial" panose="020B0604020202020204" pitchFamily="34" charset="0"/>
              <a:buChar char="•"/>
            </a:pPr>
            <a:r>
              <a:rPr lang="zh-CN" altLang="en-US" sz="1100" b="1" kern="0" dirty="0">
                <a:solidFill>
                  <a:prstClr val="black"/>
                </a:solidFill>
                <a:latin typeface="微软雅黑" panose="020B0503020204020204" pitchFamily="34" charset="-122"/>
                <a:ea typeface="微软雅黑" panose="020B0503020204020204" pitchFamily="34" charset="-122"/>
              </a:rPr>
              <a:t>神经信号的统计机器学习</a:t>
            </a:r>
          </a:p>
        </p:txBody>
      </p:sp>
      <p:sp>
        <p:nvSpPr>
          <p:cNvPr id="36" name="矩形 35">
            <a:extLst>
              <a:ext uri="{FF2B5EF4-FFF2-40B4-BE49-F238E27FC236}">
                <a16:creationId xmlns:a16="http://schemas.microsoft.com/office/drawing/2014/main" id="{F4D48337-327C-409B-886E-B1A99A1FCB15}"/>
              </a:ext>
            </a:extLst>
          </p:cNvPr>
          <p:cNvSpPr/>
          <p:nvPr/>
        </p:nvSpPr>
        <p:spPr>
          <a:xfrm>
            <a:off x="9317569" y="2691152"/>
            <a:ext cx="1980547" cy="1702958"/>
          </a:xfrm>
          <a:prstGeom prst="rect">
            <a:avLst/>
          </a:prstGeom>
          <a:solidFill>
            <a:schemeClr val="bg1">
              <a:lumMod val="95000"/>
            </a:schemeClr>
          </a:solidFill>
          <a:ln w="12700" cap="flat" cmpd="sng" algn="ctr">
            <a:noFill/>
            <a:prstDash val="solid"/>
            <a:miter lim="800000"/>
          </a:ln>
          <a:effectLst/>
        </p:spPr>
        <p:txBody>
          <a:bodyPr lIns="72000" tIns="72000" rIns="72000" bIns="180000" rtlCol="0" anchor="ctr"/>
          <a:lstStyle/>
          <a:p>
            <a:pPr marL="171450" indent="-171450">
              <a:spcBef>
                <a:spcPts val="600"/>
              </a:spcBef>
              <a:buFont typeface="Arial" panose="020B0604020202020204" pitchFamily="34" charset="0"/>
              <a:buChar char="•"/>
            </a:pPr>
            <a:r>
              <a:rPr lang="zh-CN" altLang="en-US" sz="800" b="1" kern="0" dirty="0">
                <a:solidFill>
                  <a:prstClr val="black"/>
                </a:solidFill>
                <a:latin typeface="微软雅黑" panose="020B0503020204020204" pitchFamily="34" charset="-122"/>
                <a:ea typeface="微软雅黑" panose="020B0503020204020204" pitchFamily="34" charset="-122"/>
              </a:rPr>
              <a:t>影像引导肿瘤放射治疗技术</a:t>
            </a:r>
          </a:p>
          <a:p>
            <a:pPr marL="171450" indent="-171450">
              <a:spcBef>
                <a:spcPts val="600"/>
              </a:spcBef>
              <a:buFont typeface="Arial" panose="020B0604020202020204" pitchFamily="34" charset="0"/>
              <a:buChar char="•"/>
            </a:pPr>
            <a:r>
              <a:rPr lang="zh-CN" altLang="en-US" sz="800" b="1" kern="0" dirty="0">
                <a:solidFill>
                  <a:prstClr val="black"/>
                </a:solidFill>
                <a:latin typeface="微软雅黑" panose="020B0503020204020204" pitchFamily="34" charset="-122"/>
                <a:ea typeface="微软雅黑" panose="020B0503020204020204" pitchFamily="34" charset="-122"/>
              </a:rPr>
              <a:t>分子影像应用于神经、免疫系统以及肿瘤疾病的早期诊断</a:t>
            </a:r>
          </a:p>
          <a:p>
            <a:pPr marL="171450" indent="-171450">
              <a:spcBef>
                <a:spcPts val="600"/>
              </a:spcBef>
              <a:buFont typeface="Arial" panose="020B0604020202020204" pitchFamily="34" charset="0"/>
              <a:buChar char="•"/>
            </a:pPr>
            <a:r>
              <a:rPr lang="zh-CN" altLang="en-US" sz="800" b="1" kern="0" dirty="0">
                <a:solidFill>
                  <a:prstClr val="black"/>
                </a:solidFill>
                <a:latin typeface="微软雅黑" panose="020B0503020204020204" pitchFamily="34" charset="-122"/>
                <a:ea typeface="微软雅黑" panose="020B0503020204020204" pitchFamily="34" charset="-122"/>
              </a:rPr>
              <a:t>图像引导下聚焦超声对脑部疾病的诊疗：药物递送、肿瘤治疗、神经调控</a:t>
            </a:r>
          </a:p>
          <a:p>
            <a:pPr marL="171450" indent="-171450">
              <a:spcBef>
                <a:spcPts val="600"/>
              </a:spcBef>
              <a:buFont typeface="Arial" panose="020B0604020202020204" pitchFamily="34" charset="0"/>
              <a:buChar char="•"/>
            </a:pPr>
            <a:r>
              <a:rPr lang="zh-CN" altLang="en-US" sz="800" b="1" kern="0" dirty="0">
                <a:solidFill>
                  <a:prstClr val="black"/>
                </a:solidFill>
                <a:latin typeface="微软雅黑" panose="020B0503020204020204" pitchFamily="34" charset="-122"/>
                <a:ea typeface="微软雅黑" panose="020B0503020204020204" pitchFamily="34" charset="-122"/>
              </a:rPr>
              <a:t>数字牙齿正畸</a:t>
            </a:r>
          </a:p>
          <a:p>
            <a:pPr marL="171450" indent="-171450">
              <a:spcBef>
                <a:spcPts val="600"/>
              </a:spcBef>
              <a:buFont typeface="Arial" panose="020B0604020202020204" pitchFamily="34" charset="0"/>
              <a:buChar char="•"/>
            </a:pPr>
            <a:r>
              <a:rPr lang="zh-CN" altLang="en-US" sz="800" b="1" kern="0" dirty="0">
                <a:solidFill>
                  <a:prstClr val="black"/>
                </a:solidFill>
                <a:latin typeface="微软雅黑" panose="020B0503020204020204" pitchFamily="34" charset="-122"/>
                <a:ea typeface="微软雅黑" panose="020B0503020204020204" pitchFamily="34" charset="-122"/>
              </a:rPr>
              <a:t>脑影像在重大公共卫生健康中的应用</a:t>
            </a:r>
          </a:p>
          <a:p>
            <a:pPr marL="171450" indent="-171450">
              <a:spcBef>
                <a:spcPts val="600"/>
              </a:spcBef>
              <a:buFont typeface="Arial" panose="020B0604020202020204" pitchFamily="34" charset="0"/>
              <a:buChar char="•"/>
            </a:pPr>
            <a:r>
              <a:rPr lang="zh-CN" altLang="en-US" sz="800" b="1" kern="0" dirty="0">
                <a:solidFill>
                  <a:prstClr val="black"/>
                </a:solidFill>
                <a:latin typeface="微软雅黑" panose="020B0503020204020204" pitchFamily="34" charset="-122"/>
                <a:ea typeface="微软雅黑" panose="020B0503020204020204" pitchFamily="34" charset="-122"/>
              </a:rPr>
              <a:t>脑机接口与闭环神经调控</a:t>
            </a:r>
          </a:p>
        </p:txBody>
      </p:sp>
      <p:pic>
        <p:nvPicPr>
          <p:cNvPr id="37" name="图片 3">
            <a:extLst>
              <a:ext uri="{FF2B5EF4-FFF2-40B4-BE49-F238E27FC236}">
                <a16:creationId xmlns:a16="http://schemas.microsoft.com/office/drawing/2014/main" id="{0796AF58-527F-443F-8E75-CCC9932C2D39}"/>
              </a:ext>
            </a:extLst>
          </p:cNvPr>
          <p:cNvPicPr>
            <a:picLocks noChangeAspect="1"/>
          </p:cNvPicPr>
          <p:nvPr/>
        </p:nvPicPr>
        <p:blipFill>
          <a:blip r:embed="rId8"/>
          <a:stretch>
            <a:fillRect/>
          </a:stretch>
        </p:blipFill>
        <p:spPr>
          <a:xfrm>
            <a:off x="1153437" y="4622799"/>
            <a:ext cx="522891" cy="558882"/>
          </a:xfrm>
          <a:prstGeom prst="ellipse">
            <a:avLst/>
          </a:prstGeom>
          <a:ln w="63500" cap="rnd">
            <a:noFill/>
          </a:ln>
          <a:effectLst>
            <a:outerShdw dist="50800" sx="1000" sy="1000" algn="ctr" rotWithShape="0">
              <a:schemeClr val="bg1"/>
            </a:outerShdw>
          </a:effectLst>
          <a:scene3d>
            <a:camera prst="orthographicFront"/>
            <a:lightRig rig="contrasting" dir="t">
              <a:rot lat="0" lon="0" rev="3000000"/>
            </a:lightRig>
          </a:scene3d>
          <a:sp3d contourW="7620">
            <a:bevelT w="95250" h="31750"/>
            <a:contourClr>
              <a:srgbClr val="333333"/>
            </a:contourClr>
          </a:sp3d>
        </p:spPr>
      </p:pic>
      <p:pic>
        <p:nvPicPr>
          <p:cNvPr id="38" name="图片 3">
            <a:extLst>
              <a:ext uri="{FF2B5EF4-FFF2-40B4-BE49-F238E27FC236}">
                <a16:creationId xmlns:a16="http://schemas.microsoft.com/office/drawing/2014/main" id="{F838EB97-6B9D-47DF-B949-D0D8C7B3C578}"/>
              </a:ext>
            </a:extLst>
          </p:cNvPr>
          <p:cNvPicPr>
            <a:picLocks noChangeAspect="1"/>
          </p:cNvPicPr>
          <p:nvPr/>
        </p:nvPicPr>
        <p:blipFill>
          <a:blip r:embed="rId9"/>
          <a:stretch>
            <a:fillRect/>
          </a:stretch>
        </p:blipFill>
        <p:spPr>
          <a:xfrm>
            <a:off x="2122989" y="4630267"/>
            <a:ext cx="522891" cy="543947"/>
          </a:xfrm>
          <a:prstGeom prst="ellipse">
            <a:avLst/>
          </a:prstGeom>
          <a:ln w="63500" cap="rnd">
            <a:noFill/>
          </a:ln>
          <a:effectLst>
            <a:outerShdw dist="50800" sx="1000" sy="1000" algn="ctr" rotWithShape="0">
              <a:schemeClr val="bg1"/>
            </a:outerShdw>
          </a:effectLst>
          <a:scene3d>
            <a:camera prst="orthographicFront"/>
            <a:lightRig rig="contrasting" dir="t">
              <a:rot lat="0" lon="0" rev="3000000"/>
            </a:lightRig>
          </a:scene3d>
          <a:sp3d contourW="7620">
            <a:bevelT w="95250" h="31750"/>
            <a:contourClr>
              <a:srgbClr val="333333"/>
            </a:contourClr>
          </a:sp3d>
        </p:spPr>
      </p:pic>
      <p:pic>
        <p:nvPicPr>
          <p:cNvPr id="39" name="图片 3">
            <a:extLst>
              <a:ext uri="{FF2B5EF4-FFF2-40B4-BE49-F238E27FC236}">
                <a16:creationId xmlns:a16="http://schemas.microsoft.com/office/drawing/2014/main" id="{B82D8265-1A29-48E0-ADF5-1FF2601F2FB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33479" y="5303682"/>
            <a:ext cx="525075" cy="574055"/>
          </a:xfrm>
          <a:prstGeom prst="ellipse">
            <a:avLst/>
          </a:prstGeom>
          <a:ln w="63500" cap="rnd">
            <a:noFill/>
          </a:ln>
          <a:effectLst>
            <a:outerShdw dist="50800" sx="1000" sy="1000" algn="ctr" rotWithShape="0">
              <a:schemeClr val="bg1"/>
            </a:outerShdw>
          </a:effectLst>
          <a:scene3d>
            <a:camera prst="orthographicFront"/>
            <a:lightRig rig="contrasting" dir="t">
              <a:rot lat="0" lon="0" rev="3000000"/>
            </a:lightRig>
          </a:scene3d>
          <a:sp3d contourW="7620">
            <a:bevelT w="95250" h="31750"/>
            <a:contourClr>
              <a:srgbClr val="333333"/>
            </a:contourClr>
          </a:sp3d>
        </p:spPr>
      </p:pic>
      <p:pic>
        <p:nvPicPr>
          <p:cNvPr id="40" name="图片 6">
            <a:extLst>
              <a:ext uri="{FF2B5EF4-FFF2-40B4-BE49-F238E27FC236}">
                <a16:creationId xmlns:a16="http://schemas.microsoft.com/office/drawing/2014/main" id="{F41BA89E-B625-4218-BC64-4C87A836A2B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49348" y="4602062"/>
            <a:ext cx="522891" cy="600357"/>
          </a:xfrm>
          <a:prstGeom prst="ellipse">
            <a:avLst/>
          </a:prstGeom>
          <a:ln w="63500" cap="rnd">
            <a:noFill/>
          </a:ln>
          <a:effectLst>
            <a:outerShdw dist="50800" sx="1000" sy="1000" algn="ctr" rotWithShape="0">
              <a:schemeClr val="bg1"/>
            </a:outerShdw>
          </a:effectLst>
          <a:scene3d>
            <a:camera prst="orthographicFront"/>
            <a:lightRig rig="contrasting" dir="t">
              <a:rot lat="0" lon="0" rev="3000000"/>
            </a:lightRig>
          </a:scene3d>
          <a:sp3d contourW="7620">
            <a:bevelT w="95250" h="31750"/>
            <a:contourClr>
              <a:srgbClr val="333333"/>
            </a:contourClr>
          </a:sp3d>
        </p:spPr>
      </p:pic>
      <p:pic>
        <p:nvPicPr>
          <p:cNvPr id="41" name="图片 40">
            <a:extLst>
              <a:ext uri="{FF2B5EF4-FFF2-40B4-BE49-F238E27FC236}">
                <a16:creationId xmlns:a16="http://schemas.microsoft.com/office/drawing/2014/main" id="{4EBF6031-86D6-41E6-A9CA-61AB3B3CDEC6}"/>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9857" t="4757" r="5643" b="22524"/>
          <a:stretch/>
        </p:blipFill>
        <p:spPr>
          <a:xfrm>
            <a:off x="4153434" y="4609787"/>
            <a:ext cx="553022" cy="584907"/>
          </a:xfrm>
          <a:prstGeom prst="ellipse">
            <a:avLst/>
          </a:prstGeom>
          <a:ln w="63500" cap="rnd">
            <a:noFill/>
          </a:ln>
          <a:effectLst>
            <a:outerShdw dist="50800" sx="1000" sy="1000" algn="ctr" rotWithShape="0">
              <a:schemeClr val="bg1"/>
            </a:outerShdw>
          </a:effectLst>
          <a:scene3d>
            <a:camera prst="orthographicFront"/>
            <a:lightRig rig="contrasting" dir="t">
              <a:rot lat="0" lon="0" rev="3000000"/>
            </a:lightRig>
          </a:scene3d>
          <a:sp3d contourW="7620">
            <a:bevelT w="95250" h="31750"/>
            <a:contourClr>
              <a:srgbClr val="333333"/>
            </a:contourClr>
          </a:sp3d>
        </p:spPr>
      </p:pic>
      <p:pic>
        <p:nvPicPr>
          <p:cNvPr id="42" name="图片 3">
            <a:extLst>
              <a:ext uri="{FF2B5EF4-FFF2-40B4-BE49-F238E27FC236}">
                <a16:creationId xmlns:a16="http://schemas.microsoft.com/office/drawing/2014/main" id="{8D716135-C929-4B2F-87C0-EDAA91EABB60}"/>
              </a:ext>
            </a:extLst>
          </p:cNvPr>
          <p:cNvPicPr>
            <a:picLocks noChangeAspect="1"/>
          </p:cNvPicPr>
          <p:nvPr/>
        </p:nvPicPr>
        <p:blipFill>
          <a:blip r:embed="rId8"/>
          <a:stretch>
            <a:fillRect/>
          </a:stretch>
        </p:blipFill>
        <p:spPr>
          <a:xfrm>
            <a:off x="5254140" y="4608482"/>
            <a:ext cx="386297" cy="434770"/>
          </a:xfrm>
          <a:prstGeom prst="ellipse">
            <a:avLst/>
          </a:prstGeom>
          <a:ln w="63500" cap="rnd">
            <a:noFill/>
          </a:ln>
          <a:effectLst>
            <a:outerShdw dist="50800" sx="1000" sy="1000" algn="ctr" rotWithShape="0">
              <a:schemeClr val="bg1"/>
            </a:outerShdw>
          </a:effectLst>
          <a:scene3d>
            <a:camera prst="orthographicFront"/>
            <a:lightRig rig="contrasting" dir="t">
              <a:rot lat="0" lon="0" rev="3000000"/>
            </a:lightRig>
          </a:scene3d>
          <a:sp3d contourW="7620">
            <a:bevelT w="95250" h="31750"/>
            <a:contourClr>
              <a:srgbClr val="333333"/>
            </a:contourClr>
          </a:sp3d>
        </p:spPr>
      </p:pic>
      <p:pic>
        <p:nvPicPr>
          <p:cNvPr id="43" name="图片 3">
            <a:extLst>
              <a:ext uri="{FF2B5EF4-FFF2-40B4-BE49-F238E27FC236}">
                <a16:creationId xmlns:a16="http://schemas.microsoft.com/office/drawing/2014/main" id="{29D22F3D-C658-4C12-9EFC-D2B48C706CAD}"/>
              </a:ext>
            </a:extLst>
          </p:cNvPr>
          <p:cNvPicPr>
            <a:picLocks noChangeAspect="1"/>
          </p:cNvPicPr>
          <p:nvPr/>
        </p:nvPicPr>
        <p:blipFill>
          <a:blip r:embed="rId9"/>
          <a:stretch>
            <a:fillRect/>
          </a:stretch>
        </p:blipFill>
        <p:spPr>
          <a:xfrm>
            <a:off x="5867916" y="4611003"/>
            <a:ext cx="386053" cy="429729"/>
          </a:xfrm>
          <a:prstGeom prst="ellipse">
            <a:avLst/>
          </a:prstGeom>
          <a:ln w="63500" cap="rnd">
            <a:noFill/>
          </a:ln>
          <a:effectLst>
            <a:outerShdw dist="50800" sx="1000" sy="1000" algn="ctr" rotWithShape="0">
              <a:schemeClr val="bg1"/>
            </a:outerShdw>
          </a:effectLst>
          <a:scene3d>
            <a:camera prst="orthographicFront"/>
            <a:lightRig rig="contrasting" dir="t">
              <a:rot lat="0" lon="0" rev="3000000"/>
            </a:lightRig>
          </a:scene3d>
          <a:sp3d contourW="7620">
            <a:bevelT w="95250" h="31750"/>
            <a:contourClr>
              <a:srgbClr val="333333"/>
            </a:contourClr>
          </a:sp3d>
        </p:spPr>
      </p:pic>
      <p:pic>
        <p:nvPicPr>
          <p:cNvPr id="44" name="图片 3">
            <a:extLst>
              <a:ext uri="{FF2B5EF4-FFF2-40B4-BE49-F238E27FC236}">
                <a16:creationId xmlns:a16="http://schemas.microsoft.com/office/drawing/2014/main" id="{E0CEFB3E-ACF1-4AAA-8E5E-F7F4855FC08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495846" y="4608844"/>
            <a:ext cx="391818" cy="434046"/>
          </a:xfrm>
          <a:prstGeom prst="ellipse">
            <a:avLst/>
          </a:prstGeom>
          <a:ln w="63500" cap="rnd">
            <a:noFill/>
          </a:ln>
          <a:effectLst>
            <a:outerShdw dist="50800" sx="1000" sy="1000" algn="ctr" rotWithShape="0">
              <a:schemeClr val="bg1"/>
            </a:outerShdw>
          </a:effectLst>
          <a:scene3d>
            <a:camera prst="orthographicFront"/>
            <a:lightRig rig="contrasting" dir="t">
              <a:rot lat="0" lon="0" rev="3000000"/>
            </a:lightRig>
          </a:scene3d>
          <a:sp3d contourW="7620">
            <a:bevelT w="95250" h="31750"/>
            <a:contourClr>
              <a:srgbClr val="333333"/>
            </a:contourClr>
          </a:sp3d>
        </p:spPr>
      </p:pic>
      <p:pic>
        <p:nvPicPr>
          <p:cNvPr id="45" name="Picture 3">
            <a:extLst>
              <a:ext uri="{FF2B5EF4-FFF2-40B4-BE49-F238E27FC236}">
                <a16:creationId xmlns:a16="http://schemas.microsoft.com/office/drawing/2014/main" id="{F06128CE-BEDC-4C22-872F-982B1FCDC542}"/>
              </a:ext>
            </a:extLst>
          </p:cNvPr>
          <p:cNvPicPr preferRelativeResize="0">
            <a:picLocks/>
          </p:cNvPicPr>
          <p:nvPr/>
        </p:nvPicPr>
        <p:blipFill>
          <a:blip r:embed="rId14" cstate="print">
            <a:extLst>
              <a:ext uri="{28A0092B-C50C-407E-A947-70E740481C1C}">
                <a14:useLocalDpi xmlns:a14="http://schemas.microsoft.com/office/drawing/2010/main" val="0"/>
              </a:ext>
            </a:extLst>
          </a:blip>
          <a:stretch>
            <a:fillRect/>
          </a:stretch>
        </p:blipFill>
        <p:spPr>
          <a:xfrm>
            <a:off x="5248969" y="5170047"/>
            <a:ext cx="414847" cy="440906"/>
          </a:xfrm>
          <a:prstGeom prst="ellipse">
            <a:avLst/>
          </a:prstGeom>
          <a:ln w="63500" cap="rnd">
            <a:noFill/>
          </a:ln>
          <a:effectLst>
            <a:outerShdw dist="50800" sx="1000" sy="1000" algn="ctr" rotWithShape="0">
              <a:schemeClr val="bg1"/>
            </a:outerShdw>
          </a:effectLst>
          <a:scene3d>
            <a:camera prst="orthographicFront"/>
            <a:lightRig rig="contrasting" dir="t">
              <a:rot lat="0" lon="0" rev="3000000"/>
            </a:lightRig>
          </a:scene3d>
          <a:sp3d contourW="7620">
            <a:bevelT w="95250" h="31750"/>
            <a:contourClr>
              <a:srgbClr val="333333"/>
            </a:contourClr>
          </a:sp3d>
        </p:spPr>
      </p:pic>
      <p:pic>
        <p:nvPicPr>
          <p:cNvPr id="46" name="图片 2">
            <a:extLst>
              <a:ext uri="{FF2B5EF4-FFF2-40B4-BE49-F238E27FC236}">
                <a16:creationId xmlns:a16="http://schemas.microsoft.com/office/drawing/2014/main" id="{CA71695E-E7BC-4C79-A47E-05A5B41928AB}"/>
              </a:ext>
            </a:extLst>
          </p:cNvPr>
          <p:cNvPicPr>
            <a:picLocks noChangeAspect="1"/>
          </p:cNvPicPr>
          <p:nvPr/>
        </p:nvPicPr>
        <p:blipFill>
          <a:blip r:embed="rId15"/>
          <a:stretch>
            <a:fillRect/>
          </a:stretch>
        </p:blipFill>
        <p:spPr>
          <a:xfrm>
            <a:off x="6512268" y="5166941"/>
            <a:ext cx="395332" cy="447118"/>
          </a:xfrm>
          <a:prstGeom prst="ellipse">
            <a:avLst/>
          </a:prstGeom>
          <a:ln w="63500" cap="rnd">
            <a:noFill/>
          </a:ln>
          <a:effectLst>
            <a:outerShdw dist="50800" sx="1000" sy="1000" algn="ctr" rotWithShape="0">
              <a:schemeClr val="bg1"/>
            </a:outerShdw>
          </a:effectLst>
          <a:scene3d>
            <a:camera prst="orthographicFront"/>
            <a:lightRig rig="contrasting" dir="t">
              <a:rot lat="0" lon="0" rev="3000000"/>
            </a:lightRig>
          </a:scene3d>
          <a:sp3d contourW="7620">
            <a:bevelT w="95250" h="31750"/>
            <a:contourClr>
              <a:srgbClr val="333333"/>
            </a:contourClr>
          </a:sp3d>
        </p:spPr>
      </p:pic>
      <p:pic>
        <p:nvPicPr>
          <p:cNvPr id="48" name="图片 8">
            <a:extLst>
              <a:ext uri="{FF2B5EF4-FFF2-40B4-BE49-F238E27FC236}">
                <a16:creationId xmlns:a16="http://schemas.microsoft.com/office/drawing/2014/main" id="{7559DCA2-8154-4A7A-ADCC-B95ACF8D24C7}"/>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948031" y="5178609"/>
            <a:ext cx="449652" cy="423782"/>
          </a:xfrm>
          <a:prstGeom prst="ellipse">
            <a:avLst/>
          </a:prstGeom>
          <a:ln w="63500" cap="rnd">
            <a:noFill/>
          </a:ln>
          <a:effectLst>
            <a:outerShdw dist="50800" sx="1000" sy="1000" algn="ctr" rotWithShape="0">
              <a:schemeClr val="bg1"/>
            </a:outerShdw>
          </a:effectLst>
          <a:scene3d>
            <a:camera prst="orthographicFront"/>
            <a:lightRig rig="contrasting" dir="t">
              <a:rot lat="0" lon="0" rev="3000000"/>
            </a:lightRig>
          </a:scene3d>
          <a:sp3d contourW="7620">
            <a:bevelT w="95250" h="31750"/>
            <a:contourClr>
              <a:srgbClr val="333333"/>
            </a:contourClr>
          </a:sp3d>
        </p:spPr>
      </p:pic>
      <p:sp>
        <p:nvSpPr>
          <p:cNvPr id="49" name="椭圆 11">
            <a:extLst>
              <a:ext uri="{FF2B5EF4-FFF2-40B4-BE49-F238E27FC236}">
                <a16:creationId xmlns:a16="http://schemas.microsoft.com/office/drawing/2014/main" id="{DFC49F40-FF74-4413-87B4-842F8CD169C8}"/>
              </a:ext>
            </a:extLst>
          </p:cNvPr>
          <p:cNvSpPr/>
          <p:nvPr/>
        </p:nvSpPr>
        <p:spPr>
          <a:xfrm>
            <a:off x="7310511" y="5193211"/>
            <a:ext cx="391330" cy="394578"/>
          </a:xfrm>
          <a:prstGeom prst="ellipse">
            <a:avLst/>
          </a:prstGeom>
          <a:blipFill dpi="0" rotWithShape="1">
            <a:blip r:embed="rId17" cstate="print">
              <a:extLst>
                <a:ext uri="{28A0092B-C50C-407E-A947-70E740481C1C}">
                  <a14:useLocalDpi xmlns:a14="http://schemas.microsoft.com/office/drawing/2010/main" val="0"/>
                </a:ext>
              </a:extLst>
            </a:blip>
            <a:srcRect/>
            <a:stretch>
              <a:fillRect/>
            </a:stretch>
          </a:blip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prstClr val="black"/>
              </a:solidFill>
            </a:endParaRPr>
          </a:p>
        </p:txBody>
      </p:sp>
      <p:pic>
        <p:nvPicPr>
          <p:cNvPr id="50" name="图片 49">
            <a:extLst>
              <a:ext uri="{FF2B5EF4-FFF2-40B4-BE49-F238E27FC236}">
                <a16:creationId xmlns:a16="http://schemas.microsoft.com/office/drawing/2014/main" id="{74A4BAB3-8406-43B6-B913-78564B9AF1B3}"/>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330855" y="5715002"/>
            <a:ext cx="367517" cy="396374"/>
          </a:xfrm>
          <a:prstGeom prst="ellipse">
            <a:avLst/>
          </a:prstGeom>
          <a:ln w="63500" cap="rnd">
            <a:noFill/>
          </a:ln>
          <a:effectLst>
            <a:outerShdw dist="50800" sx="1000" sy="1000" algn="ctr" rotWithShape="0">
              <a:schemeClr val="bg1"/>
            </a:outerShdw>
          </a:effectLst>
          <a:scene3d>
            <a:camera prst="orthographicFront"/>
            <a:lightRig rig="contrasting" dir="t">
              <a:rot lat="0" lon="0" rev="3000000"/>
            </a:lightRig>
          </a:scene3d>
          <a:sp3d contourW="7620">
            <a:bevelT w="95250" h="31750"/>
            <a:contourClr>
              <a:srgbClr val="333333"/>
            </a:contourClr>
          </a:sp3d>
        </p:spPr>
      </p:pic>
      <p:pic>
        <p:nvPicPr>
          <p:cNvPr id="51" name="图片 50">
            <a:extLst>
              <a:ext uri="{FF2B5EF4-FFF2-40B4-BE49-F238E27FC236}">
                <a16:creationId xmlns:a16="http://schemas.microsoft.com/office/drawing/2014/main" id="{3098BE99-639E-447D-8023-B43FDF1D6CE8}"/>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l="9857" t="4757" r="5643" b="22524"/>
          <a:stretch/>
        </p:blipFill>
        <p:spPr>
          <a:xfrm>
            <a:off x="10757103" y="4595127"/>
            <a:ext cx="421325" cy="461480"/>
          </a:xfrm>
          <a:prstGeom prst="ellipse">
            <a:avLst/>
          </a:prstGeom>
          <a:ln w="63500" cap="rnd">
            <a:noFill/>
          </a:ln>
          <a:effectLst>
            <a:outerShdw dist="50800" sx="1000" sy="1000" algn="ctr" rotWithShape="0">
              <a:schemeClr val="bg1"/>
            </a:outerShdw>
          </a:effectLst>
          <a:scene3d>
            <a:camera prst="orthographicFront"/>
            <a:lightRig rig="contrasting" dir="t">
              <a:rot lat="0" lon="0" rev="3000000"/>
            </a:lightRig>
          </a:scene3d>
          <a:sp3d contourW="7620">
            <a:bevelT w="95250" h="31750"/>
            <a:contourClr>
              <a:srgbClr val="333333"/>
            </a:contourClr>
          </a:sp3d>
        </p:spPr>
      </p:pic>
      <p:pic>
        <p:nvPicPr>
          <p:cNvPr id="52" name="Picture 3">
            <a:extLst>
              <a:ext uri="{FF2B5EF4-FFF2-40B4-BE49-F238E27FC236}">
                <a16:creationId xmlns:a16="http://schemas.microsoft.com/office/drawing/2014/main" id="{1B5DFE2F-D6FD-4ACE-A425-F56ED01BA942}"/>
              </a:ext>
            </a:extLst>
          </p:cNvPr>
          <p:cNvPicPr preferRelativeResize="0">
            <a:picLocks/>
          </p:cNvPicPr>
          <p:nvPr/>
        </p:nvPicPr>
        <p:blipFill>
          <a:blip r:embed="rId20" cstate="print">
            <a:extLst>
              <a:ext uri="{28A0092B-C50C-407E-A947-70E740481C1C}">
                <a14:useLocalDpi xmlns:a14="http://schemas.microsoft.com/office/drawing/2010/main" val="0"/>
              </a:ext>
            </a:extLst>
          </a:blip>
          <a:stretch>
            <a:fillRect/>
          </a:stretch>
        </p:blipFill>
        <p:spPr>
          <a:xfrm>
            <a:off x="9391559" y="4593083"/>
            <a:ext cx="412634" cy="465569"/>
          </a:xfrm>
          <a:prstGeom prst="ellipse">
            <a:avLst/>
          </a:prstGeom>
          <a:ln w="63500" cap="rnd">
            <a:noFill/>
          </a:ln>
          <a:effectLst>
            <a:outerShdw dist="50800" sx="1000" sy="1000" algn="ctr" rotWithShape="0">
              <a:schemeClr val="bg1"/>
            </a:outerShdw>
          </a:effectLst>
          <a:scene3d>
            <a:camera prst="orthographicFront"/>
            <a:lightRig rig="contrasting" dir="t">
              <a:rot lat="0" lon="0" rev="3000000"/>
            </a:lightRig>
          </a:scene3d>
          <a:sp3d contourW="7620">
            <a:bevelT w="95250" h="31750"/>
            <a:contourClr>
              <a:srgbClr val="333333"/>
            </a:contourClr>
          </a:sp3d>
        </p:spPr>
      </p:pic>
      <p:pic>
        <p:nvPicPr>
          <p:cNvPr id="53" name="图片 52">
            <a:extLst>
              <a:ext uri="{FF2B5EF4-FFF2-40B4-BE49-F238E27FC236}">
                <a16:creationId xmlns:a16="http://schemas.microsoft.com/office/drawing/2014/main" id="{7FCC4749-DA39-4583-8A1B-186C0B246FE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757104" y="5170689"/>
            <a:ext cx="394312" cy="439623"/>
          </a:xfrm>
          <a:prstGeom prst="ellipse">
            <a:avLst/>
          </a:prstGeom>
          <a:ln w="63500" cap="rnd">
            <a:noFill/>
          </a:ln>
          <a:effectLst>
            <a:outerShdw dist="50800" sx="1000" sy="1000" algn="ctr" rotWithShape="0">
              <a:schemeClr val="bg1"/>
            </a:outerShdw>
          </a:effectLst>
          <a:scene3d>
            <a:camera prst="orthographicFront"/>
            <a:lightRig rig="contrasting" dir="t">
              <a:rot lat="0" lon="0" rev="3000000"/>
            </a:lightRig>
          </a:scene3d>
          <a:sp3d contourW="7620">
            <a:bevelT w="95250" h="31750"/>
            <a:contourClr>
              <a:srgbClr val="333333"/>
            </a:contourClr>
          </a:sp3d>
        </p:spPr>
      </p:pic>
      <p:sp>
        <p:nvSpPr>
          <p:cNvPr id="54" name="椭圆 11">
            <a:extLst>
              <a:ext uri="{FF2B5EF4-FFF2-40B4-BE49-F238E27FC236}">
                <a16:creationId xmlns:a16="http://schemas.microsoft.com/office/drawing/2014/main" id="{1758195F-A0A6-4112-9C50-1796992B5CA3}"/>
              </a:ext>
            </a:extLst>
          </p:cNvPr>
          <p:cNvSpPr/>
          <p:nvPr/>
        </p:nvSpPr>
        <p:spPr>
          <a:xfrm>
            <a:off x="5891743" y="5179426"/>
            <a:ext cx="396856" cy="422148"/>
          </a:xfrm>
          <a:prstGeom prst="ellipse">
            <a:avLst/>
          </a:prstGeom>
          <a:blipFill dpi="0" rotWithShape="1">
            <a:blip r:embed="rId22" cstate="print">
              <a:extLst>
                <a:ext uri="{28A0092B-C50C-407E-A947-70E740481C1C}">
                  <a14:useLocalDpi xmlns:a14="http://schemas.microsoft.com/office/drawing/2010/main" val="0"/>
                </a:ext>
              </a:extLst>
            </a:blip>
            <a:srcRect/>
            <a:stretch>
              <a:fillRect/>
            </a:stretch>
          </a:blip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prstClr val="black"/>
              </a:solidFill>
            </a:endParaRPr>
          </a:p>
        </p:txBody>
      </p:sp>
      <p:pic>
        <p:nvPicPr>
          <p:cNvPr id="55" name="图片 39">
            <a:extLst>
              <a:ext uri="{FF2B5EF4-FFF2-40B4-BE49-F238E27FC236}">
                <a16:creationId xmlns:a16="http://schemas.microsoft.com/office/drawing/2014/main" id="{67B254B9-9ED3-4162-B495-2407C0098F47}"/>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7968696" y="4602922"/>
            <a:ext cx="421125" cy="445891"/>
          </a:xfrm>
          <a:prstGeom prst="ellipse">
            <a:avLst/>
          </a:prstGeom>
          <a:ln w="63500" cap="rnd">
            <a:noFill/>
          </a:ln>
          <a:effectLst>
            <a:outerShdw dist="50800" sx="1000" sy="1000" algn="ctr" rotWithShape="0">
              <a:schemeClr val="bg1"/>
            </a:outerShdw>
          </a:effectLst>
          <a:scene3d>
            <a:camera prst="orthographicFront"/>
            <a:lightRig rig="contrasting" dir="t">
              <a:rot lat="0" lon="0" rev="3000000"/>
            </a:lightRig>
          </a:scene3d>
          <a:sp3d contourW="7620">
            <a:bevelT w="95250" h="31750"/>
            <a:contourClr>
              <a:srgbClr val="333333"/>
            </a:contourClr>
          </a:sp3d>
        </p:spPr>
      </p:pic>
      <p:pic>
        <p:nvPicPr>
          <p:cNvPr id="56" name="Picture 8">
            <a:extLst>
              <a:ext uri="{FF2B5EF4-FFF2-40B4-BE49-F238E27FC236}">
                <a16:creationId xmlns:a16="http://schemas.microsoft.com/office/drawing/2014/main" id="{A61BBD12-F6FA-479E-B0DD-E1052A012689}"/>
              </a:ext>
            </a:extLst>
          </p:cNvPr>
          <p:cNvPicPr preferRelativeResize="0">
            <a:picLocks/>
          </p:cNvPicPr>
          <p:nvPr/>
        </p:nvPicPr>
        <p:blipFill rotWithShape="1">
          <a:blip r:embed="rId24" cstate="print">
            <a:extLst>
              <a:ext uri="{28A0092B-C50C-407E-A947-70E740481C1C}">
                <a14:useLocalDpi xmlns:a14="http://schemas.microsoft.com/office/drawing/2010/main" val="0"/>
              </a:ext>
            </a:extLst>
          </a:blip>
          <a:srcRect l="-5188" t="2747" r="-5188" b="8538"/>
          <a:stretch/>
        </p:blipFill>
        <p:spPr>
          <a:xfrm>
            <a:off x="8603606" y="4596193"/>
            <a:ext cx="417521" cy="459349"/>
          </a:xfrm>
          <a:prstGeom prst="ellipse">
            <a:avLst/>
          </a:prstGeom>
          <a:ln w="63500" cap="rnd">
            <a:noFill/>
          </a:ln>
          <a:effectLst>
            <a:outerShdw dist="50800" sx="1000" sy="1000" algn="ctr" rotWithShape="0">
              <a:schemeClr val="bg1"/>
            </a:outerShdw>
          </a:effectLst>
          <a:scene3d>
            <a:camera prst="orthographicFront"/>
            <a:lightRig rig="contrasting" dir="t">
              <a:rot lat="0" lon="0" rev="3000000"/>
            </a:lightRig>
          </a:scene3d>
          <a:sp3d contourW="7620">
            <a:bevelT w="95250" h="31750"/>
            <a:contourClr>
              <a:srgbClr val="333333"/>
            </a:contourClr>
          </a:sp3d>
        </p:spPr>
      </p:pic>
      <p:pic>
        <p:nvPicPr>
          <p:cNvPr id="57" name="图片 31">
            <a:extLst>
              <a:ext uri="{FF2B5EF4-FFF2-40B4-BE49-F238E27FC236}">
                <a16:creationId xmlns:a16="http://schemas.microsoft.com/office/drawing/2014/main" id="{F7105E3C-3B56-40AC-84A8-AB514686FACF}"/>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7297962" y="4609787"/>
            <a:ext cx="424583" cy="432160"/>
          </a:xfrm>
          <a:prstGeom prst="ellipse">
            <a:avLst/>
          </a:prstGeom>
          <a:ln w="63500" cap="rnd">
            <a:noFill/>
          </a:ln>
          <a:effectLst>
            <a:outerShdw dist="50800" sx="1000" sy="1000" algn="ctr" rotWithShape="0">
              <a:schemeClr val="bg1"/>
            </a:outerShdw>
          </a:effectLst>
          <a:scene3d>
            <a:camera prst="orthographicFront"/>
            <a:lightRig rig="contrasting" dir="t">
              <a:rot lat="0" lon="0" rev="3000000"/>
            </a:lightRig>
          </a:scene3d>
          <a:sp3d contourW="7620">
            <a:bevelT w="95250" h="31750"/>
            <a:contourClr>
              <a:srgbClr val="333333"/>
            </a:contourClr>
          </a:sp3d>
        </p:spPr>
      </p:pic>
      <p:pic>
        <p:nvPicPr>
          <p:cNvPr id="58" name="图片 6">
            <a:extLst>
              <a:ext uri="{FF2B5EF4-FFF2-40B4-BE49-F238E27FC236}">
                <a16:creationId xmlns:a16="http://schemas.microsoft.com/office/drawing/2014/main" id="{657DB523-EDD1-4C36-99D0-7D0606F61602}"/>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051696" y="4585503"/>
            <a:ext cx="435290" cy="480729"/>
          </a:xfrm>
          <a:prstGeom prst="ellipse">
            <a:avLst/>
          </a:prstGeom>
          <a:ln w="63500" cap="rnd">
            <a:noFill/>
          </a:ln>
          <a:effectLst>
            <a:outerShdw dist="50800" sx="1000" sy="1000" algn="ctr" rotWithShape="0">
              <a:schemeClr val="bg1"/>
            </a:outerShdw>
          </a:effectLst>
          <a:scene3d>
            <a:camera prst="orthographicFront"/>
            <a:lightRig rig="contrasting" dir="t">
              <a:rot lat="0" lon="0" rev="3000000"/>
            </a:lightRig>
          </a:scene3d>
          <a:sp3d contourW="7620">
            <a:bevelT w="95250" h="31750"/>
            <a:contourClr>
              <a:srgbClr val="333333"/>
            </a:contourClr>
          </a:sp3d>
        </p:spPr>
      </p:pic>
      <p:grpSp>
        <p:nvGrpSpPr>
          <p:cNvPr id="59" name="组合 58"/>
          <p:cNvGrpSpPr/>
          <p:nvPr/>
        </p:nvGrpSpPr>
        <p:grpSpPr>
          <a:xfrm>
            <a:off x="900000" y="6238589"/>
            <a:ext cx="10540886" cy="483104"/>
            <a:chOff x="7525" y="71059"/>
            <a:chExt cx="2001682" cy="372785"/>
          </a:xfrm>
          <a:solidFill>
            <a:schemeClr val="accent1"/>
          </a:solidFill>
        </p:grpSpPr>
        <p:sp>
          <p:nvSpPr>
            <p:cNvPr id="60" name="燕尾形 59"/>
            <p:cNvSpPr/>
            <p:nvPr/>
          </p:nvSpPr>
          <p:spPr>
            <a:xfrm>
              <a:off x="7525" y="71059"/>
              <a:ext cx="2001682" cy="372785"/>
            </a:xfrm>
            <a:prstGeom prst="chevron">
              <a:avLst/>
            </a:prstGeom>
            <a:grpFill/>
            <a:ln w="12700" cap="flat" cmpd="sng" algn="ctr">
              <a:solidFill>
                <a:srgbClr val="E7E6E6">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61" name="燕尾形 4"/>
            <p:cNvSpPr/>
            <p:nvPr/>
          </p:nvSpPr>
          <p:spPr>
            <a:xfrm>
              <a:off x="193918" y="71059"/>
              <a:ext cx="1628897" cy="37278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algn="ctr" defTabSz="711200">
                <a:lnSpc>
                  <a:spcPct val="90000"/>
                </a:lnSpc>
                <a:spcBef>
                  <a:spcPct val="0"/>
                </a:spcBef>
                <a:spcAft>
                  <a:spcPct val="35000"/>
                </a:spcAft>
              </a:pPr>
              <a:r>
                <a:rPr lang="zh-CN" altLang="en-US" sz="1600" b="1" dirty="0">
                  <a:solidFill>
                    <a:sysClr val="window" lastClr="FFFFFF"/>
                  </a:solidFill>
                  <a:latin typeface="微软雅黑"/>
                  <a:ea typeface="微软雅黑"/>
                </a:rPr>
                <a:t>全程全栈聚焦生物医学影像</a:t>
              </a:r>
            </a:p>
          </p:txBody>
        </p:sp>
      </p:grpSp>
      <p:pic>
        <p:nvPicPr>
          <p:cNvPr id="62" name="图片 61">
            <a:extLst>
              <a:ext uri="{FF2B5EF4-FFF2-40B4-BE49-F238E27FC236}">
                <a16:creationId xmlns:a16="http://schemas.microsoft.com/office/drawing/2014/main" id="{8E2F8B24-249F-4486-B1BA-A4B63519BA2B}"/>
              </a:ext>
            </a:extLst>
          </p:cNvPr>
          <p:cNvPicPr>
            <a:picLocks noChangeAspect="1"/>
          </p:cNvPicPr>
          <p:nvPr/>
        </p:nvPicPr>
        <p:blipFill rotWithShape="1">
          <a:blip r:embed="rId27"/>
          <a:srcRect l="1005" t="3901" r="3187" b="3045"/>
          <a:stretch/>
        </p:blipFill>
        <p:spPr>
          <a:xfrm>
            <a:off x="8613624" y="5168991"/>
            <a:ext cx="419776" cy="443019"/>
          </a:xfrm>
          <a:prstGeom prst="ellipse">
            <a:avLst/>
          </a:prstGeom>
          <a:ln w="63500" cap="rnd">
            <a:noFill/>
          </a:ln>
          <a:effectLst>
            <a:outerShdw dist="50800" sx="1000" sy="1000" algn="ctr" rotWithShape="0">
              <a:schemeClr val="bg1"/>
            </a:outerShdw>
          </a:effectLst>
          <a:scene3d>
            <a:camera prst="orthographicFront"/>
            <a:lightRig rig="contrasting" dir="t">
              <a:rot lat="0" lon="0" rev="3000000"/>
            </a:lightRig>
          </a:scene3d>
          <a:sp3d contourW="7620">
            <a:bevelT w="95250" h="31750"/>
            <a:contourClr>
              <a:srgbClr val="333333"/>
            </a:contourClr>
          </a:sp3d>
        </p:spPr>
      </p:pic>
      <p:pic>
        <p:nvPicPr>
          <p:cNvPr id="63" name="Picture 8">
            <a:extLst>
              <a:ext uri="{FF2B5EF4-FFF2-40B4-BE49-F238E27FC236}">
                <a16:creationId xmlns:a16="http://schemas.microsoft.com/office/drawing/2014/main" id="{A61BBD12-F6FA-479E-B0DD-E1052A012689}"/>
              </a:ext>
            </a:extLst>
          </p:cNvPr>
          <p:cNvPicPr preferRelativeResize="0">
            <a:picLocks/>
          </p:cNvPicPr>
          <p:nvPr/>
        </p:nvPicPr>
        <p:blipFill rotWithShape="1">
          <a:blip r:embed="rId24" cstate="print">
            <a:extLst>
              <a:ext uri="{28A0092B-C50C-407E-A947-70E740481C1C}">
                <a14:useLocalDpi xmlns:a14="http://schemas.microsoft.com/office/drawing/2010/main" val="0"/>
              </a:ext>
            </a:extLst>
          </a:blip>
          <a:srcRect l="-5188" t="2747" r="-5188" b="8538"/>
          <a:stretch/>
        </p:blipFill>
        <p:spPr>
          <a:xfrm>
            <a:off x="10051276" y="5160826"/>
            <a:ext cx="417521" cy="459349"/>
          </a:xfrm>
          <a:prstGeom prst="ellipse">
            <a:avLst/>
          </a:prstGeom>
          <a:ln w="63500" cap="rnd">
            <a:noFill/>
          </a:ln>
          <a:effectLst>
            <a:outerShdw dist="50800" sx="1000" sy="1000" algn="ctr" rotWithShape="0">
              <a:schemeClr val="bg1"/>
            </a:outerShdw>
          </a:effectLst>
          <a:scene3d>
            <a:camera prst="orthographicFront"/>
            <a:lightRig rig="contrasting" dir="t">
              <a:rot lat="0" lon="0" rev="3000000"/>
            </a:lightRig>
          </a:scene3d>
          <a:sp3d contourW="7620">
            <a:bevelT w="95250" h="31750"/>
            <a:contourClr>
              <a:srgbClr val="333333"/>
            </a:contourClr>
          </a:sp3d>
        </p:spPr>
      </p:pic>
      <p:pic>
        <p:nvPicPr>
          <p:cNvPr id="64" name="Picture 2">
            <a:extLst>
              <a:ext uri="{FF2B5EF4-FFF2-40B4-BE49-F238E27FC236}">
                <a16:creationId xmlns:a16="http://schemas.microsoft.com/office/drawing/2014/main" id="{665E4F8E-ED82-44C5-96CB-5A223BBD9122}"/>
              </a:ext>
            </a:extLst>
          </p:cNvPr>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7948031" y="5693861"/>
            <a:ext cx="380847" cy="417516"/>
          </a:xfrm>
          <a:prstGeom prst="ellipse">
            <a:avLst/>
          </a:prstGeom>
          <a:ln w="0" cap="rnd">
            <a:noFill/>
          </a:ln>
          <a:effectLst/>
          <a:scene3d>
            <a:camera prst="orthographicFront"/>
            <a:lightRig rig="contrasting" dir="t">
              <a:rot lat="0" lon="0" rev="3000000"/>
            </a:lightRig>
          </a:scene3d>
          <a:sp3d contourW="7620">
            <a:bevelT w="95250" h="31750"/>
            <a:contourClr>
              <a:srgbClr val="333333"/>
            </a:contourClr>
          </a:sp3d>
        </p:spPr>
      </p:pic>
      <p:pic>
        <p:nvPicPr>
          <p:cNvPr id="67" name="图片 1">
            <a:extLst>
              <a:ext uri="{FF2B5EF4-FFF2-40B4-BE49-F238E27FC236}">
                <a16:creationId xmlns:a16="http://schemas.microsoft.com/office/drawing/2014/main" id="{129E1957-D41E-4FB5-95F7-D6B4072F1E3C}"/>
              </a:ext>
            </a:extLst>
          </p:cNvPr>
          <p:cNvPicPr>
            <a:picLocks noChangeAspect="1"/>
          </p:cNvPicPr>
          <p:nvPr/>
        </p:nvPicPr>
        <p:blipFill rotWithShape="1">
          <a:blip r:embed="rId29" cstate="print">
            <a:extLst>
              <a:ext uri="{28A0092B-C50C-407E-A947-70E740481C1C}">
                <a14:useLocalDpi xmlns:a14="http://schemas.microsoft.com/office/drawing/2010/main" val="0"/>
              </a:ext>
            </a:extLst>
          </a:blip>
          <a:srcRect l="18294" t="7407" r="14785" b="40295"/>
          <a:stretch/>
        </p:blipFill>
        <p:spPr>
          <a:xfrm>
            <a:off x="3765515" y="5256822"/>
            <a:ext cx="522892" cy="61289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8" name="图片 1">
            <a:extLst>
              <a:ext uri="{FF2B5EF4-FFF2-40B4-BE49-F238E27FC236}">
                <a16:creationId xmlns:a16="http://schemas.microsoft.com/office/drawing/2014/main" id="{0B2499D5-BF2B-47E0-987D-7790F3F700CC}"/>
              </a:ext>
            </a:extLst>
          </p:cNvPr>
          <p:cNvPicPr>
            <a:picLocks noChangeAspect="1"/>
          </p:cNvPicPr>
          <p:nvPr/>
        </p:nvPicPr>
        <p:blipFill rotWithShape="1">
          <a:blip r:embed="rId30" cstate="print">
            <a:extLst>
              <a:ext uri="{28A0092B-C50C-407E-A947-70E740481C1C}">
                <a14:useLocalDpi xmlns:a14="http://schemas.microsoft.com/office/drawing/2010/main" val="0"/>
              </a:ext>
            </a:extLst>
          </a:blip>
          <a:srcRect l="18294" t="7407" r="14785" b="40295"/>
          <a:stretch/>
        </p:blipFill>
        <p:spPr>
          <a:xfrm>
            <a:off x="8615879" y="5654343"/>
            <a:ext cx="417521" cy="48938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9" name="图片 1">
            <a:extLst>
              <a:ext uri="{FF2B5EF4-FFF2-40B4-BE49-F238E27FC236}">
                <a16:creationId xmlns:a16="http://schemas.microsoft.com/office/drawing/2014/main" id="{7AE7B681-D8CA-48DF-82E0-C5204F31B039}"/>
              </a:ext>
            </a:extLst>
          </p:cNvPr>
          <p:cNvPicPr>
            <a:picLocks noChangeAspect="1"/>
          </p:cNvPicPr>
          <p:nvPr/>
        </p:nvPicPr>
        <p:blipFill rotWithShape="1">
          <a:blip r:embed="rId30" cstate="print">
            <a:extLst>
              <a:ext uri="{28A0092B-C50C-407E-A947-70E740481C1C}">
                <a14:useLocalDpi xmlns:a14="http://schemas.microsoft.com/office/drawing/2010/main" val="0"/>
              </a:ext>
            </a:extLst>
          </a:blip>
          <a:srcRect l="18294" t="7407" r="14785" b="40295"/>
          <a:stretch/>
        </p:blipFill>
        <p:spPr>
          <a:xfrm>
            <a:off x="9415559" y="5185998"/>
            <a:ext cx="417521" cy="48938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1696126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标题 1">
            <a:extLst>
              <a:ext uri="{FF2B5EF4-FFF2-40B4-BE49-F238E27FC236}">
                <a16:creationId xmlns:a16="http://schemas.microsoft.com/office/drawing/2014/main" id="{2FDF39B1-36E6-4712-B93F-24BCE0724DC2}"/>
              </a:ext>
            </a:extLst>
          </p:cNvPr>
          <p:cNvSpPr>
            <a:spLocks noGrp="1"/>
          </p:cNvSpPr>
          <p:nvPr>
            <p:ph type="title"/>
          </p:nvPr>
        </p:nvSpPr>
        <p:spPr>
          <a:xfrm>
            <a:off x="900000" y="360000"/>
            <a:ext cx="10515600" cy="615553"/>
          </a:xfrm>
        </p:spPr>
        <p:txBody>
          <a:bodyPr wrap="square" lIns="0" tIns="0" rIns="0" bIns="0">
            <a:spAutoFit/>
          </a:bodyPr>
          <a:lstStyle/>
          <a:p>
            <a:r>
              <a:rPr lang="zh-CN" altLang="en-US" sz="4000" dirty="0">
                <a:solidFill>
                  <a:schemeClr val="tx1"/>
                </a:solidFill>
                <a:latin typeface="Microsoft YaHei" panose="020B0503020204020204" pitchFamily="34" charset="-122"/>
                <a:ea typeface="Microsoft YaHei" panose="020B0503020204020204" pitchFamily="34" charset="-122"/>
              </a:rPr>
              <a:t>智能医学方向</a:t>
            </a:r>
            <a:r>
              <a:rPr lang="en-US" altLang="zh-CN" sz="4000" dirty="0">
                <a:solidFill>
                  <a:schemeClr val="tx1"/>
                </a:solidFill>
                <a:latin typeface="Microsoft YaHei" panose="020B0503020204020204" pitchFamily="34" charset="-122"/>
                <a:ea typeface="Microsoft YaHei" panose="020B0503020204020204" pitchFamily="34" charset="-122"/>
              </a:rPr>
              <a:t>PI</a:t>
            </a:r>
            <a:endParaRPr lang="zh-CN" altLang="en-US" sz="4000" dirty="0">
              <a:solidFill>
                <a:schemeClr val="tx1"/>
              </a:solidFill>
              <a:latin typeface="Microsoft YaHei" panose="020B0503020204020204" pitchFamily="34" charset="-122"/>
              <a:ea typeface="Microsoft YaHei" panose="020B0503020204020204" pitchFamily="34" charset="-122"/>
            </a:endParaRPr>
          </a:p>
        </p:txBody>
      </p:sp>
      <p:sp>
        <p:nvSpPr>
          <p:cNvPr id="50" name="矩形 49">
            <a:extLst>
              <a:ext uri="{FF2B5EF4-FFF2-40B4-BE49-F238E27FC236}">
                <a16:creationId xmlns:a16="http://schemas.microsoft.com/office/drawing/2014/main" id="{8DF562FF-C0EB-1D4A-A1E9-9F6A92347EEE}"/>
              </a:ext>
            </a:extLst>
          </p:cNvPr>
          <p:cNvSpPr/>
          <p:nvPr/>
        </p:nvSpPr>
        <p:spPr>
          <a:xfrm>
            <a:off x="1278207" y="1742879"/>
            <a:ext cx="2746966" cy="4433292"/>
          </a:xfrm>
          <a:prstGeom prst="rect">
            <a:avLst/>
          </a:prstGeom>
          <a:noFill/>
          <a:ln w="6350">
            <a:solidFill>
              <a:srgbClr val="A500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59" name="矩形 58">
            <a:extLst>
              <a:ext uri="{FF2B5EF4-FFF2-40B4-BE49-F238E27FC236}">
                <a16:creationId xmlns:a16="http://schemas.microsoft.com/office/drawing/2014/main" id="{141A568A-2E51-B04C-A088-19E54887F0FD}"/>
              </a:ext>
            </a:extLst>
          </p:cNvPr>
          <p:cNvSpPr/>
          <p:nvPr/>
        </p:nvSpPr>
        <p:spPr>
          <a:xfrm>
            <a:off x="1278207" y="1289335"/>
            <a:ext cx="2746966" cy="465120"/>
          </a:xfrm>
          <a:prstGeom prst="rect">
            <a:avLst/>
          </a:prstGeom>
          <a:solidFill>
            <a:srgbClr val="A50003"/>
          </a:solidFill>
          <a:ln w="6350">
            <a:solidFill>
              <a:srgbClr val="A50003"/>
            </a:solidFill>
          </a:ln>
        </p:spPr>
        <p:txBody>
          <a:bodyPr wrap="square" tIns="108000">
            <a:noAutofit/>
          </a:bodyPr>
          <a:lstStyle/>
          <a:p>
            <a:pPr algn="ctr"/>
            <a:r>
              <a:rPr lang="zh-CN" altLang="en-US" b="1" dirty="0">
                <a:solidFill>
                  <a:prstClr val="white"/>
                </a:solidFill>
                <a:latin typeface="Microsoft YaHei" panose="020B0503020204020204" pitchFamily="34" charset="-122"/>
                <a:ea typeface="Microsoft YaHei" panose="020B0503020204020204" pitchFamily="34" charset="-122"/>
              </a:rPr>
              <a:t>正教授</a:t>
            </a:r>
            <a:r>
              <a:rPr lang="en-US" altLang="zh-CN" b="1" dirty="0">
                <a:solidFill>
                  <a:prstClr val="white"/>
                </a:solidFill>
                <a:latin typeface="Microsoft YaHei" panose="020B0503020204020204" pitchFamily="34" charset="-122"/>
                <a:ea typeface="Microsoft YaHei" panose="020B0503020204020204" pitchFamily="34" charset="-122"/>
              </a:rPr>
              <a:t>(Tenured) </a:t>
            </a:r>
          </a:p>
        </p:txBody>
      </p:sp>
      <p:sp>
        <p:nvSpPr>
          <p:cNvPr id="61" name="矩形 60">
            <a:extLst>
              <a:ext uri="{FF2B5EF4-FFF2-40B4-BE49-F238E27FC236}">
                <a16:creationId xmlns:a16="http://schemas.microsoft.com/office/drawing/2014/main" id="{71CA1180-920A-47B9-B4E0-6601A9522C5C}"/>
              </a:ext>
            </a:extLst>
          </p:cNvPr>
          <p:cNvSpPr/>
          <p:nvPr/>
        </p:nvSpPr>
        <p:spPr>
          <a:xfrm>
            <a:off x="1680271" y="4582024"/>
            <a:ext cx="2057819" cy="975652"/>
          </a:xfrm>
          <a:prstGeom prst="rect">
            <a:avLst/>
          </a:prstGeom>
        </p:spPr>
        <p:txBody>
          <a:bodyPr wrap="square">
            <a:spAutoFit/>
          </a:bodyPr>
          <a:lstStyle/>
          <a:p>
            <a:pPr algn="ctr">
              <a:lnSpc>
                <a:spcPct val="130000"/>
              </a:lnSpc>
              <a:spcBef>
                <a:spcPts val="400"/>
              </a:spcBef>
            </a:pPr>
            <a:r>
              <a:rPr lang="zh-CN" altLang="en-US" sz="1000" b="1" dirty="0">
                <a:solidFill>
                  <a:srgbClr val="A50003"/>
                </a:solidFill>
                <a:latin typeface="Microsoft YaHei" panose="020B0503020204020204" pitchFamily="34" charset="-122"/>
                <a:ea typeface="Microsoft YaHei" panose="020B0503020204020204" pitchFamily="34" charset="-122"/>
              </a:rPr>
              <a:t>美国北卡罗来纳大学教堂山分校终身正教授</a:t>
            </a:r>
            <a:endParaRPr lang="en-US" altLang="zh-CN" sz="1000" b="1" dirty="0">
              <a:solidFill>
                <a:srgbClr val="A50003"/>
              </a:solidFill>
              <a:latin typeface="Microsoft YaHei" panose="020B0503020204020204" pitchFamily="34" charset="-122"/>
              <a:ea typeface="Microsoft YaHei" panose="020B0503020204020204" pitchFamily="34" charset="-122"/>
            </a:endParaRPr>
          </a:p>
          <a:p>
            <a:pPr algn="ctr">
              <a:lnSpc>
                <a:spcPct val="130000"/>
              </a:lnSpc>
              <a:spcBef>
                <a:spcPts val="400"/>
              </a:spcBef>
            </a:pPr>
            <a:r>
              <a:rPr lang="zh-CN" altLang="en-US" sz="1000" b="1" dirty="0">
                <a:solidFill>
                  <a:prstClr val="black"/>
                </a:solidFill>
                <a:latin typeface="Microsoft YaHei" panose="020B0503020204020204" pitchFamily="34" charset="-122"/>
                <a:ea typeface="Microsoft YaHei" panose="020B0503020204020204" pitchFamily="34" charset="-122"/>
              </a:rPr>
              <a:t>上海交通大学 博士</a:t>
            </a:r>
            <a:endParaRPr lang="en-US" altLang="zh-CN" sz="1000" b="1" dirty="0">
              <a:solidFill>
                <a:prstClr val="black"/>
              </a:solidFill>
              <a:latin typeface="Microsoft YaHei" panose="020B0503020204020204" pitchFamily="34" charset="-122"/>
              <a:ea typeface="Microsoft YaHei" panose="020B0503020204020204" pitchFamily="34" charset="-122"/>
            </a:endParaRPr>
          </a:p>
          <a:p>
            <a:pPr algn="ctr">
              <a:lnSpc>
                <a:spcPct val="130000"/>
              </a:lnSpc>
              <a:spcBef>
                <a:spcPts val="400"/>
              </a:spcBef>
            </a:pPr>
            <a:r>
              <a:rPr lang="zh-CN" altLang="en-US" sz="1000" b="1" dirty="0">
                <a:solidFill>
                  <a:prstClr val="black"/>
                </a:solidFill>
                <a:latin typeface="Microsoft YaHei" panose="020B0503020204020204" pitchFamily="34" charset="-122"/>
                <a:ea typeface="Microsoft YaHei" panose="020B0503020204020204" pitchFamily="34" charset="-122"/>
              </a:rPr>
              <a:t>人工智能、深度学习</a:t>
            </a:r>
          </a:p>
        </p:txBody>
      </p:sp>
      <p:sp>
        <p:nvSpPr>
          <p:cNvPr id="62" name="矩形 61">
            <a:extLst>
              <a:ext uri="{FF2B5EF4-FFF2-40B4-BE49-F238E27FC236}">
                <a16:creationId xmlns:a16="http://schemas.microsoft.com/office/drawing/2014/main" id="{2E3C6869-A522-435D-B62D-4D4255AD4B65}"/>
              </a:ext>
            </a:extLst>
          </p:cNvPr>
          <p:cNvSpPr/>
          <p:nvPr/>
        </p:nvSpPr>
        <p:spPr>
          <a:xfrm>
            <a:off x="1521789" y="4049224"/>
            <a:ext cx="2354821" cy="461665"/>
          </a:xfrm>
          <a:prstGeom prst="rect">
            <a:avLst/>
          </a:prstGeom>
        </p:spPr>
        <p:txBody>
          <a:bodyPr wrap="square">
            <a:spAutoFit/>
          </a:bodyPr>
          <a:lstStyle/>
          <a:p>
            <a:pPr algn="ctr"/>
            <a:r>
              <a:rPr lang="zh-CN" altLang="en-US" sz="2400" b="1" dirty="0">
                <a:solidFill>
                  <a:prstClr val="black"/>
                </a:solidFill>
                <a:latin typeface="Microsoft YaHei" panose="020B0503020204020204" pitchFamily="34" charset="-122"/>
                <a:ea typeface="Microsoft YaHei" panose="020B0503020204020204" pitchFamily="34" charset="-122"/>
              </a:rPr>
              <a:t>沈定刚</a:t>
            </a:r>
            <a:endParaRPr lang="en-US" altLang="zh-CN" sz="2400" b="1" dirty="0">
              <a:solidFill>
                <a:prstClr val="black"/>
              </a:solidFill>
              <a:latin typeface="Microsoft YaHei" panose="020B0503020204020204" pitchFamily="34" charset="-122"/>
              <a:ea typeface="Microsoft YaHei" panose="020B0503020204020204" pitchFamily="34" charset="-122"/>
            </a:endParaRPr>
          </a:p>
        </p:txBody>
      </p:sp>
      <p:pic>
        <p:nvPicPr>
          <p:cNvPr id="63" name="图片 62">
            <a:extLst>
              <a:ext uri="{FF2B5EF4-FFF2-40B4-BE49-F238E27FC236}">
                <a16:creationId xmlns:a16="http://schemas.microsoft.com/office/drawing/2014/main" id="{7F5F78BA-1027-4B4B-832D-21CA01D95B7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70154" y="2207999"/>
            <a:ext cx="1592354" cy="1651579"/>
          </a:xfrm>
          <a:prstGeom prst="ellipse">
            <a:avLst/>
          </a:prstGeom>
          <a:ln w="63500" cap="rnd">
            <a:noFill/>
          </a:ln>
          <a:effectLst>
            <a:outerShdw dist="50800" sx="1000" sy="1000" algn="ctr" rotWithShape="0">
              <a:schemeClr val="bg1"/>
            </a:outerShdw>
          </a:effectLst>
          <a:scene3d>
            <a:camera prst="orthographicFront"/>
            <a:lightRig rig="contrasting" dir="t">
              <a:rot lat="0" lon="0" rev="3000000"/>
            </a:lightRig>
          </a:scene3d>
          <a:sp3d contourW="7620">
            <a:bevelT w="95250" h="31750"/>
            <a:contourClr>
              <a:srgbClr val="333333"/>
            </a:contourClr>
          </a:sp3d>
        </p:spPr>
      </p:pic>
      <p:grpSp>
        <p:nvGrpSpPr>
          <p:cNvPr id="65" name="组合 64"/>
          <p:cNvGrpSpPr/>
          <p:nvPr/>
        </p:nvGrpSpPr>
        <p:grpSpPr>
          <a:xfrm>
            <a:off x="4617120" y="1283065"/>
            <a:ext cx="2746966" cy="4893106"/>
            <a:chOff x="3280931" y="1294641"/>
            <a:chExt cx="2746966" cy="4893106"/>
          </a:xfrm>
        </p:grpSpPr>
        <p:sp>
          <p:nvSpPr>
            <p:cNvPr id="67" name="矩形 66">
              <a:extLst>
                <a:ext uri="{FF2B5EF4-FFF2-40B4-BE49-F238E27FC236}">
                  <a16:creationId xmlns:a16="http://schemas.microsoft.com/office/drawing/2014/main" id="{73D02A49-C54D-442B-B1F3-6CB4424568DF}"/>
                </a:ext>
              </a:extLst>
            </p:cNvPr>
            <p:cNvSpPr/>
            <p:nvPr/>
          </p:nvSpPr>
          <p:spPr>
            <a:xfrm>
              <a:off x="3822538" y="4593600"/>
              <a:ext cx="1733923" cy="1175706"/>
            </a:xfrm>
            <a:prstGeom prst="rect">
              <a:avLst/>
            </a:prstGeom>
          </p:spPr>
          <p:txBody>
            <a:bodyPr wrap="square">
              <a:spAutoFit/>
            </a:bodyPr>
            <a:lstStyle/>
            <a:p>
              <a:pPr algn="ctr">
                <a:lnSpc>
                  <a:spcPct val="130000"/>
                </a:lnSpc>
                <a:spcBef>
                  <a:spcPts val="400"/>
                </a:spcBef>
              </a:pPr>
              <a:r>
                <a:rPr lang="zh-CN" altLang="en-US" sz="1000" b="1" dirty="0">
                  <a:solidFill>
                    <a:srgbClr val="A50003"/>
                  </a:solidFill>
                  <a:latin typeface="Microsoft YaHei" panose="020B0503020204020204" pitchFamily="34" charset="-122"/>
                  <a:ea typeface="Microsoft YaHei" panose="020B0503020204020204" pitchFamily="34" charset="-122"/>
                </a:rPr>
                <a:t>上海交大 长聘副教授</a:t>
              </a:r>
              <a:endParaRPr lang="en-US" altLang="zh-CN" sz="1000" b="1" dirty="0">
                <a:solidFill>
                  <a:srgbClr val="A50003"/>
                </a:solidFill>
                <a:latin typeface="Microsoft YaHei" panose="020B0503020204020204" pitchFamily="34" charset="-122"/>
                <a:ea typeface="Microsoft YaHei" panose="020B0503020204020204" pitchFamily="34" charset="-122"/>
              </a:endParaRPr>
            </a:p>
            <a:p>
              <a:pPr algn="ctr">
                <a:lnSpc>
                  <a:spcPct val="130000"/>
                </a:lnSpc>
                <a:spcBef>
                  <a:spcPts val="400"/>
                </a:spcBef>
              </a:pPr>
              <a:r>
                <a:rPr lang="zh-CN" altLang="en-US" sz="1000" b="1" dirty="0">
                  <a:solidFill>
                    <a:prstClr val="black"/>
                  </a:solidFill>
                  <a:latin typeface="Microsoft YaHei" panose="020B0503020204020204" pitchFamily="34" charset="-122"/>
                  <a:ea typeface="Microsoft YaHei" panose="020B0503020204020204" pitchFamily="34" charset="-122"/>
                </a:rPr>
                <a:t>北卡罗来纳大学教堂山分校计算机科学系 博士</a:t>
              </a:r>
              <a:endParaRPr lang="en-US" altLang="zh-CN" sz="1000" b="1" dirty="0">
                <a:solidFill>
                  <a:prstClr val="black"/>
                </a:solidFill>
                <a:latin typeface="Microsoft YaHei" panose="020B0503020204020204" pitchFamily="34" charset="-122"/>
                <a:ea typeface="Microsoft YaHei" panose="020B0503020204020204" pitchFamily="34" charset="-122"/>
              </a:endParaRPr>
            </a:p>
            <a:p>
              <a:pPr algn="ctr">
                <a:lnSpc>
                  <a:spcPct val="130000"/>
                </a:lnSpc>
                <a:spcBef>
                  <a:spcPts val="400"/>
                </a:spcBef>
              </a:pPr>
              <a:r>
                <a:rPr lang="en-US" altLang="zh-CN" sz="1000" b="1" dirty="0">
                  <a:solidFill>
                    <a:prstClr val="black"/>
                  </a:solidFill>
                  <a:latin typeface="Microsoft YaHei" panose="020B0503020204020204" pitchFamily="34" charset="-122"/>
                  <a:ea typeface="Microsoft YaHei" panose="020B0503020204020204" pitchFamily="34" charset="-122"/>
                </a:rPr>
                <a:t> </a:t>
              </a:r>
              <a:r>
                <a:rPr lang="zh-CN" altLang="en-US" sz="1000" b="1" dirty="0">
                  <a:solidFill>
                    <a:prstClr val="black"/>
                  </a:solidFill>
                  <a:latin typeface="Microsoft YaHei" panose="020B0503020204020204" pitchFamily="34" charset="-122"/>
                  <a:ea typeface="Microsoft YaHei" panose="020B0503020204020204" pitchFamily="34" charset="-122"/>
                </a:rPr>
                <a:t>机器学习、人工智能与医学图像计算</a:t>
              </a:r>
            </a:p>
          </p:txBody>
        </p:sp>
        <p:grpSp>
          <p:nvGrpSpPr>
            <p:cNvPr id="71" name="组合 70"/>
            <p:cNvGrpSpPr/>
            <p:nvPr/>
          </p:nvGrpSpPr>
          <p:grpSpPr>
            <a:xfrm>
              <a:off x="3280931" y="1294641"/>
              <a:ext cx="2746966" cy="4893106"/>
              <a:chOff x="3280931" y="1294641"/>
              <a:chExt cx="2746966" cy="4893106"/>
            </a:xfrm>
          </p:grpSpPr>
          <p:sp>
            <p:nvSpPr>
              <p:cNvPr id="72" name="矩形 71">
                <a:extLst>
                  <a:ext uri="{FF2B5EF4-FFF2-40B4-BE49-F238E27FC236}">
                    <a16:creationId xmlns:a16="http://schemas.microsoft.com/office/drawing/2014/main" id="{616547DE-317C-4D0D-B39A-5855F7B4E832}"/>
                  </a:ext>
                </a:extLst>
              </p:cNvPr>
              <p:cNvSpPr/>
              <p:nvPr/>
            </p:nvSpPr>
            <p:spPr>
              <a:xfrm>
                <a:off x="3280931" y="1294641"/>
                <a:ext cx="2746966" cy="465120"/>
              </a:xfrm>
              <a:prstGeom prst="rect">
                <a:avLst/>
              </a:prstGeom>
              <a:solidFill>
                <a:srgbClr val="A50003"/>
              </a:solidFill>
              <a:ln w="6350">
                <a:solidFill>
                  <a:srgbClr val="A50003"/>
                </a:solidFill>
              </a:ln>
            </p:spPr>
            <p:txBody>
              <a:bodyPr wrap="square" tIns="108000">
                <a:noAutofit/>
              </a:bodyPr>
              <a:lstStyle/>
              <a:p>
                <a:pPr algn="ctr"/>
                <a:r>
                  <a:rPr lang="zh-CN" altLang="en-US" b="1" dirty="0">
                    <a:solidFill>
                      <a:prstClr val="white"/>
                    </a:solidFill>
                    <a:latin typeface="Microsoft YaHei" panose="020B0503020204020204" pitchFamily="34" charset="-122"/>
                    <a:ea typeface="Microsoft YaHei" panose="020B0503020204020204" pitchFamily="34" charset="-122"/>
                  </a:rPr>
                  <a:t>副教授</a:t>
                </a:r>
                <a:r>
                  <a:rPr lang="en-US" altLang="zh-CN" b="1" dirty="0">
                    <a:solidFill>
                      <a:prstClr val="white"/>
                    </a:solidFill>
                    <a:latin typeface="Microsoft YaHei" panose="020B0503020204020204" pitchFamily="34" charset="-122"/>
                    <a:ea typeface="Microsoft YaHei" panose="020B0503020204020204" pitchFamily="34" charset="-122"/>
                  </a:rPr>
                  <a:t> (Tenured)</a:t>
                </a:r>
              </a:p>
            </p:txBody>
          </p:sp>
          <p:sp>
            <p:nvSpPr>
              <p:cNvPr id="73" name="矩形 72">
                <a:extLst>
                  <a:ext uri="{FF2B5EF4-FFF2-40B4-BE49-F238E27FC236}">
                    <a16:creationId xmlns:a16="http://schemas.microsoft.com/office/drawing/2014/main" id="{CA840FCC-8537-204B-B428-3A0018B0266E}"/>
                  </a:ext>
                </a:extLst>
              </p:cNvPr>
              <p:cNvSpPr/>
              <p:nvPr/>
            </p:nvSpPr>
            <p:spPr>
              <a:xfrm>
                <a:off x="3282191" y="1754455"/>
                <a:ext cx="2745705" cy="4433292"/>
              </a:xfrm>
              <a:prstGeom prst="rect">
                <a:avLst/>
              </a:prstGeom>
              <a:noFill/>
              <a:ln w="6350">
                <a:solidFill>
                  <a:srgbClr val="A500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74" name="矩形 73">
                <a:extLst>
                  <a:ext uri="{FF2B5EF4-FFF2-40B4-BE49-F238E27FC236}">
                    <a16:creationId xmlns:a16="http://schemas.microsoft.com/office/drawing/2014/main" id="{C67975D6-F14B-4C19-B5FB-C63C7F8CE521}"/>
                  </a:ext>
                </a:extLst>
              </p:cNvPr>
              <p:cNvSpPr/>
              <p:nvPr/>
            </p:nvSpPr>
            <p:spPr>
              <a:xfrm>
                <a:off x="4061635" y="4082400"/>
                <a:ext cx="1409953" cy="461665"/>
              </a:xfrm>
              <a:prstGeom prst="rect">
                <a:avLst/>
              </a:prstGeom>
            </p:spPr>
            <p:txBody>
              <a:bodyPr wrap="square">
                <a:spAutoFit/>
              </a:bodyPr>
              <a:lstStyle/>
              <a:p>
                <a:pPr algn="ctr"/>
                <a:r>
                  <a:rPr lang="zh-CN" altLang="en-US" sz="2400" b="1" dirty="0">
                    <a:solidFill>
                      <a:prstClr val="black"/>
                    </a:solidFill>
                    <a:latin typeface="Microsoft YaHei" panose="020B0503020204020204" pitchFamily="34" charset="-122"/>
                    <a:ea typeface="Microsoft YaHei" panose="020B0503020204020204" pitchFamily="34" charset="-122"/>
                  </a:rPr>
                  <a:t>王乾</a:t>
                </a:r>
              </a:p>
            </p:txBody>
          </p:sp>
          <p:pic>
            <p:nvPicPr>
              <p:cNvPr id="75" name="图片 74">
                <a:extLst>
                  <a:ext uri="{FF2B5EF4-FFF2-40B4-BE49-F238E27FC236}">
                    <a16:creationId xmlns:a16="http://schemas.microsoft.com/office/drawing/2014/main" id="{BF831A09-9D98-454F-819D-CBEE8ADB01C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13573" y="2219574"/>
                <a:ext cx="1592354" cy="1651579"/>
              </a:xfrm>
              <a:prstGeom prst="ellipse">
                <a:avLst/>
              </a:prstGeom>
              <a:ln w="63500" cap="rnd">
                <a:noFill/>
              </a:ln>
              <a:effectLst>
                <a:outerShdw dist="50800" sx="1000" sy="1000" algn="ctr" rotWithShape="0">
                  <a:schemeClr val="bg1"/>
                </a:outerShdw>
              </a:effectLst>
              <a:scene3d>
                <a:camera prst="orthographicFront"/>
                <a:lightRig rig="contrasting" dir="t">
                  <a:rot lat="0" lon="0" rev="3000000"/>
                </a:lightRig>
              </a:scene3d>
              <a:sp3d contourW="7620">
                <a:bevelT w="95250" h="31750"/>
                <a:contourClr>
                  <a:srgbClr val="333333"/>
                </a:contourClr>
              </a:sp3d>
            </p:spPr>
          </p:pic>
        </p:grpSp>
      </p:grpSp>
      <p:grpSp>
        <p:nvGrpSpPr>
          <p:cNvPr id="76" name="组合 75"/>
          <p:cNvGrpSpPr/>
          <p:nvPr/>
        </p:nvGrpSpPr>
        <p:grpSpPr>
          <a:xfrm>
            <a:off x="7956033" y="1283065"/>
            <a:ext cx="2746966" cy="4893106"/>
            <a:chOff x="1039046" y="1309242"/>
            <a:chExt cx="2746966" cy="4893106"/>
          </a:xfrm>
        </p:grpSpPr>
        <p:sp>
          <p:nvSpPr>
            <p:cNvPr id="77" name="矩形 76">
              <a:extLst>
                <a:ext uri="{FF2B5EF4-FFF2-40B4-BE49-F238E27FC236}">
                  <a16:creationId xmlns:a16="http://schemas.microsoft.com/office/drawing/2014/main" id="{616547DE-317C-4D0D-B39A-5855F7B4E832}"/>
                </a:ext>
              </a:extLst>
            </p:cNvPr>
            <p:cNvSpPr/>
            <p:nvPr/>
          </p:nvSpPr>
          <p:spPr>
            <a:xfrm>
              <a:off x="1039046" y="1309242"/>
              <a:ext cx="2746966" cy="465120"/>
            </a:xfrm>
            <a:prstGeom prst="rect">
              <a:avLst/>
            </a:prstGeom>
            <a:solidFill>
              <a:srgbClr val="A50003"/>
            </a:solidFill>
            <a:ln w="6350">
              <a:solidFill>
                <a:srgbClr val="A50003"/>
              </a:solidFill>
            </a:ln>
          </p:spPr>
          <p:txBody>
            <a:bodyPr wrap="square" tIns="108000">
              <a:noAutofit/>
            </a:bodyPr>
            <a:lstStyle/>
            <a:p>
              <a:pPr algn="ctr"/>
              <a:r>
                <a:rPr lang="zh-CN" altLang="en-US" b="1" dirty="0">
                  <a:solidFill>
                    <a:prstClr val="white"/>
                  </a:solidFill>
                  <a:latin typeface="Microsoft YaHei" panose="020B0503020204020204" pitchFamily="34" charset="-122"/>
                  <a:ea typeface="Microsoft YaHei" panose="020B0503020204020204" pitchFamily="34" charset="-122"/>
                </a:rPr>
                <a:t>副教授</a:t>
              </a:r>
              <a:r>
                <a:rPr lang="en-US" altLang="zh-CN" sz="1200" b="1" dirty="0">
                  <a:solidFill>
                    <a:prstClr val="white"/>
                  </a:solidFill>
                  <a:latin typeface="Microsoft YaHei" panose="020B0503020204020204" pitchFamily="34" charset="-122"/>
                  <a:ea typeface="Microsoft YaHei" panose="020B0503020204020204" pitchFamily="34" charset="-122"/>
                </a:rPr>
                <a:t>(Tenure track)</a:t>
              </a:r>
              <a:endParaRPr lang="en-US" altLang="zh-CN" b="1" dirty="0">
                <a:solidFill>
                  <a:prstClr val="white"/>
                </a:solidFill>
                <a:latin typeface="Microsoft YaHei" panose="020B0503020204020204" pitchFamily="34" charset="-122"/>
                <a:ea typeface="Microsoft YaHei" panose="020B0503020204020204" pitchFamily="34" charset="-122"/>
              </a:endParaRPr>
            </a:p>
          </p:txBody>
        </p:sp>
        <p:sp>
          <p:nvSpPr>
            <p:cNvPr id="78" name="矩形 77">
              <a:extLst>
                <a:ext uri="{FF2B5EF4-FFF2-40B4-BE49-F238E27FC236}">
                  <a16:creationId xmlns:a16="http://schemas.microsoft.com/office/drawing/2014/main" id="{CA840FCC-8537-204B-B428-3A0018B0266E}"/>
                </a:ext>
              </a:extLst>
            </p:cNvPr>
            <p:cNvSpPr/>
            <p:nvPr/>
          </p:nvSpPr>
          <p:spPr>
            <a:xfrm>
              <a:off x="1040306" y="1769056"/>
              <a:ext cx="2745705" cy="4433292"/>
            </a:xfrm>
            <a:prstGeom prst="rect">
              <a:avLst/>
            </a:prstGeom>
            <a:noFill/>
            <a:ln w="6350">
              <a:solidFill>
                <a:srgbClr val="A500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79" name="矩形 78">
              <a:extLst>
                <a:ext uri="{FF2B5EF4-FFF2-40B4-BE49-F238E27FC236}">
                  <a16:creationId xmlns:a16="http://schemas.microsoft.com/office/drawing/2014/main" id="{C67975D6-F14B-4C19-B5FB-C63C7F8CE521}"/>
                </a:ext>
              </a:extLst>
            </p:cNvPr>
            <p:cNvSpPr/>
            <p:nvPr/>
          </p:nvSpPr>
          <p:spPr>
            <a:xfrm>
              <a:off x="1701904" y="4094431"/>
              <a:ext cx="1409953" cy="461665"/>
            </a:xfrm>
            <a:prstGeom prst="rect">
              <a:avLst/>
            </a:prstGeom>
          </p:spPr>
          <p:txBody>
            <a:bodyPr wrap="square">
              <a:spAutoFit/>
            </a:bodyPr>
            <a:lstStyle/>
            <a:p>
              <a:pPr algn="ctr"/>
              <a:r>
                <a:rPr lang="zh-CN" altLang="en-US" sz="2400" b="1" dirty="0">
                  <a:solidFill>
                    <a:prstClr val="black"/>
                  </a:solidFill>
                  <a:latin typeface="Microsoft YaHei" panose="020B0503020204020204" pitchFamily="34" charset="-122"/>
                  <a:ea typeface="Microsoft YaHei" panose="020B0503020204020204" pitchFamily="34" charset="-122"/>
                </a:rPr>
                <a:t>张寒</a:t>
              </a:r>
            </a:p>
          </p:txBody>
        </p:sp>
        <p:sp>
          <p:nvSpPr>
            <p:cNvPr id="80" name="矩形 79">
              <a:extLst>
                <a:ext uri="{FF2B5EF4-FFF2-40B4-BE49-F238E27FC236}">
                  <a16:creationId xmlns:a16="http://schemas.microsoft.com/office/drawing/2014/main" id="{73D02A49-C54D-442B-B1F3-6CB4424568DF}"/>
                </a:ext>
              </a:extLst>
            </p:cNvPr>
            <p:cNvSpPr/>
            <p:nvPr/>
          </p:nvSpPr>
          <p:spPr>
            <a:xfrm>
              <a:off x="1341287" y="4608201"/>
              <a:ext cx="2216874" cy="1427057"/>
            </a:xfrm>
            <a:prstGeom prst="rect">
              <a:avLst/>
            </a:prstGeom>
          </p:spPr>
          <p:txBody>
            <a:bodyPr wrap="square">
              <a:spAutoFit/>
            </a:bodyPr>
            <a:lstStyle/>
            <a:p>
              <a:pPr algn="ctr">
                <a:lnSpc>
                  <a:spcPct val="130000"/>
                </a:lnSpc>
                <a:spcBef>
                  <a:spcPts val="400"/>
                </a:spcBef>
              </a:pPr>
              <a:r>
                <a:rPr lang="zh-CN" altLang="en-US" sz="1000" b="1" dirty="0">
                  <a:solidFill>
                    <a:srgbClr val="A50003"/>
                  </a:solidFill>
                  <a:latin typeface="Microsoft YaHei" panose="020B0503020204020204" pitchFamily="34" charset="-122"/>
                  <a:ea typeface="Microsoft YaHei" panose="020B0503020204020204" pitchFamily="34" charset="-122"/>
                </a:rPr>
                <a:t>张寒 北卡罗来纳大学教堂山分校 </a:t>
              </a:r>
              <a:endParaRPr lang="en-US" altLang="zh-CN" sz="1000" b="1" dirty="0">
                <a:solidFill>
                  <a:srgbClr val="A50003"/>
                </a:solidFill>
                <a:latin typeface="Microsoft YaHei" panose="020B0503020204020204" pitchFamily="34" charset="-122"/>
                <a:ea typeface="Microsoft YaHei" panose="020B0503020204020204" pitchFamily="34" charset="-122"/>
              </a:endParaRPr>
            </a:p>
            <a:p>
              <a:pPr algn="ctr">
                <a:lnSpc>
                  <a:spcPct val="130000"/>
                </a:lnSpc>
                <a:spcBef>
                  <a:spcPts val="400"/>
                </a:spcBef>
              </a:pPr>
              <a:r>
                <a:rPr lang="zh-CN" altLang="en-US" sz="1000" b="1" dirty="0">
                  <a:solidFill>
                    <a:srgbClr val="A50003"/>
                  </a:solidFill>
                  <a:latin typeface="Microsoft YaHei" panose="020B0503020204020204" pitchFamily="34" charset="-122"/>
                  <a:ea typeface="Microsoft YaHei" panose="020B0503020204020204" pitchFamily="34" charset="-122"/>
                </a:rPr>
                <a:t>助理教授 </a:t>
              </a:r>
              <a:r>
                <a:rPr lang="en-US" altLang="zh-CN" sz="1000" b="1" dirty="0">
                  <a:solidFill>
                    <a:srgbClr val="A50003"/>
                  </a:solidFill>
                  <a:latin typeface="Microsoft YaHei" panose="020B0503020204020204" pitchFamily="34" charset="-122"/>
                  <a:ea typeface="Microsoft YaHei" panose="020B0503020204020204" pitchFamily="34" charset="-122"/>
                </a:rPr>
                <a:t>(Tenure-track)</a:t>
              </a:r>
            </a:p>
            <a:p>
              <a:pPr algn="ctr">
                <a:lnSpc>
                  <a:spcPct val="130000"/>
                </a:lnSpc>
                <a:spcBef>
                  <a:spcPts val="400"/>
                </a:spcBef>
              </a:pPr>
              <a:r>
                <a:rPr lang="zh-CN" altLang="en-US" sz="1000" b="1" dirty="0">
                  <a:solidFill>
                    <a:prstClr val="black"/>
                  </a:solidFill>
                  <a:latin typeface="Microsoft YaHei" panose="020B0503020204020204" pitchFamily="34" charset="-122"/>
                  <a:ea typeface="Microsoft YaHei" panose="020B0503020204020204" pitchFamily="34" charset="-122"/>
                </a:rPr>
                <a:t>北京师范大学认知神经科学与学习国家重点实验室  博士</a:t>
              </a:r>
              <a:endParaRPr lang="en-US" altLang="zh-CN" sz="1000" b="1" dirty="0">
                <a:solidFill>
                  <a:prstClr val="black"/>
                </a:solidFill>
                <a:latin typeface="Microsoft YaHei" panose="020B0503020204020204" pitchFamily="34" charset="-122"/>
                <a:ea typeface="Microsoft YaHei" panose="020B0503020204020204" pitchFamily="34" charset="-122"/>
              </a:endParaRPr>
            </a:p>
            <a:p>
              <a:pPr algn="ctr">
                <a:lnSpc>
                  <a:spcPct val="130000"/>
                </a:lnSpc>
                <a:spcBef>
                  <a:spcPts val="400"/>
                </a:spcBef>
              </a:pPr>
              <a:r>
                <a:rPr lang="en-US" altLang="zh-CN" sz="1000" b="1" dirty="0">
                  <a:solidFill>
                    <a:prstClr val="black"/>
                  </a:solidFill>
                  <a:latin typeface="Microsoft YaHei" panose="020B0503020204020204" pitchFamily="34" charset="-122"/>
                  <a:ea typeface="Microsoft YaHei" panose="020B0503020204020204" pitchFamily="34" charset="-122"/>
                </a:rPr>
                <a:t> </a:t>
              </a:r>
              <a:r>
                <a:rPr lang="zh-CN" altLang="en-US" sz="1000" b="1" dirty="0">
                  <a:solidFill>
                    <a:prstClr val="black"/>
                  </a:solidFill>
                  <a:latin typeface="Microsoft YaHei" panose="020B0503020204020204" pitchFamily="34" charset="-122"/>
                  <a:ea typeface="Microsoft YaHei" panose="020B0503020204020204" pitchFamily="34" charset="-122"/>
                </a:rPr>
                <a:t>机器学习、脑影像智能计算、脑疾病检测、发育老化研究</a:t>
              </a:r>
            </a:p>
          </p:txBody>
        </p:sp>
        <p:pic>
          <p:nvPicPr>
            <p:cNvPr id="81" name="Picture 8">
              <a:extLst>
                <a:ext uri="{FF2B5EF4-FFF2-40B4-BE49-F238E27FC236}">
                  <a16:creationId xmlns:a16="http://schemas.microsoft.com/office/drawing/2014/main" id="{A5D59EE4-A409-4B8B-9621-FD78F4C98065}"/>
                </a:ext>
              </a:extLst>
            </p:cNvPr>
            <p:cNvPicPr preferRelativeResize="0">
              <a:picLocks/>
            </p:cNvPicPr>
            <p:nvPr/>
          </p:nvPicPr>
          <p:blipFill rotWithShape="1">
            <a:blip r:embed="rId5" cstate="email">
              <a:extLst>
                <a:ext uri="{28A0092B-C50C-407E-A947-70E740481C1C}">
                  <a14:useLocalDpi xmlns:a14="http://schemas.microsoft.com/office/drawing/2010/main"/>
                </a:ext>
              </a:extLst>
            </a:blip>
            <a:srcRect/>
            <a:stretch/>
          </p:blipFill>
          <p:spPr>
            <a:xfrm>
              <a:off x="1760158" y="2234175"/>
              <a:ext cx="1379131" cy="1581846"/>
            </a:xfrm>
            <a:prstGeom prst="ellipse">
              <a:avLst/>
            </a:prstGeom>
            <a:ln w="63500" cap="rnd">
              <a:noFill/>
            </a:ln>
            <a:effectLst>
              <a:outerShdw dist="50800" sx="1000" sy="1000" algn="ctr" rotWithShape="0">
                <a:schemeClr val="bg1"/>
              </a:outerShdw>
            </a:effectLst>
            <a:scene3d>
              <a:camera prst="orthographicFront"/>
              <a:lightRig rig="contrasting" dir="t">
                <a:rot lat="0" lon="0" rev="3000000"/>
              </a:lightRig>
            </a:scene3d>
            <a:sp3d contourW="7620">
              <a:bevelT w="95250" h="31750"/>
              <a:contourClr>
                <a:srgbClr val="333333"/>
              </a:contourClr>
            </a:sp3d>
          </p:spPr>
        </p:pic>
      </p:grpSp>
    </p:spTree>
    <p:extLst>
      <p:ext uri="{BB962C8B-B14F-4D97-AF65-F5344CB8AC3E}">
        <p14:creationId xmlns:p14="http://schemas.microsoft.com/office/powerpoint/2010/main" val="27061144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标题 1">
            <a:extLst>
              <a:ext uri="{FF2B5EF4-FFF2-40B4-BE49-F238E27FC236}">
                <a16:creationId xmlns:a16="http://schemas.microsoft.com/office/drawing/2014/main" id="{2FDF39B1-36E6-4712-B93F-24BCE0724DC2}"/>
              </a:ext>
            </a:extLst>
          </p:cNvPr>
          <p:cNvSpPr>
            <a:spLocks noGrp="1"/>
          </p:cNvSpPr>
          <p:nvPr>
            <p:ph type="title"/>
          </p:nvPr>
        </p:nvSpPr>
        <p:spPr>
          <a:xfrm>
            <a:off x="900000" y="360000"/>
            <a:ext cx="10515600" cy="615553"/>
          </a:xfrm>
        </p:spPr>
        <p:txBody>
          <a:bodyPr wrap="square" lIns="0" tIns="0" rIns="0" bIns="0">
            <a:spAutoFit/>
          </a:bodyPr>
          <a:lstStyle/>
          <a:p>
            <a:r>
              <a:rPr lang="zh-CN" altLang="en-US" sz="4000" dirty="0">
                <a:solidFill>
                  <a:schemeClr val="tx1"/>
                </a:solidFill>
                <a:latin typeface="Microsoft YaHei" panose="020B0503020204020204" pitchFamily="34" charset="-122"/>
                <a:ea typeface="Microsoft YaHei" panose="020B0503020204020204" pitchFamily="34" charset="-122"/>
              </a:rPr>
              <a:t>智能医学方向</a:t>
            </a:r>
            <a:r>
              <a:rPr lang="en-US" altLang="zh-CN" sz="4000" dirty="0">
                <a:solidFill>
                  <a:schemeClr val="tx1"/>
                </a:solidFill>
                <a:latin typeface="Microsoft YaHei" panose="020B0503020204020204" pitchFamily="34" charset="-122"/>
                <a:ea typeface="Microsoft YaHei" panose="020B0503020204020204" pitchFamily="34" charset="-122"/>
              </a:rPr>
              <a:t>PI</a:t>
            </a:r>
            <a:endParaRPr lang="zh-CN" altLang="en-US" sz="4000" dirty="0">
              <a:solidFill>
                <a:schemeClr val="tx1"/>
              </a:solidFill>
              <a:latin typeface="Microsoft YaHei" panose="020B0503020204020204" pitchFamily="34" charset="-122"/>
              <a:ea typeface="Microsoft YaHei" panose="020B0503020204020204" pitchFamily="34" charset="-122"/>
            </a:endParaRPr>
          </a:p>
        </p:txBody>
      </p:sp>
      <p:grpSp>
        <p:nvGrpSpPr>
          <p:cNvPr id="21" name="组合 20"/>
          <p:cNvGrpSpPr/>
          <p:nvPr/>
        </p:nvGrpSpPr>
        <p:grpSpPr>
          <a:xfrm>
            <a:off x="8933057" y="1377513"/>
            <a:ext cx="2746966" cy="4893106"/>
            <a:chOff x="4753842" y="1309242"/>
            <a:chExt cx="2746966" cy="4893106"/>
          </a:xfrm>
        </p:grpSpPr>
        <p:sp>
          <p:nvSpPr>
            <p:cNvPr id="22" name="矩形 21">
              <a:extLst>
                <a:ext uri="{FF2B5EF4-FFF2-40B4-BE49-F238E27FC236}">
                  <a16:creationId xmlns:a16="http://schemas.microsoft.com/office/drawing/2014/main" id="{A2B211B9-DA8E-4FBC-9F57-172FE988BD04}"/>
                </a:ext>
              </a:extLst>
            </p:cNvPr>
            <p:cNvSpPr/>
            <p:nvPr/>
          </p:nvSpPr>
          <p:spPr>
            <a:xfrm>
              <a:off x="4755102" y="1769056"/>
              <a:ext cx="2745705" cy="4433292"/>
            </a:xfrm>
            <a:prstGeom prst="rect">
              <a:avLst/>
            </a:prstGeom>
            <a:noFill/>
            <a:ln w="6350">
              <a:solidFill>
                <a:srgbClr val="A500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grpSp>
          <p:nvGrpSpPr>
            <p:cNvPr id="23" name="组合 22"/>
            <p:cNvGrpSpPr/>
            <p:nvPr/>
          </p:nvGrpSpPr>
          <p:grpSpPr>
            <a:xfrm>
              <a:off x="4753842" y="1309242"/>
              <a:ext cx="2746966" cy="3823205"/>
              <a:chOff x="4753842" y="1309242"/>
              <a:chExt cx="2746966" cy="3823205"/>
            </a:xfrm>
          </p:grpSpPr>
          <p:sp>
            <p:nvSpPr>
              <p:cNvPr id="24" name="矩形 23">
                <a:extLst>
                  <a:ext uri="{FF2B5EF4-FFF2-40B4-BE49-F238E27FC236}">
                    <a16:creationId xmlns:a16="http://schemas.microsoft.com/office/drawing/2014/main" id="{00BBDE81-C39C-40DD-BACA-625062CE6F0D}"/>
                  </a:ext>
                </a:extLst>
              </p:cNvPr>
              <p:cNvSpPr/>
              <p:nvPr/>
            </p:nvSpPr>
            <p:spPr>
              <a:xfrm>
                <a:off x="4753842" y="1309242"/>
                <a:ext cx="2746966" cy="465120"/>
              </a:xfrm>
              <a:prstGeom prst="rect">
                <a:avLst/>
              </a:prstGeom>
              <a:solidFill>
                <a:srgbClr val="A50003"/>
              </a:solidFill>
              <a:ln w="6350">
                <a:solidFill>
                  <a:srgbClr val="A50003"/>
                </a:solidFill>
              </a:ln>
            </p:spPr>
            <p:txBody>
              <a:bodyPr wrap="square" tIns="108000">
                <a:noAutofit/>
              </a:bodyPr>
              <a:lstStyle/>
              <a:p>
                <a:pPr algn="ctr"/>
                <a:r>
                  <a:rPr lang="zh-CN" altLang="en-US" b="1" dirty="0">
                    <a:solidFill>
                      <a:prstClr val="white"/>
                    </a:solidFill>
                    <a:latin typeface="Microsoft YaHei" panose="020B0503020204020204" pitchFamily="34" charset="-122"/>
                    <a:ea typeface="Microsoft YaHei" panose="020B0503020204020204" pitchFamily="34" charset="-122"/>
                  </a:rPr>
                  <a:t>助理教授</a:t>
                </a:r>
                <a:endParaRPr lang="en-US" altLang="zh-CN" b="1" dirty="0">
                  <a:solidFill>
                    <a:prstClr val="white"/>
                  </a:solidFill>
                  <a:latin typeface="Microsoft YaHei" panose="020B0503020204020204" pitchFamily="34" charset="-122"/>
                  <a:ea typeface="Microsoft YaHei" panose="020B0503020204020204" pitchFamily="34" charset="-122"/>
                </a:endParaRPr>
              </a:p>
            </p:txBody>
          </p:sp>
          <p:sp>
            <p:nvSpPr>
              <p:cNvPr id="25" name="矩形 24">
                <a:extLst>
                  <a:ext uri="{FF2B5EF4-FFF2-40B4-BE49-F238E27FC236}">
                    <a16:creationId xmlns:a16="http://schemas.microsoft.com/office/drawing/2014/main" id="{2844812A-8FA2-4664-8637-69444A77C748}"/>
                  </a:ext>
                </a:extLst>
              </p:cNvPr>
              <p:cNvSpPr/>
              <p:nvPr/>
            </p:nvSpPr>
            <p:spPr>
              <a:xfrm>
                <a:off x="5416700" y="4094431"/>
                <a:ext cx="1409953" cy="461665"/>
              </a:xfrm>
              <a:prstGeom prst="rect">
                <a:avLst/>
              </a:prstGeom>
            </p:spPr>
            <p:txBody>
              <a:bodyPr wrap="square">
                <a:spAutoFit/>
              </a:bodyPr>
              <a:lstStyle/>
              <a:p>
                <a:pPr algn="ctr"/>
                <a:r>
                  <a:rPr lang="zh-CN" altLang="en-US" sz="2400" b="1" dirty="0">
                    <a:solidFill>
                      <a:prstClr val="black"/>
                    </a:solidFill>
                    <a:latin typeface="Microsoft YaHei" panose="020B0503020204020204" pitchFamily="34" charset="-122"/>
                    <a:ea typeface="Microsoft YaHei" panose="020B0503020204020204" pitchFamily="34" charset="-122"/>
                  </a:rPr>
                  <a:t>崔智铭</a:t>
                </a:r>
              </a:p>
            </p:txBody>
          </p:sp>
          <p:sp>
            <p:nvSpPr>
              <p:cNvPr id="26" name="矩形 25">
                <a:extLst>
                  <a:ext uri="{FF2B5EF4-FFF2-40B4-BE49-F238E27FC236}">
                    <a16:creationId xmlns:a16="http://schemas.microsoft.com/office/drawing/2014/main" id="{131B3D0B-C739-44C8-8060-1E0E6734FE45}"/>
                  </a:ext>
                </a:extLst>
              </p:cNvPr>
              <p:cNvSpPr/>
              <p:nvPr/>
            </p:nvSpPr>
            <p:spPr>
              <a:xfrm>
                <a:off x="4968332" y="4608201"/>
                <a:ext cx="2304625" cy="524246"/>
              </a:xfrm>
              <a:prstGeom prst="rect">
                <a:avLst/>
              </a:prstGeom>
            </p:spPr>
            <p:txBody>
              <a:bodyPr wrap="square">
                <a:spAutoFit/>
              </a:bodyPr>
              <a:lstStyle/>
              <a:p>
                <a:pPr algn="ctr">
                  <a:lnSpc>
                    <a:spcPct val="130000"/>
                  </a:lnSpc>
                  <a:spcBef>
                    <a:spcPts val="400"/>
                  </a:spcBef>
                </a:pPr>
                <a:r>
                  <a:rPr lang="zh-CN" altLang="en-US" sz="1000" b="1" dirty="0">
                    <a:solidFill>
                      <a:srgbClr val="A50003"/>
                    </a:solidFill>
                    <a:latin typeface="Microsoft YaHei" panose="020B0503020204020204" pitchFamily="34" charset="-122"/>
                    <a:ea typeface="Microsoft YaHei" panose="020B0503020204020204" pitchFamily="34" charset="-122"/>
                  </a:rPr>
                  <a:t>香港大学 计算机科学  博士</a:t>
                </a:r>
                <a:endParaRPr lang="en-US" altLang="zh-CN" sz="1000" b="1" dirty="0">
                  <a:solidFill>
                    <a:srgbClr val="A50003"/>
                  </a:solidFill>
                  <a:latin typeface="Microsoft YaHei" panose="020B0503020204020204" pitchFamily="34" charset="-122"/>
                  <a:ea typeface="Microsoft YaHei" panose="020B0503020204020204" pitchFamily="34" charset="-122"/>
                </a:endParaRPr>
              </a:p>
              <a:p>
                <a:pPr algn="ctr">
                  <a:lnSpc>
                    <a:spcPct val="130000"/>
                  </a:lnSpc>
                  <a:spcBef>
                    <a:spcPts val="400"/>
                  </a:spcBef>
                </a:pPr>
                <a:r>
                  <a:rPr lang="en-US" altLang="zh-CN" sz="1000" b="1" dirty="0">
                    <a:solidFill>
                      <a:prstClr val="black"/>
                    </a:solidFill>
                    <a:latin typeface="Microsoft YaHei" panose="020B0503020204020204" pitchFamily="34" charset="-122"/>
                    <a:ea typeface="Microsoft YaHei" panose="020B0503020204020204" pitchFamily="34" charset="-122"/>
                  </a:rPr>
                  <a:t> </a:t>
                </a:r>
                <a:r>
                  <a:rPr lang="zh-CN" altLang="en-US" sz="1000" b="1" dirty="0">
                    <a:solidFill>
                      <a:prstClr val="black"/>
                    </a:solidFill>
                    <a:latin typeface="Microsoft YaHei" panose="020B0503020204020204" pitchFamily="34" charset="-122"/>
                    <a:ea typeface="Microsoft YaHei" panose="020B0503020204020204" pitchFamily="34" charset="-122"/>
                  </a:rPr>
                  <a:t>人工智能，医学影像分析，三维建模</a:t>
                </a:r>
              </a:p>
            </p:txBody>
          </p:sp>
          <p:pic>
            <p:nvPicPr>
              <p:cNvPr id="27" name="图片 26">
                <a:extLst>
                  <a:ext uri="{FF2B5EF4-FFF2-40B4-BE49-F238E27FC236}">
                    <a16:creationId xmlns:a16="http://schemas.microsoft.com/office/drawing/2014/main" id="{0CD71EE6-C9C1-4995-A9EC-BA3C1A3250B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36294" y="2234176"/>
                <a:ext cx="1290359" cy="1581693"/>
              </a:xfrm>
              <a:prstGeom prst="ellipse">
                <a:avLst/>
              </a:prstGeom>
              <a:ln w="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grpSp>
        <p:nvGrpSpPr>
          <p:cNvPr id="28" name="组合 27"/>
          <p:cNvGrpSpPr/>
          <p:nvPr/>
        </p:nvGrpSpPr>
        <p:grpSpPr>
          <a:xfrm>
            <a:off x="3174195" y="1377513"/>
            <a:ext cx="2754075" cy="4895531"/>
            <a:chOff x="8543734" y="1309242"/>
            <a:chExt cx="2754075" cy="4895531"/>
          </a:xfrm>
        </p:grpSpPr>
        <p:sp>
          <p:nvSpPr>
            <p:cNvPr id="29" name="矩形 28">
              <a:extLst>
                <a:ext uri="{FF2B5EF4-FFF2-40B4-BE49-F238E27FC236}">
                  <a16:creationId xmlns:a16="http://schemas.microsoft.com/office/drawing/2014/main" id="{37834885-8858-4488-8B43-0FD63627D658}"/>
                </a:ext>
              </a:extLst>
            </p:cNvPr>
            <p:cNvSpPr/>
            <p:nvPr/>
          </p:nvSpPr>
          <p:spPr>
            <a:xfrm>
              <a:off x="8550594" y="1309242"/>
              <a:ext cx="2746966" cy="465120"/>
            </a:xfrm>
            <a:prstGeom prst="rect">
              <a:avLst/>
            </a:prstGeom>
            <a:solidFill>
              <a:srgbClr val="A50003"/>
            </a:solidFill>
            <a:ln w="6350">
              <a:solidFill>
                <a:srgbClr val="A50003"/>
              </a:solidFill>
            </a:ln>
          </p:spPr>
          <p:txBody>
            <a:bodyPr wrap="square" tIns="108000">
              <a:noAutofit/>
            </a:bodyPr>
            <a:lstStyle/>
            <a:p>
              <a:pPr algn="ctr"/>
              <a:r>
                <a:rPr lang="zh-CN" altLang="en-US" b="1" dirty="0">
                  <a:solidFill>
                    <a:prstClr val="white"/>
                  </a:solidFill>
                  <a:latin typeface="Microsoft YaHei" panose="020B0503020204020204" pitchFamily="34" charset="-122"/>
                  <a:ea typeface="Microsoft YaHei" panose="020B0503020204020204" pitchFamily="34" charset="-122"/>
                </a:rPr>
                <a:t>助理教授</a:t>
              </a:r>
              <a:endParaRPr lang="en-US" altLang="zh-CN" b="1" dirty="0">
                <a:solidFill>
                  <a:prstClr val="white"/>
                </a:solidFill>
                <a:latin typeface="Microsoft YaHei" panose="020B0503020204020204" pitchFamily="34" charset="-122"/>
                <a:ea typeface="Microsoft YaHei" panose="020B0503020204020204" pitchFamily="34" charset="-122"/>
              </a:endParaRPr>
            </a:p>
          </p:txBody>
        </p:sp>
        <p:sp>
          <p:nvSpPr>
            <p:cNvPr id="30" name="矩形 29">
              <a:extLst>
                <a:ext uri="{FF2B5EF4-FFF2-40B4-BE49-F238E27FC236}">
                  <a16:creationId xmlns:a16="http://schemas.microsoft.com/office/drawing/2014/main" id="{A94B765F-65ED-4102-B1F2-3D998F7E2D83}"/>
                </a:ext>
              </a:extLst>
            </p:cNvPr>
            <p:cNvSpPr/>
            <p:nvPr/>
          </p:nvSpPr>
          <p:spPr>
            <a:xfrm>
              <a:off x="8543734" y="1771481"/>
              <a:ext cx="2754075" cy="4433292"/>
            </a:xfrm>
            <a:prstGeom prst="rect">
              <a:avLst/>
            </a:prstGeom>
            <a:noFill/>
            <a:ln w="6350">
              <a:solidFill>
                <a:srgbClr val="A500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31" name="矩形 30">
              <a:extLst>
                <a:ext uri="{FF2B5EF4-FFF2-40B4-BE49-F238E27FC236}">
                  <a16:creationId xmlns:a16="http://schemas.microsoft.com/office/drawing/2014/main" id="{807D48BE-83A3-4F36-AA5B-5F602B2078D4}"/>
                </a:ext>
              </a:extLst>
            </p:cNvPr>
            <p:cNvSpPr/>
            <p:nvPr/>
          </p:nvSpPr>
          <p:spPr>
            <a:xfrm>
              <a:off x="9226548" y="4100567"/>
              <a:ext cx="1388446" cy="461665"/>
            </a:xfrm>
            <a:prstGeom prst="rect">
              <a:avLst/>
            </a:prstGeom>
          </p:spPr>
          <p:txBody>
            <a:bodyPr wrap="square">
              <a:spAutoFit/>
            </a:bodyPr>
            <a:lstStyle/>
            <a:p>
              <a:pPr algn="ctr"/>
              <a:r>
                <a:rPr lang="zh-CN" altLang="en-US" sz="2400" b="1" dirty="0">
                  <a:solidFill>
                    <a:prstClr val="black"/>
                  </a:solidFill>
                  <a:latin typeface="Microsoft YaHei" panose="020B0503020204020204" pitchFamily="34" charset="-122"/>
                  <a:ea typeface="Microsoft YaHei" panose="020B0503020204020204" pitchFamily="34" charset="-122"/>
                </a:rPr>
                <a:t>马智炜</a:t>
              </a:r>
              <a:endParaRPr lang="en-US" altLang="zh-CN" sz="2400" b="1" dirty="0">
                <a:solidFill>
                  <a:prstClr val="black"/>
                </a:solidFill>
                <a:latin typeface="Microsoft YaHei" panose="020B0503020204020204" pitchFamily="34" charset="-122"/>
                <a:ea typeface="Microsoft YaHei" panose="020B0503020204020204" pitchFamily="34" charset="-122"/>
              </a:endParaRPr>
            </a:p>
          </p:txBody>
        </p:sp>
        <p:sp>
          <p:nvSpPr>
            <p:cNvPr id="32" name="矩形 31">
              <a:extLst>
                <a:ext uri="{FF2B5EF4-FFF2-40B4-BE49-F238E27FC236}">
                  <a16:creationId xmlns:a16="http://schemas.microsoft.com/office/drawing/2014/main" id="{5EDDD4EC-3F2F-4F76-BFBB-E3F5CE559C04}"/>
                </a:ext>
              </a:extLst>
            </p:cNvPr>
            <p:cNvSpPr/>
            <p:nvPr/>
          </p:nvSpPr>
          <p:spPr>
            <a:xfrm>
              <a:off x="8891613" y="4601795"/>
              <a:ext cx="2058316" cy="775597"/>
            </a:xfrm>
            <a:prstGeom prst="rect">
              <a:avLst/>
            </a:prstGeom>
          </p:spPr>
          <p:txBody>
            <a:bodyPr wrap="square">
              <a:spAutoFit/>
            </a:bodyPr>
            <a:lstStyle/>
            <a:p>
              <a:pPr algn="ctr">
                <a:lnSpc>
                  <a:spcPct val="130000"/>
                </a:lnSpc>
                <a:spcBef>
                  <a:spcPts val="400"/>
                </a:spcBef>
              </a:pPr>
              <a:r>
                <a:rPr lang="zh-CN" altLang="en-US" sz="1000" b="1" dirty="0">
                  <a:solidFill>
                    <a:srgbClr val="A50003"/>
                  </a:solidFill>
                  <a:latin typeface="Microsoft YaHei" panose="020B0503020204020204" pitchFamily="34" charset="-122"/>
                  <a:ea typeface="Microsoft YaHei" panose="020B0503020204020204" pitchFamily="34" charset="-122"/>
                </a:rPr>
                <a:t>美国 </a:t>
              </a:r>
              <a:r>
                <a:rPr lang="en-US" altLang="zh-CN" sz="1000" b="1" dirty="0">
                  <a:solidFill>
                    <a:srgbClr val="A50003"/>
                  </a:solidFill>
                  <a:latin typeface="Microsoft YaHei" panose="020B0503020204020204" pitchFamily="34" charset="-122"/>
                  <a:ea typeface="Microsoft YaHei" panose="020B0503020204020204" pitchFamily="34" charset="-122"/>
                </a:rPr>
                <a:t>NIH </a:t>
              </a:r>
              <a:r>
                <a:rPr lang="zh-CN" altLang="en-US" sz="1000" b="1" dirty="0">
                  <a:solidFill>
                    <a:srgbClr val="A50003"/>
                  </a:solidFill>
                  <a:latin typeface="Microsoft YaHei" panose="020B0503020204020204" pitchFamily="34" charset="-122"/>
                  <a:ea typeface="Microsoft YaHei" panose="020B0503020204020204" pitchFamily="34" charset="-122"/>
                </a:rPr>
                <a:t>博士后</a:t>
              </a:r>
              <a:endParaRPr lang="en-US" altLang="zh-CN" sz="1000" b="1" dirty="0">
                <a:solidFill>
                  <a:srgbClr val="A50003"/>
                </a:solidFill>
                <a:latin typeface="Microsoft YaHei" panose="020B0503020204020204" pitchFamily="34" charset="-122"/>
                <a:ea typeface="Microsoft YaHei" panose="020B0503020204020204" pitchFamily="34" charset="-122"/>
              </a:endParaRPr>
            </a:p>
            <a:p>
              <a:pPr algn="ctr">
                <a:lnSpc>
                  <a:spcPct val="130000"/>
                </a:lnSpc>
                <a:spcBef>
                  <a:spcPts val="400"/>
                </a:spcBef>
              </a:pPr>
              <a:r>
                <a:rPr lang="zh-CN" altLang="en-US" sz="1000" b="1" dirty="0">
                  <a:solidFill>
                    <a:prstClr val="black"/>
                  </a:solidFill>
                  <a:latin typeface="Microsoft YaHei" panose="020B0503020204020204" pitchFamily="34" charset="-122"/>
                  <a:ea typeface="Microsoft YaHei" panose="020B0503020204020204" pitchFamily="34" charset="-122"/>
                </a:rPr>
                <a:t>宾夕法尼亚州立大学 博士</a:t>
              </a:r>
              <a:endParaRPr lang="en-US" altLang="zh-CN" sz="1000" b="1" dirty="0">
                <a:solidFill>
                  <a:prstClr val="black"/>
                </a:solidFill>
                <a:latin typeface="Microsoft YaHei" panose="020B0503020204020204" pitchFamily="34" charset="-122"/>
                <a:ea typeface="Microsoft YaHei" panose="020B0503020204020204" pitchFamily="34" charset="-122"/>
              </a:endParaRPr>
            </a:p>
            <a:p>
              <a:pPr algn="ctr">
                <a:lnSpc>
                  <a:spcPct val="130000"/>
                </a:lnSpc>
                <a:spcBef>
                  <a:spcPts val="400"/>
                </a:spcBef>
              </a:pPr>
              <a:r>
                <a:rPr lang="zh-CN" altLang="en-US" sz="1000" b="1" dirty="0">
                  <a:solidFill>
                    <a:prstClr val="black"/>
                  </a:solidFill>
                  <a:latin typeface="Microsoft YaHei" panose="020B0503020204020204" pitchFamily="34" charset="-122"/>
                  <a:ea typeface="Microsoft YaHei" panose="020B0503020204020204" pitchFamily="34" charset="-122"/>
                </a:rPr>
                <a:t>小动物核磁共振、神经影像学</a:t>
              </a:r>
              <a:endParaRPr lang="en-US" altLang="zh-CN" sz="1000" b="1" dirty="0">
                <a:solidFill>
                  <a:prstClr val="black"/>
                </a:solidFill>
                <a:latin typeface="Microsoft YaHei" panose="020B0503020204020204" pitchFamily="34" charset="-122"/>
                <a:ea typeface="Microsoft YaHei" panose="020B0503020204020204" pitchFamily="34" charset="-122"/>
              </a:endParaRPr>
            </a:p>
          </p:txBody>
        </p:sp>
        <p:pic>
          <p:nvPicPr>
            <p:cNvPr id="33" name="图片 32">
              <a:extLst>
                <a:ext uri="{FF2B5EF4-FFF2-40B4-BE49-F238E27FC236}">
                  <a16:creationId xmlns:a16="http://schemas.microsoft.com/office/drawing/2014/main" id="{6B75C15B-643A-4CA1-AA74-F9919C5ADA3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59080" y="2127919"/>
              <a:ext cx="1723381" cy="1646495"/>
            </a:xfrm>
            <a:prstGeom prst="rect">
              <a:avLst/>
            </a:prstGeom>
          </p:spPr>
        </p:pic>
      </p:grpSp>
      <p:grpSp>
        <p:nvGrpSpPr>
          <p:cNvPr id="34" name="组合 33"/>
          <p:cNvGrpSpPr/>
          <p:nvPr/>
        </p:nvGrpSpPr>
        <p:grpSpPr>
          <a:xfrm>
            <a:off x="332761" y="1377513"/>
            <a:ext cx="2754075" cy="4895531"/>
            <a:chOff x="6185409" y="1292216"/>
            <a:chExt cx="2754075" cy="4895531"/>
          </a:xfrm>
        </p:grpSpPr>
        <p:sp>
          <p:nvSpPr>
            <p:cNvPr id="35" name="矩形 34">
              <a:extLst>
                <a:ext uri="{FF2B5EF4-FFF2-40B4-BE49-F238E27FC236}">
                  <a16:creationId xmlns:a16="http://schemas.microsoft.com/office/drawing/2014/main" id="{53F13A43-D3A1-4F66-B550-CFC2C8F746BC}"/>
                </a:ext>
              </a:extLst>
            </p:cNvPr>
            <p:cNvSpPr/>
            <p:nvPr/>
          </p:nvSpPr>
          <p:spPr>
            <a:xfrm>
              <a:off x="6192269" y="1292216"/>
              <a:ext cx="2746966" cy="465120"/>
            </a:xfrm>
            <a:prstGeom prst="rect">
              <a:avLst/>
            </a:prstGeom>
            <a:solidFill>
              <a:srgbClr val="A50003"/>
            </a:solidFill>
            <a:ln w="6350">
              <a:solidFill>
                <a:srgbClr val="A50003"/>
              </a:solidFill>
            </a:ln>
          </p:spPr>
          <p:txBody>
            <a:bodyPr wrap="square" tIns="108000">
              <a:noAutofit/>
            </a:bodyPr>
            <a:lstStyle/>
            <a:p>
              <a:pPr algn="ctr"/>
              <a:r>
                <a:rPr lang="zh-CN" altLang="en-US" b="1" dirty="0">
                  <a:solidFill>
                    <a:prstClr val="white"/>
                  </a:solidFill>
                  <a:latin typeface="Microsoft YaHei" panose="020B0503020204020204" pitchFamily="34" charset="-122"/>
                  <a:ea typeface="Microsoft YaHei" panose="020B0503020204020204" pitchFamily="34" charset="-122"/>
                </a:rPr>
                <a:t>助理教授</a:t>
              </a:r>
            </a:p>
            <a:p>
              <a:pPr algn="ctr"/>
              <a:r>
                <a:rPr lang="en-US" altLang="zh-CN" b="1" dirty="0">
                  <a:solidFill>
                    <a:prstClr val="white"/>
                  </a:solidFill>
                  <a:latin typeface="Microsoft YaHei" panose="020B0503020204020204" pitchFamily="34" charset="-122"/>
                  <a:ea typeface="Microsoft YaHei" panose="020B0503020204020204" pitchFamily="34" charset="-122"/>
                </a:rPr>
                <a:t>)</a:t>
              </a:r>
            </a:p>
          </p:txBody>
        </p:sp>
        <p:sp>
          <p:nvSpPr>
            <p:cNvPr id="36" name="矩形 35">
              <a:extLst>
                <a:ext uri="{FF2B5EF4-FFF2-40B4-BE49-F238E27FC236}">
                  <a16:creationId xmlns:a16="http://schemas.microsoft.com/office/drawing/2014/main" id="{207BCC45-CE5C-DF43-94B3-3C811DB4471A}"/>
                </a:ext>
              </a:extLst>
            </p:cNvPr>
            <p:cNvSpPr/>
            <p:nvPr/>
          </p:nvSpPr>
          <p:spPr>
            <a:xfrm>
              <a:off x="6185409" y="1754455"/>
              <a:ext cx="2754075" cy="4433292"/>
            </a:xfrm>
            <a:prstGeom prst="rect">
              <a:avLst/>
            </a:prstGeom>
            <a:noFill/>
            <a:ln w="6350">
              <a:solidFill>
                <a:srgbClr val="A500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37" name="矩形 36">
              <a:extLst>
                <a:ext uri="{FF2B5EF4-FFF2-40B4-BE49-F238E27FC236}">
                  <a16:creationId xmlns:a16="http://schemas.microsoft.com/office/drawing/2014/main" id="{9D408D41-9F74-4216-B7F5-F5467AE7DB03}"/>
                </a:ext>
              </a:extLst>
            </p:cNvPr>
            <p:cNvSpPr/>
            <p:nvPr/>
          </p:nvSpPr>
          <p:spPr>
            <a:xfrm>
              <a:off x="6764847" y="4077909"/>
              <a:ext cx="1388446" cy="461665"/>
            </a:xfrm>
            <a:prstGeom prst="rect">
              <a:avLst/>
            </a:prstGeom>
          </p:spPr>
          <p:txBody>
            <a:bodyPr wrap="square">
              <a:spAutoFit/>
            </a:bodyPr>
            <a:lstStyle/>
            <a:p>
              <a:pPr algn="ctr"/>
              <a:r>
                <a:rPr lang="zh-CN" altLang="en-US" sz="2400" b="1" dirty="0">
                  <a:solidFill>
                    <a:prstClr val="black"/>
                  </a:solidFill>
                  <a:latin typeface="Microsoft YaHei" panose="020B0503020204020204" pitchFamily="34" charset="-122"/>
                  <a:ea typeface="Microsoft YaHei" panose="020B0503020204020204" pitchFamily="34" charset="-122"/>
                </a:rPr>
                <a:t>程冰冰</a:t>
              </a:r>
              <a:endParaRPr lang="en-US" altLang="zh-CN" sz="2400" b="1" dirty="0">
                <a:solidFill>
                  <a:prstClr val="black"/>
                </a:solidFill>
                <a:latin typeface="Microsoft YaHei" panose="020B0503020204020204" pitchFamily="34" charset="-122"/>
                <a:ea typeface="Microsoft YaHei" panose="020B0503020204020204" pitchFamily="34" charset="-122"/>
              </a:endParaRPr>
            </a:p>
          </p:txBody>
        </p:sp>
        <p:sp>
          <p:nvSpPr>
            <p:cNvPr id="38" name="矩形 37">
              <a:extLst>
                <a:ext uri="{FF2B5EF4-FFF2-40B4-BE49-F238E27FC236}">
                  <a16:creationId xmlns:a16="http://schemas.microsoft.com/office/drawing/2014/main" id="{C290EFDB-214B-4C90-8AE7-3A376226610D}"/>
                </a:ext>
              </a:extLst>
            </p:cNvPr>
            <p:cNvSpPr/>
            <p:nvPr/>
          </p:nvSpPr>
          <p:spPr>
            <a:xfrm>
              <a:off x="6393975" y="4587969"/>
              <a:ext cx="2405018" cy="1227003"/>
            </a:xfrm>
            <a:prstGeom prst="rect">
              <a:avLst/>
            </a:prstGeom>
          </p:spPr>
          <p:txBody>
            <a:bodyPr wrap="square">
              <a:spAutoFit/>
            </a:bodyPr>
            <a:lstStyle/>
            <a:p>
              <a:pPr algn="ctr">
                <a:lnSpc>
                  <a:spcPct val="130000"/>
                </a:lnSpc>
                <a:spcBef>
                  <a:spcPts val="400"/>
                </a:spcBef>
              </a:pPr>
              <a:r>
                <a:rPr lang="zh-CN" altLang="en-US" sz="1000" b="1" dirty="0">
                  <a:solidFill>
                    <a:srgbClr val="A50003"/>
                  </a:solidFill>
                  <a:latin typeface="Microsoft YaHei" panose="020B0503020204020204" pitchFamily="34" charset="-122"/>
                  <a:ea typeface="Microsoft YaHei" panose="020B0503020204020204" pitchFamily="34" charset="-122"/>
                </a:rPr>
                <a:t>加拿大卡尔加里大学 博士后</a:t>
              </a:r>
              <a:endParaRPr lang="en-US" altLang="zh-CN" sz="1000" b="1" dirty="0">
                <a:solidFill>
                  <a:srgbClr val="A50003"/>
                </a:solidFill>
                <a:latin typeface="Microsoft YaHei" panose="020B0503020204020204" pitchFamily="34" charset="-122"/>
                <a:ea typeface="Microsoft YaHei" panose="020B0503020204020204" pitchFamily="34" charset="-122"/>
              </a:endParaRPr>
            </a:p>
            <a:p>
              <a:pPr algn="ctr">
                <a:lnSpc>
                  <a:spcPct val="130000"/>
                </a:lnSpc>
                <a:spcBef>
                  <a:spcPts val="400"/>
                </a:spcBef>
              </a:pPr>
              <a:r>
                <a:rPr lang="zh-CN" altLang="en-US" sz="1000" b="1" dirty="0">
                  <a:solidFill>
                    <a:prstClr val="black"/>
                  </a:solidFill>
                  <a:latin typeface="Microsoft YaHei" panose="020B0503020204020204" pitchFamily="34" charset="-122"/>
                  <a:ea typeface="Microsoft YaHei" panose="020B0503020204020204" pitchFamily="34" charset="-122"/>
                </a:rPr>
                <a:t>美国德克萨斯大学西南医学中心 博士后</a:t>
              </a:r>
              <a:endParaRPr lang="en-US" altLang="zh-CN" sz="1000" b="1" dirty="0">
                <a:solidFill>
                  <a:prstClr val="black"/>
                </a:solidFill>
                <a:latin typeface="Microsoft YaHei" panose="020B0503020204020204" pitchFamily="34" charset="-122"/>
                <a:ea typeface="Microsoft YaHei" panose="020B0503020204020204" pitchFamily="34" charset="-122"/>
              </a:endParaRPr>
            </a:p>
            <a:p>
              <a:pPr algn="ctr">
                <a:lnSpc>
                  <a:spcPct val="130000"/>
                </a:lnSpc>
                <a:spcBef>
                  <a:spcPts val="400"/>
                </a:spcBef>
              </a:pPr>
              <a:r>
                <a:rPr lang="zh-CN" altLang="en-US" sz="1000" b="1" dirty="0">
                  <a:solidFill>
                    <a:prstClr val="black"/>
                  </a:solidFill>
                  <a:latin typeface="Microsoft YaHei" panose="020B0503020204020204" pitchFamily="34" charset="-122"/>
                  <a:ea typeface="Microsoft YaHei" panose="020B0503020204020204" pitchFamily="34" charset="-122"/>
                </a:rPr>
                <a:t>美国德克萨斯大学西南医学中心 </a:t>
              </a:r>
              <a:r>
                <a:rPr lang="en-US" altLang="zh-CN" sz="1000" b="1" dirty="0">
                  <a:solidFill>
                    <a:prstClr val="black"/>
                  </a:solidFill>
                  <a:latin typeface="Microsoft YaHei" panose="020B0503020204020204" pitchFamily="34" charset="-122"/>
                  <a:ea typeface="Microsoft YaHei" panose="020B0503020204020204" pitchFamily="34" charset="-122"/>
                </a:rPr>
                <a:t>&amp; </a:t>
              </a:r>
              <a:r>
                <a:rPr lang="zh-CN" altLang="en-US" sz="1000" b="1" dirty="0">
                  <a:solidFill>
                    <a:prstClr val="black"/>
                  </a:solidFill>
                  <a:latin typeface="Microsoft YaHei" panose="020B0503020204020204" pitchFamily="34" charset="-122"/>
                  <a:ea typeface="Microsoft YaHei" panose="020B0503020204020204" pitchFamily="34" charset="-122"/>
                </a:rPr>
                <a:t>德克萨斯大学阿灵顿分校 博士</a:t>
              </a:r>
              <a:endParaRPr lang="en-US" altLang="zh-CN" sz="1000" b="1" dirty="0">
                <a:solidFill>
                  <a:prstClr val="black"/>
                </a:solidFill>
                <a:latin typeface="Microsoft YaHei" panose="020B0503020204020204" pitchFamily="34" charset="-122"/>
                <a:ea typeface="Microsoft YaHei" panose="020B0503020204020204" pitchFamily="34" charset="-122"/>
              </a:endParaRPr>
            </a:p>
            <a:p>
              <a:pPr algn="ctr">
                <a:lnSpc>
                  <a:spcPct val="130000"/>
                </a:lnSpc>
                <a:spcBef>
                  <a:spcPts val="400"/>
                </a:spcBef>
              </a:pPr>
              <a:r>
                <a:rPr lang="zh-CN" altLang="en-US" sz="1000" b="1" dirty="0">
                  <a:solidFill>
                    <a:prstClr val="black"/>
                  </a:solidFill>
                  <a:latin typeface="Microsoft YaHei" panose="020B0503020204020204" pitchFamily="34" charset="-122"/>
                  <a:ea typeface="Microsoft YaHei" panose="020B0503020204020204" pitchFamily="34" charset="-122"/>
                </a:rPr>
                <a:t>图像引导治疗、聚焦超声、人工智能</a:t>
              </a:r>
              <a:endParaRPr lang="en-US" altLang="zh-CN" sz="1000" b="1" dirty="0">
                <a:solidFill>
                  <a:prstClr val="black"/>
                </a:solidFill>
                <a:latin typeface="Microsoft YaHei" panose="020B0503020204020204" pitchFamily="34" charset="-122"/>
                <a:ea typeface="Microsoft YaHei" panose="020B0503020204020204" pitchFamily="34" charset="-122"/>
              </a:endParaRPr>
            </a:p>
          </p:txBody>
        </p:sp>
      </p:grpSp>
      <p:grpSp>
        <p:nvGrpSpPr>
          <p:cNvPr id="40" name="组合 39"/>
          <p:cNvGrpSpPr/>
          <p:nvPr/>
        </p:nvGrpSpPr>
        <p:grpSpPr>
          <a:xfrm>
            <a:off x="6073251" y="1377514"/>
            <a:ext cx="2754075" cy="4895530"/>
            <a:chOff x="9096996" y="1292217"/>
            <a:chExt cx="2754075" cy="4895530"/>
          </a:xfrm>
        </p:grpSpPr>
        <p:sp>
          <p:nvSpPr>
            <p:cNvPr id="41" name="矩形 40">
              <a:extLst>
                <a:ext uri="{FF2B5EF4-FFF2-40B4-BE49-F238E27FC236}">
                  <a16:creationId xmlns:a16="http://schemas.microsoft.com/office/drawing/2014/main" id="{9EAD1E4C-A2EF-4EDF-B07F-BF859B76F1E0}"/>
                </a:ext>
              </a:extLst>
            </p:cNvPr>
            <p:cNvSpPr/>
            <p:nvPr/>
          </p:nvSpPr>
          <p:spPr>
            <a:xfrm>
              <a:off x="9099561" y="1292217"/>
              <a:ext cx="2745705" cy="465120"/>
            </a:xfrm>
            <a:prstGeom prst="rect">
              <a:avLst/>
            </a:prstGeom>
            <a:solidFill>
              <a:srgbClr val="A50003"/>
            </a:solidFill>
            <a:ln w="6350">
              <a:solidFill>
                <a:srgbClr val="A50003"/>
              </a:solidFill>
            </a:ln>
          </p:spPr>
          <p:txBody>
            <a:bodyPr wrap="square" tIns="108000">
              <a:noAutofit/>
            </a:bodyPr>
            <a:lstStyle/>
            <a:p>
              <a:pPr algn="ctr"/>
              <a:r>
                <a:rPr lang="zh-CN" altLang="en-US" b="1" dirty="0">
                  <a:solidFill>
                    <a:prstClr val="white"/>
                  </a:solidFill>
                  <a:latin typeface="Microsoft YaHei" panose="020B0503020204020204" pitchFamily="34" charset="-122"/>
                  <a:ea typeface="Microsoft YaHei" panose="020B0503020204020204" pitchFamily="34" charset="-122"/>
                </a:rPr>
                <a:t>助理教授</a:t>
              </a:r>
              <a:r>
                <a:rPr lang="en-US" altLang="zh-CN" b="1" dirty="0">
                  <a:solidFill>
                    <a:prstClr val="white"/>
                  </a:solidFill>
                  <a:latin typeface="Microsoft YaHei" panose="020B0503020204020204" pitchFamily="34" charset="-122"/>
                  <a:ea typeface="Microsoft YaHei" panose="020B0503020204020204" pitchFamily="34" charset="-122"/>
                </a:rPr>
                <a:t> </a:t>
              </a:r>
              <a:endParaRPr lang="zh-CN" altLang="en-US" b="1" dirty="0">
                <a:solidFill>
                  <a:prstClr val="white"/>
                </a:solidFill>
                <a:latin typeface="Microsoft YaHei" panose="020B0503020204020204" pitchFamily="34" charset="-122"/>
                <a:ea typeface="Microsoft YaHei" panose="020B0503020204020204" pitchFamily="34" charset="-122"/>
              </a:endParaRPr>
            </a:p>
          </p:txBody>
        </p:sp>
        <p:sp>
          <p:nvSpPr>
            <p:cNvPr id="42" name="矩形 41">
              <a:extLst>
                <a:ext uri="{FF2B5EF4-FFF2-40B4-BE49-F238E27FC236}">
                  <a16:creationId xmlns:a16="http://schemas.microsoft.com/office/drawing/2014/main" id="{0E39EC0B-9D85-C34A-AFE9-60A3276F9A00}"/>
                </a:ext>
              </a:extLst>
            </p:cNvPr>
            <p:cNvSpPr/>
            <p:nvPr/>
          </p:nvSpPr>
          <p:spPr>
            <a:xfrm>
              <a:off x="9096996" y="1754455"/>
              <a:ext cx="2754075" cy="4433292"/>
            </a:xfrm>
            <a:prstGeom prst="rect">
              <a:avLst/>
            </a:prstGeom>
            <a:noFill/>
            <a:ln w="6350">
              <a:solidFill>
                <a:srgbClr val="A500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43" name="矩形 42">
              <a:extLst>
                <a:ext uri="{FF2B5EF4-FFF2-40B4-BE49-F238E27FC236}">
                  <a16:creationId xmlns:a16="http://schemas.microsoft.com/office/drawing/2014/main" id="{709DA0EE-D8BF-4A93-ACB0-724FBA820D0C}"/>
                </a:ext>
              </a:extLst>
            </p:cNvPr>
            <p:cNvSpPr/>
            <p:nvPr/>
          </p:nvSpPr>
          <p:spPr>
            <a:xfrm>
              <a:off x="9876035" y="4078800"/>
              <a:ext cx="1301729" cy="461665"/>
            </a:xfrm>
            <a:prstGeom prst="rect">
              <a:avLst/>
            </a:prstGeom>
          </p:spPr>
          <p:txBody>
            <a:bodyPr wrap="square">
              <a:spAutoFit/>
            </a:bodyPr>
            <a:lstStyle/>
            <a:p>
              <a:pPr algn="ctr"/>
              <a:r>
                <a:rPr lang="zh-CN" altLang="en-US" sz="2400" b="1" dirty="0">
                  <a:solidFill>
                    <a:prstClr val="black"/>
                  </a:solidFill>
                  <a:latin typeface="Microsoft YaHei" panose="020B0503020204020204" pitchFamily="34" charset="-122"/>
                  <a:ea typeface="Microsoft YaHei" panose="020B0503020204020204" pitchFamily="34" charset="-122"/>
                </a:rPr>
                <a:t>李远宁</a:t>
              </a:r>
            </a:p>
          </p:txBody>
        </p:sp>
        <p:pic>
          <p:nvPicPr>
            <p:cNvPr id="44" name="图片 43">
              <a:extLst>
                <a:ext uri="{FF2B5EF4-FFF2-40B4-BE49-F238E27FC236}">
                  <a16:creationId xmlns:a16="http://schemas.microsoft.com/office/drawing/2014/main" id="{290C9278-0F77-4760-ABD4-D28B1864AB5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731299" y="2006825"/>
              <a:ext cx="1591200" cy="1766880"/>
            </a:xfrm>
            <a:prstGeom prst="rect">
              <a:avLst/>
            </a:prstGeom>
          </p:spPr>
        </p:pic>
        <p:sp>
          <p:nvSpPr>
            <p:cNvPr id="45" name="矩形 44">
              <a:extLst>
                <a:ext uri="{FF2B5EF4-FFF2-40B4-BE49-F238E27FC236}">
                  <a16:creationId xmlns:a16="http://schemas.microsoft.com/office/drawing/2014/main" id="{42A7D38A-F05E-4DCC-8C42-F603C2B5B41C}"/>
                </a:ext>
              </a:extLst>
            </p:cNvPr>
            <p:cNvSpPr/>
            <p:nvPr/>
          </p:nvSpPr>
          <p:spPr>
            <a:xfrm>
              <a:off x="9417217" y="4593600"/>
              <a:ext cx="2063750" cy="975652"/>
            </a:xfrm>
            <a:prstGeom prst="rect">
              <a:avLst/>
            </a:prstGeom>
          </p:spPr>
          <p:txBody>
            <a:bodyPr wrap="square">
              <a:spAutoFit/>
            </a:bodyPr>
            <a:lstStyle/>
            <a:p>
              <a:pPr algn="ctr">
                <a:lnSpc>
                  <a:spcPct val="130000"/>
                </a:lnSpc>
                <a:spcBef>
                  <a:spcPts val="400"/>
                </a:spcBef>
              </a:pPr>
              <a:r>
                <a:rPr lang="zh-CN" altLang="en-US" sz="1000" b="1" dirty="0">
                  <a:solidFill>
                    <a:srgbClr val="A50003"/>
                  </a:solidFill>
                  <a:latin typeface="Microsoft YaHei" panose="020B0503020204020204" pitchFamily="34" charset="-122"/>
                  <a:ea typeface="Microsoft YaHei" panose="020B0503020204020204" pitchFamily="34" charset="-122"/>
                </a:rPr>
                <a:t>加州大学旧金山分校 博士后</a:t>
              </a:r>
              <a:endParaRPr lang="en-US" altLang="zh-CN" sz="1000" b="1" dirty="0">
                <a:solidFill>
                  <a:srgbClr val="A50003"/>
                </a:solidFill>
                <a:latin typeface="Microsoft YaHei" panose="020B0503020204020204" pitchFamily="34" charset="-122"/>
                <a:ea typeface="Microsoft YaHei" panose="020B0503020204020204" pitchFamily="34" charset="-122"/>
              </a:endParaRPr>
            </a:p>
            <a:p>
              <a:pPr algn="ctr">
                <a:lnSpc>
                  <a:spcPct val="130000"/>
                </a:lnSpc>
                <a:spcBef>
                  <a:spcPts val="400"/>
                </a:spcBef>
              </a:pPr>
              <a:r>
                <a:rPr lang="zh-CN" altLang="en-US" sz="1000" b="1" dirty="0">
                  <a:solidFill>
                    <a:prstClr val="black"/>
                  </a:solidFill>
                  <a:latin typeface="Microsoft YaHei" panose="020B0503020204020204" pitchFamily="34" charset="-122"/>
                  <a:ea typeface="Microsoft YaHei" panose="020B0503020204020204" pitchFamily="34" charset="-122"/>
                </a:rPr>
                <a:t>卡内基梅隆大学  博士</a:t>
              </a:r>
              <a:endParaRPr lang="en-US" altLang="zh-CN" sz="1000" b="1" dirty="0">
                <a:solidFill>
                  <a:prstClr val="black"/>
                </a:solidFill>
                <a:latin typeface="Microsoft YaHei" panose="020B0503020204020204" pitchFamily="34" charset="-122"/>
                <a:ea typeface="Microsoft YaHei" panose="020B0503020204020204" pitchFamily="34" charset="-122"/>
              </a:endParaRPr>
            </a:p>
            <a:p>
              <a:pPr algn="ctr">
                <a:lnSpc>
                  <a:spcPct val="130000"/>
                </a:lnSpc>
                <a:spcBef>
                  <a:spcPts val="400"/>
                </a:spcBef>
              </a:pPr>
              <a:r>
                <a:rPr lang="zh-CN" altLang="en-US" sz="1000" b="1" dirty="0">
                  <a:solidFill>
                    <a:prstClr val="black"/>
                  </a:solidFill>
                  <a:latin typeface="Microsoft YaHei" panose="020B0503020204020204" pitchFamily="34" charset="-122"/>
                  <a:ea typeface="Microsoft YaHei" panose="020B0503020204020204" pitchFamily="34" charset="-122"/>
                </a:rPr>
                <a:t>神经计算、机器学习、言语和语言感知的神经基础</a:t>
              </a:r>
            </a:p>
          </p:txBody>
        </p:sp>
      </p:grpSp>
      <p:pic>
        <p:nvPicPr>
          <p:cNvPr id="2" name="图片 1"/>
          <p:cNvPicPr>
            <a:picLocks noChangeAspect="1"/>
          </p:cNvPicPr>
          <p:nvPr/>
        </p:nvPicPr>
        <p:blipFill rotWithShape="1">
          <a:blip r:embed="rId6" cstate="print">
            <a:extLst>
              <a:ext uri="{28A0092B-C50C-407E-A947-70E740481C1C}">
                <a14:useLocalDpi xmlns:a14="http://schemas.microsoft.com/office/drawing/2010/main" val="0"/>
              </a:ext>
            </a:extLst>
          </a:blip>
          <a:srcRect l="18294" t="7407" r="14785" b="40295"/>
          <a:stretch/>
        </p:blipFill>
        <p:spPr>
          <a:xfrm>
            <a:off x="912199" y="2200141"/>
            <a:ext cx="1415253" cy="165886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1847203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标题 1">
            <a:extLst>
              <a:ext uri="{FF2B5EF4-FFF2-40B4-BE49-F238E27FC236}">
                <a16:creationId xmlns:a16="http://schemas.microsoft.com/office/drawing/2014/main" id="{2FDF39B1-36E6-4712-B93F-24BCE0724DC2}"/>
              </a:ext>
            </a:extLst>
          </p:cNvPr>
          <p:cNvSpPr>
            <a:spLocks noGrp="1"/>
          </p:cNvSpPr>
          <p:nvPr>
            <p:ph type="title"/>
          </p:nvPr>
        </p:nvSpPr>
        <p:spPr>
          <a:xfrm>
            <a:off x="900000" y="360000"/>
            <a:ext cx="10515600" cy="615553"/>
          </a:xfrm>
        </p:spPr>
        <p:txBody>
          <a:bodyPr wrap="square" lIns="0" tIns="0" rIns="0" bIns="0">
            <a:spAutoFit/>
          </a:bodyPr>
          <a:lstStyle/>
          <a:p>
            <a:r>
              <a:rPr lang="zh-CN" altLang="en-US" sz="4000" dirty="0">
                <a:solidFill>
                  <a:schemeClr val="tx1"/>
                </a:solidFill>
                <a:latin typeface="Microsoft YaHei" panose="020B0503020204020204" pitchFamily="34" charset="-122"/>
                <a:ea typeface="Microsoft YaHei" panose="020B0503020204020204" pitchFamily="34" charset="-122"/>
              </a:rPr>
              <a:t>医学影像方向</a:t>
            </a:r>
            <a:r>
              <a:rPr lang="en-US" altLang="zh-CN" sz="4000" dirty="0">
                <a:solidFill>
                  <a:schemeClr val="tx1"/>
                </a:solidFill>
                <a:latin typeface="Microsoft YaHei" panose="020B0503020204020204" pitchFamily="34" charset="-122"/>
                <a:ea typeface="Microsoft YaHei" panose="020B0503020204020204" pitchFamily="34" charset="-122"/>
              </a:rPr>
              <a:t>PI</a:t>
            </a:r>
            <a:endParaRPr lang="zh-CN" altLang="en-US" sz="4000" dirty="0">
              <a:solidFill>
                <a:schemeClr val="tx1"/>
              </a:solidFill>
              <a:latin typeface="Microsoft YaHei" panose="020B0503020204020204" pitchFamily="34" charset="-122"/>
              <a:ea typeface="Microsoft YaHei" panose="020B0503020204020204" pitchFamily="34" charset="-122"/>
            </a:endParaRPr>
          </a:p>
        </p:txBody>
      </p:sp>
      <p:sp>
        <p:nvSpPr>
          <p:cNvPr id="72" name="矩形 71">
            <a:extLst>
              <a:ext uri="{FF2B5EF4-FFF2-40B4-BE49-F238E27FC236}">
                <a16:creationId xmlns:a16="http://schemas.microsoft.com/office/drawing/2014/main" id="{D0FB662C-D8B7-497D-A491-1C915735B8B2}"/>
              </a:ext>
            </a:extLst>
          </p:cNvPr>
          <p:cNvSpPr/>
          <p:nvPr/>
        </p:nvSpPr>
        <p:spPr>
          <a:xfrm>
            <a:off x="1018523" y="4584539"/>
            <a:ext cx="1371386" cy="924356"/>
          </a:xfrm>
          <a:prstGeom prst="rect">
            <a:avLst/>
          </a:prstGeom>
        </p:spPr>
        <p:txBody>
          <a:bodyPr wrap="square">
            <a:spAutoFit/>
          </a:bodyPr>
          <a:lstStyle/>
          <a:p>
            <a:pPr algn="ctr">
              <a:lnSpc>
                <a:spcPct val="130000"/>
              </a:lnSpc>
              <a:spcBef>
                <a:spcPts val="400"/>
              </a:spcBef>
            </a:pPr>
            <a:r>
              <a:rPr lang="zh-CN" altLang="en-US" sz="1000" b="1" dirty="0">
                <a:solidFill>
                  <a:srgbClr val="A50003"/>
                </a:solidFill>
                <a:latin typeface="Microsoft YaHei" panose="020B0503020204020204" pitchFamily="34" charset="-122"/>
                <a:ea typeface="Microsoft YaHei" panose="020B0503020204020204" pitchFamily="34" charset="-122"/>
              </a:rPr>
              <a:t>加州大学洛杉矶分校 正教授</a:t>
            </a:r>
            <a:r>
              <a:rPr lang="en-US" altLang="zh-CN" sz="1000" b="1" dirty="0">
                <a:solidFill>
                  <a:srgbClr val="A50003"/>
                </a:solidFill>
                <a:latin typeface="Microsoft YaHei" panose="020B0503020204020204" pitchFamily="34" charset="-122"/>
                <a:ea typeface="Microsoft YaHei" panose="020B0503020204020204" pitchFamily="34" charset="-122"/>
              </a:rPr>
              <a:t>(Tenured) </a:t>
            </a:r>
          </a:p>
          <a:p>
            <a:pPr algn="ctr">
              <a:lnSpc>
                <a:spcPct val="130000"/>
              </a:lnSpc>
              <a:spcBef>
                <a:spcPts val="400"/>
              </a:spcBef>
            </a:pPr>
            <a:r>
              <a:rPr lang="zh-CN" altLang="en-US" sz="1000" b="1" dirty="0">
                <a:solidFill>
                  <a:prstClr val="black"/>
                </a:solidFill>
                <a:latin typeface="Microsoft YaHei" panose="020B0503020204020204" pitchFamily="34" charset="-122"/>
                <a:ea typeface="Microsoft YaHei" panose="020B0503020204020204" pitchFamily="34" charset="-122"/>
              </a:rPr>
              <a:t>弗吉尼亚大学  博士磁共振成像</a:t>
            </a:r>
          </a:p>
        </p:txBody>
      </p:sp>
      <p:pic>
        <p:nvPicPr>
          <p:cNvPr id="73" name="Picture 3">
            <a:extLst>
              <a:ext uri="{FF2B5EF4-FFF2-40B4-BE49-F238E27FC236}">
                <a16:creationId xmlns:a16="http://schemas.microsoft.com/office/drawing/2014/main" id="{9E3BEB7C-B380-4EE3-AC64-E16EB9A8FC99}"/>
              </a:ext>
            </a:extLst>
          </p:cNvPr>
          <p:cNvPicPr preferRelativeResize="0">
            <a:picLocks/>
          </p:cNvPicPr>
          <p:nvPr/>
        </p:nvPicPr>
        <p:blipFill>
          <a:blip r:embed="rId3" cstate="email">
            <a:extLst>
              <a:ext uri="{28A0092B-C50C-407E-A947-70E740481C1C}">
                <a14:useLocalDpi xmlns:a14="http://schemas.microsoft.com/office/drawing/2010/main"/>
              </a:ext>
            </a:extLst>
          </a:blip>
          <a:stretch>
            <a:fillRect/>
          </a:stretch>
        </p:blipFill>
        <p:spPr>
          <a:xfrm>
            <a:off x="924295" y="2219575"/>
            <a:ext cx="1559843" cy="1656639"/>
          </a:xfrm>
          <a:prstGeom prst="ellipse">
            <a:avLst/>
          </a:prstGeom>
        </p:spPr>
      </p:pic>
      <p:sp>
        <p:nvSpPr>
          <p:cNvPr id="74" name="矩形 73">
            <a:extLst>
              <a:ext uri="{FF2B5EF4-FFF2-40B4-BE49-F238E27FC236}">
                <a16:creationId xmlns:a16="http://schemas.microsoft.com/office/drawing/2014/main" id="{F026AA18-9B2B-C44E-A6A1-694FFC41A8CA}"/>
              </a:ext>
            </a:extLst>
          </p:cNvPr>
          <p:cNvSpPr/>
          <p:nvPr/>
        </p:nvSpPr>
        <p:spPr>
          <a:xfrm>
            <a:off x="628176" y="4083540"/>
            <a:ext cx="2152081" cy="461665"/>
          </a:xfrm>
          <a:prstGeom prst="rect">
            <a:avLst/>
          </a:prstGeom>
        </p:spPr>
        <p:txBody>
          <a:bodyPr wrap="square">
            <a:spAutoFit/>
          </a:bodyPr>
          <a:lstStyle/>
          <a:p>
            <a:pPr algn="ctr"/>
            <a:r>
              <a:rPr lang="zh-CN" altLang="en-US" sz="2400" b="1" dirty="0">
                <a:solidFill>
                  <a:prstClr val="black"/>
                </a:solidFill>
                <a:latin typeface="Microsoft YaHei" panose="020B0503020204020204" pitchFamily="34" charset="-122"/>
                <a:ea typeface="Microsoft YaHei" panose="020B0503020204020204" pitchFamily="34" charset="-122"/>
              </a:rPr>
              <a:t>胡鹏</a:t>
            </a:r>
          </a:p>
        </p:txBody>
      </p:sp>
      <p:sp>
        <p:nvSpPr>
          <p:cNvPr id="75" name="矩形 74">
            <a:extLst>
              <a:ext uri="{FF2B5EF4-FFF2-40B4-BE49-F238E27FC236}">
                <a16:creationId xmlns:a16="http://schemas.microsoft.com/office/drawing/2014/main" id="{8DF562FF-C0EB-1D4A-A1E9-9F6A92347EEE}"/>
              </a:ext>
            </a:extLst>
          </p:cNvPr>
          <p:cNvSpPr/>
          <p:nvPr/>
        </p:nvSpPr>
        <p:spPr>
          <a:xfrm>
            <a:off x="330733" y="1754455"/>
            <a:ext cx="2746966" cy="4433292"/>
          </a:xfrm>
          <a:prstGeom prst="rect">
            <a:avLst/>
          </a:prstGeom>
          <a:noFill/>
          <a:ln w="6350">
            <a:solidFill>
              <a:srgbClr val="A500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76" name="矩形 75">
            <a:extLst>
              <a:ext uri="{FF2B5EF4-FFF2-40B4-BE49-F238E27FC236}">
                <a16:creationId xmlns:a16="http://schemas.microsoft.com/office/drawing/2014/main" id="{141A568A-2E51-B04C-A088-19E54887F0FD}"/>
              </a:ext>
            </a:extLst>
          </p:cNvPr>
          <p:cNvSpPr/>
          <p:nvPr/>
        </p:nvSpPr>
        <p:spPr>
          <a:xfrm>
            <a:off x="330733" y="1300911"/>
            <a:ext cx="2746966" cy="465120"/>
          </a:xfrm>
          <a:prstGeom prst="rect">
            <a:avLst/>
          </a:prstGeom>
          <a:solidFill>
            <a:srgbClr val="A50003"/>
          </a:solidFill>
          <a:ln w="6350">
            <a:solidFill>
              <a:srgbClr val="A50003"/>
            </a:solidFill>
          </a:ln>
        </p:spPr>
        <p:txBody>
          <a:bodyPr wrap="square" tIns="108000">
            <a:noAutofit/>
          </a:bodyPr>
          <a:lstStyle/>
          <a:p>
            <a:pPr algn="ctr"/>
            <a:r>
              <a:rPr lang="zh-CN" altLang="en-US" b="1" dirty="0">
                <a:solidFill>
                  <a:prstClr val="white"/>
                </a:solidFill>
                <a:latin typeface="Microsoft YaHei" panose="020B0503020204020204" pitchFamily="34" charset="-122"/>
                <a:ea typeface="Microsoft YaHei" panose="020B0503020204020204" pitchFamily="34" charset="-122"/>
              </a:rPr>
              <a:t>正教授</a:t>
            </a:r>
            <a:r>
              <a:rPr lang="en-US" altLang="zh-CN" b="1" dirty="0">
                <a:solidFill>
                  <a:prstClr val="white"/>
                </a:solidFill>
                <a:latin typeface="Microsoft YaHei" panose="020B0503020204020204" pitchFamily="34" charset="-122"/>
                <a:ea typeface="Microsoft YaHei" panose="020B0503020204020204" pitchFamily="34" charset="-122"/>
              </a:rPr>
              <a:t>(Tenured) </a:t>
            </a:r>
          </a:p>
        </p:txBody>
      </p:sp>
      <p:sp>
        <p:nvSpPr>
          <p:cNvPr id="77" name="椭圆 76">
            <a:extLst>
              <a:ext uri="{FF2B5EF4-FFF2-40B4-BE49-F238E27FC236}">
                <a16:creationId xmlns:a16="http://schemas.microsoft.com/office/drawing/2014/main" id="{B7557CC6-34AF-44C2-B91C-0FE32F19046B}"/>
              </a:ext>
            </a:extLst>
          </p:cNvPr>
          <p:cNvSpPr/>
          <p:nvPr/>
        </p:nvSpPr>
        <p:spPr>
          <a:xfrm>
            <a:off x="3829025" y="2279327"/>
            <a:ext cx="1560596" cy="1596887"/>
          </a:xfrm>
          <a:prstGeom prst="ellipse">
            <a:avLst/>
          </a:prstGeom>
          <a:blipFill dpi="0" rotWithShape="1">
            <a:blip r:embed="rId4" cstate="email">
              <a:extLst>
                <a:ext uri="{28A0092B-C50C-407E-A947-70E740481C1C}">
                  <a14:useLocalDpi xmlns:a14="http://schemas.microsoft.com/office/drawing/2010/main"/>
                </a:ext>
              </a:extLst>
            </a:blip>
            <a:srcRect/>
            <a:stretch>
              <a:fillRect/>
            </a:stretch>
          </a:blip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prstClr val="white"/>
              </a:solidFill>
            </a:endParaRPr>
          </a:p>
        </p:txBody>
      </p:sp>
      <p:sp>
        <p:nvSpPr>
          <p:cNvPr id="78" name="矩形 77">
            <a:extLst>
              <a:ext uri="{FF2B5EF4-FFF2-40B4-BE49-F238E27FC236}">
                <a16:creationId xmlns:a16="http://schemas.microsoft.com/office/drawing/2014/main" id="{CDB41DDF-8A77-48E5-B2A6-6BCB842F327A}"/>
              </a:ext>
            </a:extLst>
          </p:cNvPr>
          <p:cNvSpPr/>
          <p:nvPr/>
        </p:nvSpPr>
        <p:spPr>
          <a:xfrm>
            <a:off x="3576354" y="4584538"/>
            <a:ext cx="2065939" cy="1026948"/>
          </a:xfrm>
          <a:prstGeom prst="rect">
            <a:avLst/>
          </a:prstGeom>
        </p:spPr>
        <p:txBody>
          <a:bodyPr wrap="square">
            <a:spAutoFit/>
          </a:bodyPr>
          <a:lstStyle/>
          <a:p>
            <a:pPr algn="ctr">
              <a:lnSpc>
                <a:spcPct val="130000"/>
              </a:lnSpc>
              <a:spcBef>
                <a:spcPts val="400"/>
              </a:spcBef>
            </a:pPr>
            <a:r>
              <a:rPr lang="zh-CN" altLang="en-US" sz="1000" b="1" dirty="0">
                <a:solidFill>
                  <a:srgbClr val="A50003"/>
                </a:solidFill>
                <a:latin typeface="Microsoft YaHei" panose="020B0503020204020204" pitchFamily="34" charset="-122"/>
                <a:ea typeface="Microsoft YaHei" panose="020B0503020204020204" pitchFamily="34" charset="-122"/>
              </a:rPr>
              <a:t>哈佛医学院，麻省总医院</a:t>
            </a:r>
            <a:endParaRPr lang="en-US" altLang="zh-CN" sz="1000" b="1" dirty="0">
              <a:solidFill>
                <a:srgbClr val="A50003"/>
              </a:solidFill>
              <a:latin typeface="Microsoft YaHei" panose="020B0503020204020204" pitchFamily="34" charset="-122"/>
              <a:ea typeface="Microsoft YaHei" panose="020B0503020204020204" pitchFamily="34" charset="-122"/>
            </a:endParaRPr>
          </a:p>
          <a:p>
            <a:pPr algn="ctr">
              <a:lnSpc>
                <a:spcPct val="130000"/>
              </a:lnSpc>
              <a:spcBef>
                <a:spcPts val="400"/>
              </a:spcBef>
            </a:pPr>
            <a:r>
              <a:rPr lang="zh-CN" altLang="en-US" sz="1000" b="1" dirty="0">
                <a:solidFill>
                  <a:prstClr val="black"/>
                </a:solidFill>
                <a:latin typeface="Microsoft YaHei" panose="020B0503020204020204" pitchFamily="34" charset="-122"/>
                <a:ea typeface="Microsoft YaHei" panose="020B0503020204020204" pitchFamily="34" charset="-122"/>
              </a:rPr>
              <a:t>犹他大学 放射科 长聘副教授</a:t>
            </a:r>
            <a:endParaRPr lang="en-US" altLang="zh-CN" sz="1000" b="1" dirty="0">
              <a:solidFill>
                <a:prstClr val="black"/>
              </a:solidFill>
              <a:latin typeface="Microsoft YaHei" panose="020B0503020204020204" pitchFamily="34" charset="-122"/>
              <a:ea typeface="Microsoft YaHei" panose="020B0503020204020204" pitchFamily="34" charset="-122"/>
            </a:endParaRPr>
          </a:p>
          <a:p>
            <a:pPr algn="ctr">
              <a:lnSpc>
                <a:spcPct val="130000"/>
              </a:lnSpc>
              <a:spcBef>
                <a:spcPts val="400"/>
              </a:spcBef>
            </a:pPr>
            <a:r>
              <a:rPr lang="zh-CN" altLang="en-US" sz="1000" b="1" dirty="0">
                <a:solidFill>
                  <a:prstClr val="black"/>
                </a:solidFill>
                <a:latin typeface="Microsoft YaHei" panose="020B0503020204020204" pitchFamily="34" charset="-122"/>
                <a:ea typeface="Microsoft YaHei" panose="020B0503020204020204" pitchFamily="34" charset="-122"/>
              </a:rPr>
              <a:t>新加坡南洋理工大学 博士</a:t>
            </a:r>
            <a:endParaRPr lang="en-US" altLang="zh-CN" sz="1000" b="1" dirty="0">
              <a:solidFill>
                <a:prstClr val="black"/>
              </a:solidFill>
              <a:latin typeface="Microsoft YaHei" panose="020B0503020204020204" pitchFamily="34" charset="-122"/>
              <a:ea typeface="Microsoft YaHei" panose="020B0503020204020204" pitchFamily="34" charset="-122"/>
            </a:endParaRPr>
          </a:p>
          <a:p>
            <a:pPr algn="ctr">
              <a:lnSpc>
                <a:spcPct val="130000"/>
              </a:lnSpc>
              <a:spcBef>
                <a:spcPts val="400"/>
              </a:spcBef>
            </a:pPr>
            <a:r>
              <a:rPr lang="zh-CN" altLang="en-US" sz="1000" b="1" dirty="0">
                <a:solidFill>
                  <a:prstClr val="black"/>
                </a:solidFill>
                <a:latin typeface="Microsoft YaHei" panose="020B0503020204020204" pitchFamily="34" charset="-122"/>
                <a:ea typeface="Microsoft YaHei" panose="020B0503020204020204" pitchFamily="34" charset="-122"/>
              </a:rPr>
              <a:t>功能核磁共振技术的开发和应用</a:t>
            </a:r>
          </a:p>
        </p:txBody>
      </p:sp>
      <p:sp>
        <p:nvSpPr>
          <p:cNvPr id="79" name="矩形 78">
            <a:extLst>
              <a:ext uri="{FF2B5EF4-FFF2-40B4-BE49-F238E27FC236}">
                <a16:creationId xmlns:a16="http://schemas.microsoft.com/office/drawing/2014/main" id="{616547DE-317C-4D0D-B39A-5855F7B4E832}"/>
              </a:ext>
            </a:extLst>
          </p:cNvPr>
          <p:cNvSpPr/>
          <p:nvPr/>
        </p:nvSpPr>
        <p:spPr>
          <a:xfrm>
            <a:off x="3235211" y="1294641"/>
            <a:ext cx="2746966" cy="465120"/>
          </a:xfrm>
          <a:prstGeom prst="rect">
            <a:avLst/>
          </a:prstGeom>
          <a:solidFill>
            <a:srgbClr val="A50003"/>
          </a:solidFill>
          <a:ln w="6350">
            <a:solidFill>
              <a:srgbClr val="A50003"/>
            </a:solidFill>
          </a:ln>
        </p:spPr>
        <p:txBody>
          <a:bodyPr wrap="square" tIns="108000">
            <a:noAutofit/>
          </a:bodyPr>
          <a:lstStyle/>
          <a:p>
            <a:pPr algn="ctr"/>
            <a:r>
              <a:rPr lang="zh-CN" altLang="en-US" b="1" dirty="0">
                <a:solidFill>
                  <a:prstClr val="white"/>
                </a:solidFill>
                <a:latin typeface="Microsoft YaHei" panose="020B0503020204020204" pitchFamily="34" charset="-122"/>
                <a:ea typeface="Microsoft YaHei" panose="020B0503020204020204" pitchFamily="34" charset="-122"/>
              </a:rPr>
              <a:t>副教授</a:t>
            </a:r>
            <a:r>
              <a:rPr lang="en-US" altLang="zh-CN" b="1" dirty="0">
                <a:solidFill>
                  <a:prstClr val="white"/>
                </a:solidFill>
                <a:latin typeface="Microsoft YaHei" panose="020B0503020204020204" pitchFamily="34" charset="-122"/>
                <a:ea typeface="Microsoft YaHei" panose="020B0503020204020204" pitchFamily="34" charset="-122"/>
              </a:rPr>
              <a:t> (Tenured)</a:t>
            </a:r>
          </a:p>
        </p:txBody>
      </p:sp>
      <p:sp>
        <p:nvSpPr>
          <p:cNvPr id="80" name="矩形 79">
            <a:extLst>
              <a:ext uri="{FF2B5EF4-FFF2-40B4-BE49-F238E27FC236}">
                <a16:creationId xmlns:a16="http://schemas.microsoft.com/office/drawing/2014/main" id="{0F50C279-1333-F340-82D6-02CD5F0B0C8D}"/>
              </a:ext>
            </a:extLst>
          </p:cNvPr>
          <p:cNvSpPr/>
          <p:nvPr/>
        </p:nvSpPr>
        <p:spPr>
          <a:xfrm>
            <a:off x="4070008" y="4083540"/>
            <a:ext cx="1078630" cy="461665"/>
          </a:xfrm>
          <a:prstGeom prst="rect">
            <a:avLst/>
          </a:prstGeom>
        </p:spPr>
        <p:txBody>
          <a:bodyPr wrap="square">
            <a:spAutoFit/>
          </a:bodyPr>
          <a:lstStyle/>
          <a:p>
            <a:pPr algn="ctr"/>
            <a:r>
              <a:rPr lang="zh-CN" altLang="en-US" sz="2400" b="1" dirty="0">
                <a:solidFill>
                  <a:prstClr val="black"/>
                </a:solidFill>
                <a:latin typeface="Microsoft YaHei" panose="020B0503020204020204" pitchFamily="34" charset="-122"/>
                <a:ea typeface="Microsoft YaHei" panose="020B0503020204020204" pitchFamily="34" charset="-122"/>
              </a:rPr>
              <a:t>张雷</a:t>
            </a:r>
          </a:p>
        </p:txBody>
      </p:sp>
      <p:sp>
        <p:nvSpPr>
          <p:cNvPr id="81" name="矩形 80">
            <a:extLst>
              <a:ext uri="{FF2B5EF4-FFF2-40B4-BE49-F238E27FC236}">
                <a16:creationId xmlns:a16="http://schemas.microsoft.com/office/drawing/2014/main" id="{CA840FCC-8537-204B-B428-3A0018B0266E}"/>
              </a:ext>
            </a:extLst>
          </p:cNvPr>
          <p:cNvSpPr/>
          <p:nvPr/>
        </p:nvSpPr>
        <p:spPr>
          <a:xfrm>
            <a:off x="3236471" y="1754455"/>
            <a:ext cx="2745705" cy="4433292"/>
          </a:xfrm>
          <a:prstGeom prst="rect">
            <a:avLst/>
          </a:prstGeom>
          <a:noFill/>
          <a:ln w="6350">
            <a:solidFill>
              <a:srgbClr val="A500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82" name="矩形 81">
            <a:extLst>
              <a:ext uri="{FF2B5EF4-FFF2-40B4-BE49-F238E27FC236}">
                <a16:creationId xmlns:a16="http://schemas.microsoft.com/office/drawing/2014/main" id="{493A540F-14A0-412E-8C84-E7855B5A7951}"/>
              </a:ext>
            </a:extLst>
          </p:cNvPr>
          <p:cNvSpPr/>
          <p:nvPr/>
        </p:nvSpPr>
        <p:spPr>
          <a:xfrm>
            <a:off x="6718283" y="4661002"/>
            <a:ext cx="1596887" cy="1026948"/>
          </a:xfrm>
          <a:prstGeom prst="rect">
            <a:avLst/>
          </a:prstGeom>
        </p:spPr>
        <p:txBody>
          <a:bodyPr wrap="square">
            <a:spAutoFit/>
          </a:bodyPr>
          <a:lstStyle/>
          <a:p>
            <a:pPr algn="ctr">
              <a:lnSpc>
                <a:spcPct val="130000"/>
              </a:lnSpc>
              <a:spcBef>
                <a:spcPts val="400"/>
              </a:spcBef>
            </a:pPr>
            <a:r>
              <a:rPr lang="zh-CN" altLang="en-US" sz="1000" b="1" dirty="0">
                <a:solidFill>
                  <a:srgbClr val="A50003"/>
                </a:solidFill>
                <a:latin typeface="Microsoft YaHei" panose="020B0503020204020204" pitchFamily="34" charset="-122"/>
                <a:ea typeface="Microsoft YaHei" panose="020B0503020204020204" pitchFamily="34" charset="-122"/>
              </a:rPr>
              <a:t>美国弗吉尼亚理工大学</a:t>
            </a:r>
            <a:endParaRPr lang="en-US" altLang="zh-CN" sz="1000" b="1" dirty="0">
              <a:solidFill>
                <a:srgbClr val="A50003"/>
              </a:solidFill>
              <a:latin typeface="Microsoft YaHei" panose="020B0503020204020204" pitchFamily="34" charset="-122"/>
              <a:ea typeface="Microsoft YaHei" panose="020B0503020204020204" pitchFamily="34" charset="-122"/>
            </a:endParaRPr>
          </a:p>
          <a:p>
            <a:pPr algn="ctr">
              <a:lnSpc>
                <a:spcPct val="130000"/>
              </a:lnSpc>
              <a:spcBef>
                <a:spcPts val="400"/>
              </a:spcBef>
            </a:pPr>
            <a:r>
              <a:rPr lang="zh-CN" altLang="en-US" sz="1000" b="1" dirty="0">
                <a:solidFill>
                  <a:srgbClr val="A50003"/>
                </a:solidFill>
                <a:latin typeface="Microsoft YaHei" panose="020B0503020204020204" pitchFamily="34" charset="-122"/>
                <a:ea typeface="Microsoft YaHei" panose="020B0503020204020204" pitchFamily="34" charset="-122"/>
              </a:rPr>
              <a:t>计算机系 研究员</a:t>
            </a:r>
            <a:endParaRPr lang="en-US" altLang="zh-CN" sz="1000" b="1" dirty="0">
              <a:solidFill>
                <a:srgbClr val="A50003"/>
              </a:solidFill>
              <a:latin typeface="Microsoft YaHei" panose="020B0503020204020204" pitchFamily="34" charset="-122"/>
              <a:ea typeface="Microsoft YaHei" panose="020B0503020204020204" pitchFamily="34" charset="-122"/>
            </a:endParaRPr>
          </a:p>
          <a:p>
            <a:pPr algn="ctr">
              <a:lnSpc>
                <a:spcPct val="130000"/>
              </a:lnSpc>
              <a:spcBef>
                <a:spcPts val="400"/>
              </a:spcBef>
            </a:pPr>
            <a:r>
              <a:rPr lang="zh-CN" altLang="en-US" sz="1000" b="1" dirty="0">
                <a:solidFill>
                  <a:prstClr val="black"/>
                </a:solidFill>
                <a:latin typeface="Microsoft YaHei" panose="020B0503020204020204" pitchFamily="34" charset="-122"/>
                <a:ea typeface="Microsoft YaHei" panose="020B0503020204020204" pitchFamily="34" charset="-122"/>
              </a:rPr>
              <a:t>美国布朗大学 博士</a:t>
            </a:r>
            <a:endParaRPr lang="en-US" altLang="zh-CN" sz="1000" b="1" dirty="0">
              <a:solidFill>
                <a:prstClr val="black"/>
              </a:solidFill>
              <a:latin typeface="Microsoft YaHei" panose="020B0503020204020204" pitchFamily="34" charset="-122"/>
              <a:ea typeface="Microsoft YaHei" panose="020B0503020204020204" pitchFamily="34" charset="-122"/>
            </a:endParaRPr>
          </a:p>
          <a:p>
            <a:pPr algn="ctr">
              <a:lnSpc>
                <a:spcPct val="130000"/>
              </a:lnSpc>
              <a:spcBef>
                <a:spcPts val="400"/>
              </a:spcBef>
            </a:pPr>
            <a:r>
              <a:rPr lang="en-US" altLang="zh-CN" sz="1000" b="1" dirty="0">
                <a:solidFill>
                  <a:prstClr val="black"/>
                </a:solidFill>
                <a:latin typeface="Microsoft YaHei" panose="020B0503020204020204" pitchFamily="34" charset="-122"/>
                <a:ea typeface="Microsoft YaHei" panose="020B0503020204020204" pitchFamily="34" charset="-122"/>
              </a:rPr>
              <a:t>X-ray/CT</a:t>
            </a:r>
            <a:r>
              <a:rPr lang="zh-CN" altLang="en-US" sz="1000" b="1" dirty="0">
                <a:solidFill>
                  <a:prstClr val="black"/>
                </a:solidFill>
                <a:latin typeface="Microsoft YaHei" panose="020B0503020204020204" pitchFamily="34" charset="-122"/>
                <a:ea typeface="Microsoft YaHei" panose="020B0503020204020204" pitchFamily="34" charset="-122"/>
              </a:rPr>
              <a:t>、智能成像</a:t>
            </a:r>
          </a:p>
        </p:txBody>
      </p:sp>
      <p:sp>
        <p:nvSpPr>
          <p:cNvPr id="83" name="矩形 82">
            <a:extLst>
              <a:ext uri="{FF2B5EF4-FFF2-40B4-BE49-F238E27FC236}">
                <a16:creationId xmlns:a16="http://schemas.microsoft.com/office/drawing/2014/main" id="{53F13A43-D3A1-4F66-B550-CFC2C8F746BC}"/>
              </a:ext>
            </a:extLst>
          </p:cNvPr>
          <p:cNvSpPr/>
          <p:nvPr/>
        </p:nvSpPr>
        <p:spPr>
          <a:xfrm>
            <a:off x="6146549" y="1292216"/>
            <a:ext cx="2746966" cy="465120"/>
          </a:xfrm>
          <a:prstGeom prst="rect">
            <a:avLst/>
          </a:prstGeom>
          <a:solidFill>
            <a:srgbClr val="A50003"/>
          </a:solidFill>
          <a:ln w="6350">
            <a:solidFill>
              <a:srgbClr val="A50003"/>
            </a:solidFill>
          </a:ln>
        </p:spPr>
        <p:txBody>
          <a:bodyPr wrap="square" tIns="108000">
            <a:noAutofit/>
          </a:bodyPr>
          <a:lstStyle/>
          <a:p>
            <a:pPr algn="ctr"/>
            <a:r>
              <a:rPr lang="zh-CN" altLang="en-US" b="1" dirty="0">
                <a:solidFill>
                  <a:prstClr val="white"/>
                </a:solidFill>
                <a:latin typeface="Microsoft YaHei" panose="020B0503020204020204" pitchFamily="34" charset="-122"/>
                <a:ea typeface="Microsoft YaHei" panose="020B0503020204020204" pitchFamily="34" charset="-122"/>
              </a:rPr>
              <a:t>副教授</a:t>
            </a:r>
            <a:r>
              <a:rPr lang="en-US" altLang="zh-CN" b="1" dirty="0">
                <a:solidFill>
                  <a:prstClr val="white"/>
                </a:solidFill>
                <a:latin typeface="Microsoft YaHei" panose="020B0503020204020204" pitchFamily="34" charset="-122"/>
                <a:ea typeface="Microsoft YaHei" panose="020B0503020204020204" pitchFamily="34" charset="-122"/>
              </a:rPr>
              <a:t> (Tenure-track)</a:t>
            </a:r>
          </a:p>
        </p:txBody>
      </p:sp>
      <p:sp>
        <p:nvSpPr>
          <p:cNvPr id="84" name="矩形 83">
            <a:extLst>
              <a:ext uri="{FF2B5EF4-FFF2-40B4-BE49-F238E27FC236}">
                <a16:creationId xmlns:a16="http://schemas.microsoft.com/office/drawing/2014/main" id="{C367E39D-ABE1-794B-8A94-98A1CBB9FB0F}"/>
              </a:ext>
            </a:extLst>
          </p:cNvPr>
          <p:cNvSpPr/>
          <p:nvPr/>
        </p:nvSpPr>
        <p:spPr>
          <a:xfrm>
            <a:off x="6888387" y="4083540"/>
            <a:ext cx="1256679" cy="461665"/>
          </a:xfrm>
          <a:prstGeom prst="rect">
            <a:avLst/>
          </a:prstGeom>
        </p:spPr>
        <p:txBody>
          <a:bodyPr wrap="square">
            <a:spAutoFit/>
          </a:bodyPr>
          <a:lstStyle/>
          <a:p>
            <a:pPr algn="ctr"/>
            <a:r>
              <a:rPr lang="zh-CN" altLang="en-US" sz="2400" b="1" dirty="0">
                <a:solidFill>
                  <a:prstClr val="black"/>
                </a:solidFill>
                <a:latin typeface="Microsoft YaHei" panose="020B0503020204020204" pitchFamily="34" charset="-122"/>
                <a:ea typeface="Microsoft YaHei" panose="020B0503020204020204" pitchFamily="34" charset="-122"/>
              </a:rPr>
              <a:t>曹国华</a:t>
            </a:r>
          </a:p>
        </p:txBody>
      </p:sp>
      <p:pic>
        <p:nvPicPr>
          <p:cNvPr id="85" name="图片 84">
            <a:extLst>
              <a:ext uri="{FF2B5EF4-FFF2-40B4-BE49-F238E27FC236}">
                <a16:creationId xmlns:a16="http://schemas.microsoft.com/office/drawing/2014/main" id="{C390E953-D1A8-9440-AAE5-6EB70E6743E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18283" y="2216577"/>
            <a:ext cx="1596886" cy="1659637"/>
          </a:xfrm>
          <a:prstGeom prst="rect">
            <a:avLst/>
          </a:prstGeom>
        </p:spPr>
      </p:pic>
      <p:sp>
        <p:nvSpPr>
          <p:cNvPr id="86" name="矩形 85">
            <a:extLst>
              <a:ext uri="{FF2B5EF4-FFF2-40B4-BE49-F238E27FC236}">
                <a16:creationId xmlns:a16="http://schemas.microsoft.com/office/drawing/2014/main" id="{207BCC45-CE5C-DF43-94B3-3C811DB4471A}"/>
              </a:ext>
            </a:extLst>
          </p:cNvPr>
          <p:cNvSpPr/>
          <p:nvPr/>
        </p:nvSpPr>
        <p:spPr>
          <a:xfrm>
            <a:off x="6139689" y="1754455"/>
            <a:ext cx="2754075" cy="4433292"/>
          </a:xfrm>
          <a:prstGeom prst="rect">
            <a:avLst/>
          </a:prstGeom>
          <a:noFill/>
          <a:ln w="6350">
            <a:solidFill>
              <a:srgbClr val="A500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87" name="矩形 86">
            <a:extLst>
              <a:ext uri="{FF2B5EF4-FFF2-40B4-BE49-F238E27FC236}">
                <a16:creationId xmlns:a16="http://schemas.microsoft.com/office/drawing/2014/main" id="{54851C67-CFBA-4F3D-9E06-6A5BA5382A07}"/>
              </a:ext>
            </a:extLst>
          </p:cNvPr>
          <p:cNvSpPr/>
          <p:nvPr/>
        </p:nvSpPr>
        <p:spPr>
          <a:xfrm>
            <a:off x="9593113" y="4661002"/>
            <a:ext cx="1670400" cy="775597"/>
          </a:xfrm>
          <a:prstGeom prst="rect">
            <a:avLst/>
          </a:prstGeom>
        </p:spPr>
        <p:txBody>
          <a:bodyPr wrap="square">
            <a:spAutoFit/>
          </a:bodyPr>
          <a:lstStyle/>
          <a:p>
            <a:pPr algn="ctr">
              <a:lnSpc>
                <a:spcPct val="130000"/>
              </a:lnSpc>
              <a:spcBef>
                <a:spcPts val="400"/>
              </a:spcBef>
            </a:pPr>
            <a:r>
              <a:rPr lang="zh-CN" altLang="en-US" sz="1000" b="1" dirty="0">
                <a:solidFill>
                  <a:srgbClr val="A50003"/>
                </a:solidFill>
                <a:latin typeface="Microsoft YaHei" panose="020B0503020204020204" pitchFamily="34" charset="-122"/>
                <a:ea typeface="Microsoft YaHei" panose="020B0503020204020204" pitchFamily="34" charset="-122"/>
              </a:rPr>
              <a:t>英国伦敦国王学院 博士后</a:t>
            </a:r>
            <a:endParaRPr lang="en-US" altLang="zh-CN" sz="1000" b="1" dirty="0">
              <a:solidFill>
                <a:srgbClr val="A50003"/>
              </a:solidFill>
              <a:latin typeface="Microsoft YaHei" panose="020B0503020204020204" pitchFamily="34" charset="-122"/>
              <a:ea typeface="Microsoft YaHei" panose="020B0503020204020204" pitchFamily="34" charset="-122"/>
            </a:endParaRPr>
          </a:p>
          <a:p>
            <a:pPr algn="ctr">
              <a:lnSpc>
                <a:spcPct val="130000"/>
              </a:lnSpc>
              <a:spcBef>
                <a:spcPts val="400"/>
              </a:spcBef>
            </a:pPr>
            <a:r>
              <a:rPr lang="zh-CN" altLang="en-US" sz="1000" b="1" dirty="0">
                <a:solidFill>
                  <a:prstClr val="black"/>
                </a:solidFill>
                <a:latin typeface="Microsoft YaHei" panose="020B0503020204020204" pitchFamily="34" charset="-122"/>
                <a:ea typeface="Microsoft YaHei" panose="020B0503020204020204" pitchFamily="34" charset="-122"/>
              </a:rPr>
              <a:t>清华大学  博士</a:t>
            </a:r>
            <a:endParaRPr lang="en-US" altLang="zh-CN" sz="1000" b="1" dirty="0">
              <a:solidFill>
                <a:prstClr val="black"/>
              </a:solidFill>
              <a:latin typeface="Microsoft YaHei" panose="020B0503020204020204" pitchFamily="34" charset="-122"/>
              <a:ea typeface="Microsoft YaHei" panose="020B0503020204020204" pitchFamily="34" charset="-122"/>
            </a:endParaRPr>
          </a:p>
          <a:p>
            <a:pPr algn="ctr">
              <a:lnSpc>
                <a:spcPct val="130000"/>
              </a:lnSpc>
              <a:spcBef>
                <a:spcPts val="400"/>
              </a:spcBef>
            </a:pPr>
            <a:r>
              <a:rPr lang="zh-CN" altLang="en-US" sz="1000" b="1" dirty="0">
                <a:solidFill>
                  <a:prstClr val="black"/>
                </a:solidFill>
                <a:latin typeface="Microsoft YaHei" panose="020B0503020204020204" pitchFamily="34" charset="-122"/>
                <a:ea typeface="Microsoft YaHei" panose="020B0503020204020204" pitchFamily="34" charset="-122"/>
              </a:rPr>
              <a:t>心血管磁共振成像</a:t>
            </a:r>
            <a:endParaRPr lang="en-US" altLang="zh-CN" sz="1000" b="1" dirty="0">
              <a:solidFill>
                <a:prstClr val="black"/>
              </a:solidFill>
              <a:latin typeface="Microsoft YaHei" panose="020B0503020204020204" pitchFamily="34" charset="-122"/>
              <a:ea typeface="Microsoft YaHei" panose="020B0503020204020204" pitchFamily="34" charset="-122"/>
            </a:endParaRPr>
          </a:p>
        </p:txBody>
      </p:sp>
      <p:sp>
        <p:nvSpPr>
          <p:cNvPr id="88" name="矩形 87">
            <a:extLst>
              <a:ext uri="{FF2B5EF4-FFF2-40B4-BE49-F238E27FC236}">
                <a16:creationId xmlns:a16="http://schemas.microsoft.com/office/drawing/2014/main" id="{9EAD1E4C-A2EF-4EDF-B07F-BF859B76F1E0}"/>
              </a:ext>
            </a:extLst>
          </p:cNvPr>
          <p:cNvSpPr/>
          <p:nvPr/>
        </p:nvSpPr>
        <p:spPr>
          <a:xfrm>
            <a:off x="9053841" y="1292217"/>
            <a:ext cx="2745705" cy="465120"/>
          </a:xfrm>
          <a:prstGeom prst="rect">
            <a:avLst/>
          </a:prstGeom>
          <a:solidFill>
            <a:srgbClr val="A50003"/>
          </a:solidFill>
          <a:ln w="6350">
            <a:solidFill>
              <a:srgbClr val="A50003"/>
            </a:solidFill>
          </a:ln>
        </p:spPr>
        <p:txBody>
          <a:bodyPr wrap="square" tIns="108000">
            <a:noAutofit/>
          </a:bodyPr>
          <a:lstStyle/>
          <a:p>
            <a:pPr algn="ctr"/>
            <a:r>
              <a:rPr lang="zh-CN" altLang="en-US" b="1" dirty="0">
                <a:solidFill>
                  <a:prstClr val="white"/>
                </a:solidFill>
                <a:latin typeface="Microsoft YaHei" panose="020B0503020204020204" pitchFamily="34" charset="-122"/>
                <a:ea typeface="Microsoft YaHei" panose="020B0503020204020204" pitchFamily="34" charset="-122"/>
              </a:rPr>
              <a:t>助理教授</a:t>
            </a:r>
            <a:r>
              <a:rPr lang="en-US" altLang="zh-CN" b="1" dirty="0">
                <a:solidFill>
                  <a:prstClr val="white"/>
                </a:solidFill>
                <a:latin typeface="Microsoft YaHei" panose="020B0503020204020204" pitchFamily="34" charset="-122"/>
                <a:ea typeface="Microsoft YaHei" panose="020B0503020204020204" pitchFamily="34" charset="-122"/>
              </a:rPr>
              <a:t> </a:t>
            </a:r>
            <a:endParaRPr lang="zh-CN" altLang="en-US" b="1" dirty="0">
              <a:solidFill>
                <a:prstClr val="white"/>
              </a:solidFill>
              <a:latin typeface="Microsoft YaHei" panose="020B0503020204020204" pitchFamily="34" charset="-122"/>
              <a:ea typeface="Microsoft YaHei" panose="020B0503020204020204" pitchFamily="34" charset="-122"/>
            </a:endParaRPr>
          </a:p>
        </p:txBody>
      </p:sp>
      <p:sp>
        <p:nvSpPr>
          <p:cNvPr id="89" name="矩形 88">
            <a:extLst>
              <a:ext uri="{FF2B5EF4-FFF2-40B4-BE49-F238E27FC236}">
                <a16:creationId xmlns:a16="http://schemas.microsoft.com/office/drawing/2014/main" id="{0E990379-70F3-5E40-880B-607BD6525F8F}"/>
              </a:ext>
            </a:extLst>
          </p:cNvPr>
          <p:cNvSpPr/>
          <p:nvPr/>
        </p:nvSpPr>
        <p:spPr>
          <a:xfrm>
            <a:off x="9820671" y="4083540"/>
            <a:ext cx="1215285" cy="461665"/>
          </a:xfrm>
          <a:prstGeom prst="rect">
            <a:avLst/>
          </a:prstGeom>
        </p:spPr>
        <p:txBody>
          <a:bodyPr wrap="square">
            <a:spAutoFit/>
          </a:bodyPr>
          <a:lstStyle/>
          <a:p>
            <a:pPr algn="ctr"/>
            <a:r>
              <a:rPr lang="zh-CN" altLang="en-US" sz="2400" b="1" dirty="0">
                <a:solidFill>
                  <a:prstClr val="black"/>
                </a:solidFill>
                <a:latin typeface="Microsoft YaHei" panose="020B0503020204020204" pitchFamily="34" charset="-122"/>
                <a:ea typeface="Microsoft YaHei" panose="020B0503020204020204" pitchFamily="34" charset="-122"/>
              </a:rPr>
              <a:t>齐海坤</a:t>
            </a:r>
            <a:endParaRPr lang="en-US" altLang="zh-CN" sz="2400" b="1" dirty="0">
              <a:solidFill>
                <a:prstClr val="black"/>
              </a:solidFill>
              <a:latin typeface="Microsoft YaHei" panose="020B0503020204020204" pitchFamily="34" charset="-122"/>
              <a:ea typeface="Microsoft YaHei" panose="020B0503020204020204" pitchFamily="34" charset="-122"/>
            </a:endParaRPr>
          </a:p>
        </p:txBody>
      </p:sp>
      <p:pic>
        <p:nvPicPr>
          <p:cNvPr id="90" name="图片 89">
            <a:extLst>
              <a:ext uri="{FF2B5EF4-FFF2-40B4-BE49-F238E27FC236}">
                <a16:creationId xmlns:a16="http://schemas.microsoft.com/office/drawing/2014/main" id="{9FEA69D3-DE94-8B4A-A3CB-4ED533B6985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629870" y="2216577"/>
            <a:ext cx="1596887" cy="1659637"/>
          </a:xfrm>
          <a:prstGeom prst="rect">
            <a:avLst/>
          </a:prstGeom>
        </p:spPr>
      </p:pic>
      <p:sp>
        <p:nvSpPr>
          <p:cNvPr id="91" name="矩形 90">
            <a:extLst>
              <a:ext uri="{FF2B5EF4-FFF2-40B4-BE49-F238E27FC236}">
                <a16:creationId xmlns:a16="http://schemas.microsoft.com/office/drawing/2014/main" id="{0E39EC0B-9D85-C34A-AFE9-60A3276F9A00}"/>
              </a:ext>
            </a:extLst>
          </p:cNvPr>
          <p:cNvSpPr/>
          <p:nvPr/>
        </p:nvSpPr>
        <p:spPr>
          <a:xfrm>
            <a:off x="9051276" y="1754455"/>
            <a:ext cx="2754075" cy="4433292"/>
          </a:xfrm>
          <a:prstGeom prst="rect">
            <a:avLst/>
          </a:prstGeom>
          <a:noFill/>
          <a:ln w="6350">
            <a:solidFill>
              <a:srgbClr val="A500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Tree>
    <p:extLst>
      <p:ext uri="{BB962C8B-B14F-4D97-AF65-F5344CB8AC3E}">
        <p14:creationId xmlns:p14="http://schemas.microsoft.com/office/powerpoint/2010/main" val="28120706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标题 1">
            <a:extLst>
              <a:ext uri="{FF2B5EF4-FFF2-40B4-BE49-F238E27FC236}">
                <a16:creationId xmlns:a16="http://schemas.microsoft.com/office/drawing/2014/main" id="{2FDF39B1-36E6-4712-B93F-24BCE0724DC2}"/>
              </a:ext>
            </a:extLst>
          </p:cNvPr>
          <p:cNvSpPr>
            <a:spLocks noGrp="1"/>
          </p:cNvSpPr>
          <p:nvPr>
            <p:ph type="title"/>
          </p:nvPr>
        </p:nvSpPr>
        <p:spPr>
          <a:xfrm>
            <a:off x="900000" y="360000"/>
            <a:ext cx="10515600" cy="615553"/>
          </a:xfrm>
        </p:spPr>
        <p:txBody>
          <a:bodyPr wrap="square" lIns="0" tIns="0" rIns="0" bIns="0">
            <a:spAutoFit/>
          </a:bodyPr>
          <a:lstStyle/>
          <a:p>
            <a:r>
              <a:rPr lang="zh-CN" altLang="en-US" sz="4000" dirty="0">
                <a:solidFill>
                  <a:schemeClr val="tx1"/>
                </a:solidFill>
                <a:latin typeface="Microsoft YaHei" panose="020B0503020204020204" pitchFamily="34" charset="-122"/>
                <a:ea typeface="Microsoft YaHei" panose="020B0503020204020204" pitchFamily="34" charset="-122"/>
              </a:rPr>
              <a:t>医学影像方向</a:t>
            </a:r>
            <a:r>
              <a:rPr lang="en-US" altLang="zh-CN" sz="4000" dirty="0">
                <a:solidFill>
                  <a:schemeClr val="tx1"/>
                </a:solidFill>
                <a:latin typeface="Microsoft YaHei" panose="020B0503020204020204" pitchFamily="34" charset="-122"/>
                <a:ea typeface="Microsoft YaHei" panose="020B0503020204020204" pitchFamily="34" charset="-122"/>
              </a:rPr>
              <a:t>PI</a:t>
            </a:r>
            <a:endParaRPr lang="zh-CN" altLang="en-US" sz="4000" dirty="0">
              <a:solidFill>
                <a:schemeClr val="tx1"/>
              </a:solidFill>
              <a:latin typeface="Microsoft YaHei" panose="020B0503020204020204" pitchFamily="34" charset="-122"/>
              <a:ea typeface="Microsoft YaHei" panose="020B0503020204020204" pitchFamily="34" charset="-122"/>
            </a:endParaRPr>
          </a:p>
        </p:txBody>
      </p:sp>
      <p:sp>
        <p:nvSpPr>
          <p:cNvPr id="23" name="矩形 22">
            <a:extLst>
              <a:ext uri="{FF2B5EF4-FFF2-40B4-BE49-F238E27FC236}">
                <a16:creationId xmlns:a16="http://schemas.microsoft.com/office/drawing/2014/main" id="{6A9516E2-A2BF-5C4E-8DCA-75DE4BB53FB6}"/>
              </a:ext>
            </a:extLst>
          </p:cNvPr>
          <p:cNvSpPr/>
          <p:nvPr/>
        </p:nvSpPr>
        <p:spPr>
          <a:xfrm>
            <a:off x="3246941" y="1294641"/>
            <a:ext cx="2746966" cy="465120"/>
          </a:xfrm>
          <a:prstGeom prst="rect">
            <a:avLst/>
          </a:prstGeom>
          <a:solidFill>
            <a:srgbClr val="A50003"/>
          </a:solidFill>
          <a:ln w="6350">
            <a:solidFill>
              <a:srgbClr val="A50003"/>
            </a:solidFill>
          </a:ln>
        </p:spPr>
        <p:txBody>
          <a:bodyPr wrap="square" tIns="108000">
            <a:noAutofit/>
          </a:bodyPr>
          <a:lstStyle/>
          <a:p>
            <a:pPr algn="ctr"/>
            <a:r>
              <a:rPr lang="zh-CN" altLang="en-US" b="1" dirty="0">
                <a:solidFill>
                  <a:prstClr val="white"/>
                </a:solidFill>
                <a:latin typeface="Microsoft YaHei" panose="020B0503020204020204" pitchFamily="34" charset="-122"/>
                <a:ea typeface="Microsoft YaHei" panose="020B0503020204020204" pitchFamily="34" charset="-122"/>
              </a:rPr>
              <a:t>助理教授</a:t>
            </a:r>
            <a:endParaRPr lang="en-US" altLang="zh-CN" b="1" dirty="0">
              <a:solidFill>
                <a:prstClr val="white"/>
              </a:solidFill>
              <a:latin typeface="Microsoft YaHei" panose="020B0503020204020204" pitchFamily="34" charset="-122"/>
              <a:ea typeface="Microsoft YaHei" panose="020B0503020204020204" pitchFamily="34" charset="-122"/>
            </a:endParaRPr>
          </a:p>
        </p:txBody>
      </p:sp>
      <p:sp>
        <p:nvSpPr>
          <p:cNvPr id="24" name="矩形 23">
            <a:extLst>
              <a:ext uri="{FF2B5EF4-FFF2-40B4-BE49-F238E27FC236}">
                <a16:creationId xmlns:a16="http://schemas.microsoft.com/office/drawing/2014/main" id="{C1D9588C-FD85-B44F-B985-158912B0F9D2}"/>
              </a:ext>
            </a:extLst>
          </p:cNvPr>
          <p:cNvSpPr/>
          <p:nvPr/>
        </p:nvSpPr>
        <p:spPr>
          <a:xfrm>
            <a:off x="3232461" y="1754455"/>
            <a:ext cx="2745705" cy="4433292"/>
          </a:xfrm>
          <a:prstGeom prst="rect">
            <a:avLst/>
          </a:prstGeom>
          <a:noFill/>
          <a:ln w="6350">
            <a:solidFill>
              <a:srgbClr val="A500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25" name="矩形 24">
            <a:extLst>
              <a:ext uri="{FF2B5EF4-FFF2-40B4-BE49-F238E27FC236}">
                <a16:creationId xmlns:a16="http://schemas.microsoft.com/office/drawing/2014/main" id="{109704C7-75FA-644C-8848-97DCC38FF63A}"/>
              </a:ext>
            </a:extLst>
          </p:cNvPr>
          <p:cNvSpPr/>
          <p:nvPr/>
        </p:nvSpPr>
        <p:spPr>
          <a:xfrm>
            <a:off x="334431" y="1754455"/>
            <a:ext cx="2746966" cy="4433292"/>
          </a:xfrm>
          <a:prstGeom prst="rect">
            <a:avLst/>
          </a:prstGeom>
          <a:noFill/>
          <a:ln w="6350">
            <a:solidFill>
              <a:srgbClr val="A500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26" name="矩形 25">
            <a:extLst>
              <a:ext uri="{FF2B5EF4-FFF2-40B4-BE49-F238E27FC236}">
                <a16:creationId xmlns:a16="http://schemas.microsoft.com/office/drawing/2014/main" id="{050E56EC-27CE-4717-A7CD-A763FDD0A235}"/>
              </a:ext>
            </a:extLst>
          </p:cNvPr>
          <p:cNvSpPr/>
          <p:nvPr/>
        </p:nvSpPr>
        <p:spPr>
          <a:xfrm>
            <a:off x="1056931" y="4083540"/>
            <a:ext cx="1301965" cy="461665"/>
          </a:xfrm>
          <a:prstGeom prst="rect">
            <a:avLst/>
          </a:prstGeom>
        </p:spPr>
        <p:txBody>
          <a:bodyPr wrap="square">
            <a:spAutoFit/>
          </a:bodyPr>
          <a:lstStyle/>
          <a:p>
            <a:pPr algn="ctr"/>
            <a:r>
              <a:rPr lang="zh-CN" altLang="en-US" sz="2400" b="1" dirty="0">
                <a:solidFill>
                  <a:prstClr val="black"/>
                </a:solidFill>
                <a:latin typeface="Microsoft YaHei" panose="020B0503020204020204" pitchFamily="34" charset="-122"/>
                <a:ea typeface="Microsoft YaHei" panose="020B0503020204020204" pitchFamily="34" charset="-122"/>
              </a:rPr>
              <a:t>罗宗化</a:t>
            </a:r>
          </a:p>
        </p:txBody>
      </p:sp>
      <p:sp>
        <p:nvSpPr>
          <p:cNvPr id="27" name="矩形 26">
            <a:extLst>
              <a:ext uri="{FF2B5EF4-FFF2-40B4-BE49-F238E27FC236}">
                <a16:creationId xmlns:a16="http://schemas.microsoft.com/office/drawing/2014/main" id="{297C4DFD-4F16-4347-94CC-6CBC448E247B}"/>
              </a:ext>
            </a:extLst>
          </p:cNvPr>
          <p:cNvSpPr/>
          <p:nvPr/>
        </p:nvSpPr>
        <p:spPr>
          <a:xfrm>
            <a:off x="334431" y="1294639"/>
            <a:ext cx="2746966" cy="465119"/>
          </a:xfrm>
          <a:prstGeom prst="rect">
            <a:avLst/>
          </a:prstGeom>
          <a:solidFill>
            <a:srgbClr val="A50003"/>
          </a:solidFill>
          <a:ln w="6350">
            <a:solidFill>
              <a:srgbClr val="A50003"/>
            </a:solidFill>
          </a:ln>
        </p:spPr>
        <p:txBody>
          <a:bodyPr wrap="square" tIns="108000">
            <a:noAutofit/>
          </a:bodyPr>
          <a:lstStyle/>
          <a:p>
            <a:pPr algn="ctr"/>
            <a:r>
              <a:rPr lang="zh-CN" altLang="en-US" b="1" dirty="0">
                <a:solidFill>
                  <a:prstClr val="white"/>
                </a:solidFill>
                <a:latin typeface="Microsoft YaHei" panose="020B0503020204020204" pitchFamily="34" charset="-122"/>
                <a:ea typeface="Microsoft YaHei" panose="020B0503020204020204" pitchFamily="34" charset="-122"/>
              </a:rPr>
              <a:t>助理教授</a:t>
            </a:r>
            <a:endParaRPr lang="en-US" altLang="zh-CN" b="1" dirty="0">
              <a:solidFill>
                <a:prstClr val="white"/>
              </a:solidFill>
              <a:latin typeface="Microsoft YaHei" panose="020B0503020204020204" pitchFamily="34" charset="-122"/>
              <a:ea typeface="Microsoft YaHei" panose="020B0503020204020204" pitchFamily="34" charset="-122"/>
            </a:endParaRPr>
          </a:p>
        </p:txBody>
      </p:sp>
      <p:sp>
        <p:nvSpPr>
          <p:cNvPr id="28" name="矩形 27">
            <a:extLst>
              <a:ext uri="{FF2B5EF4-FFF2-40B4-BE49-F238E27FC236}">
                <a16:creationId xmlns:a16="http://schemas.microsoft.com/office/drawing/2014/main" id="{DF42FA3B-D0B4-4D44-A041-432E9C02A61E}"/>
              </a:ext>
            </a:extLst>
          </p:cNvPr>
          <p:cNvSpPr/>
          <p:nvPr/>
        </p:nvSpPr>
        <p:spPr>
          <a:xfrm>
            <a:off x="3789487" y="4083542"/>
            <a:ext cx="1631652" cy="461665"/>
          </a:xfrm>
          <a:prstGeom prst="rect">
            <a:avLst/>
          </a:prstGeom>
        </p:spPr>
        <p:txBody>
          <a:bodyPr wrap="square">
            <a:spAutoFit/>
          </a:bodyPr>
          <a:lstStyle/>
          <a:p>
            <a:pPr algn="ctr"/>
            <a:r>
              <a:rPr lang="zh-CN" altLang="en-US" sz="2400" b="1" dirty="0">
                <a:solidFill>
                  <a:prstClr val="black"/>
                </a:solidFill>
                <a:latin typeface="Microsoft YaHei" panose="020B0503020204020204" pitchFamily="34" charset="-122"/>
                <a:ea typeface="Microsoft YaHei" panose="020B0503020204020204" pitchFamily="34" charset="-122"/>
              </a:rPr>
              <a:t>赖晓春</a:t>
            </a:r>
          </a:p>
        </p:txBody>
      </p:sp>
      <p:sp>
        <p:nvSpPr>
          <p:cNvPr id="29" name="矩形 28">
            <a:extLst>
              <a:ext uri="{FF2B5EF4-FFF2-40B4-BE49-F238E27FC236}">
                <a16:creationId xmlns:a16="http://schemas.microsoft.com/office/drawing/2014/main" id="{FC4242D5-E322-BE49-BCBF-705A4D0C030D}"/>
              </a:ext>
            </a:extLst>
          </p:cNvPr>
          <p:cNvSpPr/>
          <p:nvPr/>
        </p:nvSpPr>
        <p:spPr>
          <a:xfrm>
            <a:off x="674546" y="4584769"/>
            <a:ext cx="2066733" cy="1278299"/>
          </a:xfrm>
          <a:prstGeom prst="rect">
            <a:avLst/>
          </a:prstGeom>
        </p:spPr>
        <p:txBody>
          <a:bodyPr wrap="square">
            <a:spAutoFit/>
          </a:bodyPr>
          <a:lstStyle/>
          <a:p>
            <a:pPr algn="ctr">
              <a:lnSpc>
                <a:spcPct val="130000"/>
              </a:lnSpc>
              <a:spcBef>
                <a:spcPts val="400"/>
              </a:spcBef>
            </a:pPr>
            <a:r>
              <a:rPr lang="zh-CN" altLang="en-US" sz="1000" b="1" dirty="0">
                <a:solidFill>
                  <a:srgbClr val="A50003"/>
                </a:solidFill>
                <a:latin typeface="Microsoft YaHei" panose="020B0503020204020204" pitchFamily="34" charset="-122"/>
                <a:ea typeface="Microsoft YaHei" panose="020B0503020204020204" pitchFamily="34" charset="-122"/>
              </a:rPr>
              <a:t>美国圣路易斯华盛顿大学 </a:t>
            </a:r>
            <a:endParaRPr lang="en-US" altLang="zh-CN" sz="1000" b="1" dirty="0">
              <a:solidFill>
                <a:srgbClr val="A50003"/>
              </a:solidFill>
              <a:latin typeface="Microsoft YaHei" panose="020B0503020204020204" pitchFamily="34" charset="-122"/>
              <a:ea typeface="Microsoft YaHei" panose="020B0503020204020204" pitchFamily="34" charset="-122"/>
            </a:endParaRPr>
          </a:p>
          <a:p>
            <a:pPr algn="ctr">
              <a:lnSpc>
                <a:spcPct val="130000"/>
              </a:lnSpc>
              <a:spcBef>
                <a:spcPts val="400"/>
              </a:spcBef>
            </a:pPr>
            <a:r>
              <a:rPr lang="zh-CN" altLang="en-US" sz="1000" b="1" dirty="0">
                <a:solidFill>
                  <a:srgbClr val="A50003"/>
                </a:solidFill>
                <a:latin typeface="Microsoft YaHei" panose="020B0503020204020204" pitchFamily="34" charset="-122"/>
                <a:ea typeface="Microsoft YaHei" panose="020B0503020204020204" pitchFamily="34" charset="-122"/>
              </a:rPr>
              <a:t>分子探针科学家</a:t>
            </a:r>
            <a:endParaRPr lang="en-US" altLang="zh-CN" sz="1000" b="1" dirty="0">
              <a:solidFill>
                <a:srgbClr val="A50003"/>
              </a:solidFill>
              <a:latin typeface="Microsoft YaHei" panose="020B0503020204020204" pitchFamily="34" charset="-122"/>
              <a:ea typeface="Microsoft YaHei" panose="020B0503020204020204" pitchFamily="34" charset="-122"/>
            </a:endParaRPr>
          </a:p>
          <a:p>
            <a:pPr algn="ctr">
              <a:lnSpc>
                <a:spcPct val="130000"/>
              </a:lnSpc>
              <a:spcBef>
                <a:spcPts val="400"/>
              </a:spcBef>
            </a:pPr>
            <a:r>
              <a:rPr lang="zh-CN" altLang="en-US" sz="1000" b="1" dirty="0">
                <a:solidFill>
                  <a:prstClr val="black"/>
                </a:solidFill>
                <a:latin typeface="Microsoft YaHei" panose="020B0503020204020204" pitchFamily="34" charset="-122"/>
                <a:ea typeface="Microsoft YaHei" panose="020B0503020204020204" pitchFamily="34" charset="-122"/>
              </a:rPr>
              <a:t>美国圣路易斯华盛顿大学 博士后</a:t>
            </a:r>
            <a:endParaRPr lang="en-US" altLang="zh-CN" sz="1000" b="1" dirty="0">
              <a:solidFill>
                <a:prstClr val="black"/>
              </a:solidFill>
              <a:latin typeface="Microsoft YaHei" panose="020B0503020204020204" pitchFamily="34" charset="-122"/>
              <a:ea typeface="Microsoft YaHei" panose="020B0503020204020204" pitchFamily="34" charset="-122"/>
            </a:endParaRPr>
          </a:p>
          <a:p>
            <a:pPr algn="ctr">
              <a:lnSpc>
                <a:spcPct val="130000"/>
              </a:lnSpc>
              <a:spcBef>
                <a:spcPts val="400"/>
              </a:spcBef>
            </a:pPr>
            <a:r>
              <a:rPr lang="zh-CN" altLang="en-US" sz="1000" b="1" dirty="0">
                <a:solidFill>
                  <a:prstClr val="black"/>
                </a:solidFill>
                <a:latin typeface="Microsoft YaHei" panose="020B0503020204020204" pitchFamily="34" charset="-122"/>
                <a:ea typeface="Microsoft YaHei" panose="020B0503020204020204" pitchFamily="34" charset="-122"/>
              </a:rPr>
              <a:t>中山大学 博士</a:t>
            </a:r>
            <a:endParaRPr lang="en-US" altLang="zh-CN" sz="1000" b="1" dirty="0">
              <a:solidFill>
                <a:prstClr val="black"/>
              </a:solidFill>
              <a:latin typeface="Microsoft YaHei" panose="020B0503020204020204" pitchFamily="34" charset="-122"/>
              <a:ea typeface="Microsoft YaHei" panose="020B0503020204020204" pitchFamily="34" charset="-122"/>
            </a:endParaRPr>
          </a:p>
          <a:p>
            <a:pPr algn="ctr">
              <a:lnSpc>
                <a:spcPct val="130000"/>
              </a:lnSpc>
              <a:spcBef>
                <a:spcPts val="400"/>
              </a:spcBef>
            </a:pPr>
            <a:r>
              <a:rPr lang="en-US" altLang="zh-CN" sz="1000" b="1" dirty="0">
                <a:solidFill>
                  <a:prstClr val="black"/>
                </a:solidFill>
                <a:latin typeface="Microsoft YaHei" panose="020B0503020204020204" pitchFamily="34" charset="-122"/>
                <a:ea typeface="Microsoft YaHei" panose="020B0503020204020204" pitchFamily="34" charset="-122"/>
              </a:rPr>
              <a:t>PET </a:t>
            </a:r>
            <a:r>
              <a:rPr lang="zh-CN" altLang="en-US" sz="1000" b="1" dirty="0">
                <a:solidFill>
                  <a:prstClr val="black"/>
                </a:solidFill>
                <a:latin typeface="Microsoft YaHei" panose="020B0503020204020204" pitchFamily="34" charset="-122"/>
                <a:ea typeface="Microsoft YaHei" panose="020B0503020204020204" pitchFamily="34" charset="-122"/>
              </a:rPr>
              <a:t>分子影像</a:t>
            </a:r>
          </a:p>
        </p:txBody>
      </p:sp>
      <p:sp>
        <p:nvSpPr>
          <p:cNvPr id="30" name="矩形 29">
            <a:extLst>
              <a:ext uri="{FF2B5EF4-FFF2-40B4-BE49-F238E27FC236}">
                <a16:creationId xmlns:a16="http://schemas.microsoft.com/office/drawing/2014/main" id="{3B075C20-A15F-3441-8E27-2E456E066EF7}"/>
              </a:ext>
            </a:extLst>
          </p:cNvPr>
          <p:cNvSpPr/>
          <p:nvPr/>
        </p:nvSpPr>
        <p:spPr>
          <a:xfrm>
            <a:off x="3037570" y="4584769"/>
            <a:ext cx="3279121" cy="1278299"/>
          </a:xfrm>
          <a:prstGeom prst="rect">
            <a:avLst/>
          </a:prstGeom>
        </p:spPr>
        <p:txBody>
          <a:bodyPr wrap="square">
            <a:spAutoFit/>
          </a:bodyPr>
          <a:lstStyle/>
          <a:p>
            <a:pPr algn="ctr">
              <a:lnSpc>
                <a:spcPct val="130000"/>
              </a:lnSpc>
              <a:spcBef>
                <a:spcPts val="400"/>
              </a:spcBef>
            </a:pPr>
            <a:r>
              <a:rPr lang="zh-CN" altLang="en-US" sz="1000" b="1" dirty="0">
                <a:solidFill>
                  <a:srgbClr val="A50003"/>
                </a:solidFill>
                <a:latin typeface="Microsoft YaHei" panose="020B0503020204020204" pitchFamily="34" charset="-122"/>
                <a:ea typeface="Microsoft YaHei" panose="020B0503020204020204" pitchFamily="34" charset="-122"/>
              </a:rPr>
              <a:t>佳能美国医学研究院 </a:t>
            </a:r>
            <a:endParaRPr lang="en-US" altLang="zh-CN" sz="1000" b="1" dirty="0">
              <a:solidFill>
                <a:srgbClr val="A50003"/>
              </a:solidFill>
              <a:latin typeface="Microsoft YaHei" panose="020B0503020204020204" pitchFamily="34" charset="-122"/>
              <a:ea typeface="Microsoft YaHei" panose="020B0503020204020204" pitchFamily="34" charset="-122"/>
            </a:endParaRPr>
          </a:p>
          <a:p>
            <a:pPr algn="ctr">
              <a:lnSpc>
                <a:spcPct val="130000"/>
              </a:lnSpc>
              <a:spcBef>
                <a:spcPts val="400"/>
              </a:spcBef>
            </a:pPr>
            <a:r>
              <a:rPr lang="zh-CN" altLang="en-US" sz="1000" b="1" dirty="0">
                <a:solidFill>
                  <a:srgbClr val="A50003"/>
                </a:solidFill>
                <a:latin typeface="Microsoft YaHei" panose="020B0503020204020204" pitchFamily="34" charset="-122"/>
                <a:ea typeface="Microsoft YaHei" panose="020B0503020204020204" pitchFamily="34" charset="-122"/>
              </a:rPr>
              <a:t>资深探测器科学家</a:t>
            </a:r>
            <a:endParaRPr lang="en-US" altLang="zh-CN" sz="1000" b="1" dirty="0">
              <a:solidFill>
                <a:srgbClr val="A50003"/>
              </a:solidFill>
              <a:latin typeface="Microsoft YaHei" panose="020B0503020204020204" pitchFamily="34" charset="-122"/>
              <a:ea typeface="Microsoft YaHei" panose="020B0503020204020204" pitchFamily="34" charset="-122"/>
            </a:endParaRPr>
          </a:p>
          <a:p>
            <a:pPr algn="ctr">
              <a:lnSpc>
                <a:spcPct val="130000"/>
              </a:lnSpc>
              <a:spcBef>
                <a:spcPts val="400"/>
              </a:spcBef>
            </a:pPr>
            <a:r>
              <a:rPr lang="zh-CN" altLang="en-US" sz="1000" b="1" dirty="0">
                <a:solidFill>
                  <a:prstClr val="black"/>
                </a:solidFill>
                <a:latin typeface="Microsoft YaHei" panose="020B0503020204020204" pitchFamily="34" charset="-122"/>
                <a:ea typeface="Microsoft YaHei" panose="020B0503020204020204" pitchFamily="34" charset="-122"/>
              </a:rPr>
              <a:t>哈佛医学院、麻省总医院 博后</a:t>
            </a:r>
          </a:p>
          <a:p>
            <a:pPr algn="ctr">
              <a:lnSpc>
                <a:spcPct val="130000"/>
              </a:lnSpc>
              <a:spcBef>
                <a:spcPts val="400"/>
              </a:spcBef>
            </a:pPr>
            <a:r>
              <a:rPr lang="zh-CN" altLang="en-US" sz="1000" b="1" dirty="0">
                <a:solidFill>
                  <a:prstClr val="black"/>
                </a:solidFill>
                <a:latin typeface="Microsoft YaHei" panose="020B0503020204020204" pitchFamily="34" charset="-122"/>
                <a:ea typeface="Microsoft YaHei" panose="020B0503020204020204" pitchFamily="34" charset="-122"/>
              </a:rPr>
              <a:t>伊利诺伊大学香槟分校 博士</a:t>
            </a:r>
          </a:p>
          <a:p>
            <a:pPr algn="ctr">
              <a:lnSpc>
                <a:spcPct val="130000"/>
              </a:lnSpc>
              <a:spcBef>
                <a:spcPts val="400"/>
              </a:spcBef>
            </a:pPr>
            <a:r>
              <a:rPr lang="zh-CN" altLang="en-US" sz="1000" b="1" dirty="0">
                <a:solidFill>
                  <a:prstClr val="black"/>
                </a:solidFill>
                <a:latin typeface="Microsoft YaHei" panose="020B0503020204020204" pitchFamily="34" charset="-122"/>
                <a:ea typeface="Microsoft YaHei" panose="020B0503020204020204" pitchFamily="34" charset="-122"/>
              </a:rPr>
              <a:t>医学成像传感器与读出芯片</a:t>
            </a:r>
          </a:p>
        </p:txBody>
      </p:sp>
      <p:pic>
        <p:nvPicPr>
          <p:cNvPr id="31" name="图片 30">
            <a:extLst>
              <a:ext uri="{FF2B5EF4-FFF2-40B4-BE49-F238E27FC236}">
                <a16:creationId xmlns:a16="http://schemas.microsoft.com/office/drawing/2014/main" id="{06D513BC-4959-C249-9BA7-9235776DE27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22994" y="2216578"/>
            <a:ext cx="1564638" cy="1621115"/>
          </a:xfrm>
          <a:prstGeom prst="rect">
            <a:avLst/>
          </a:prstGeom>
        </p:spPr>
      </p:pic>
      <p:pic>
        <p:nvPicPr>
          <p:cNvPr id="32" name="图片 31">
            <a:extLst>
              <a:ext uri="{FF2B5EF4-FFF2-40B4-BE49-F238E27FC236}">
                <a16:creationId xmlns:a16="http://schemas.microsoft.com/office/drawing/2014/main" id="{A81E0063-975C-DD47-8AC0-BEE3A349A2C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19953" y="2216578"/>
            <a:ext cx="1575917" cy="1626756"/>
          </a:xfrm>
          <a:prstGeom prst="rect">
            <a:avLst/>
          </a:prstGeom>
        </p:spPr>
      </p:pic>
      <p:sp>
        <p:nvSpPr>
          <p:cNvPr id="33" name="矩形 32">
            <a:extLst>
              <a:ext uri="{FF2B5EF4-FFF2-40B4-BE49-F238E27FC236}">
                <a16:creationId xmlns:a16="http://schemas.microsoft.com/office/drawing/2014/main" id="{FA9DB2D7-AA52-429E-A1F3-9614095D2571}"/>
              </a:ext>
            </a:extLst>
          </p:cNvPr>
          <p:cNvSpPr/>
          <p:nvPr/>
        </p:nvSpPr>
        <p:spPr>
          <a:xfrm>
            <a:off x="6121315" y="1292217"/>
            <a:ext cx="2745705" cy="465120"/>
          </a:xfrm>
          <a:prstGeom prst="rect">
            <a:avLst/>
          </a:prstGeom>
          <a:solidFill>
            <a:srgbClr val="A50003"/>
          </a:solidFill>
          <a:ln w="6350">
            <a:solidFill>
              <a:srgbClr val="A50003"/>
            </a:solidFill>
          </a:ln>
        </p:spPr>
        <p:txBody>
          <a:bodyPr wrap="square" tIns="108000">
            <a:noAutofit/>
          </a:bodyPr>
          <a:lstStyle/>
          <a:p>
            <a:pPr algn="ctr"/>
            <a:r>
              <a:rPr lang="zh-CN" altLang="en-US" b="1" dirty="0">
                <a:solidFill>
                  <a:prstClr val="white"/>
                </a:solidFill>
                <a:latin typeface="Microsoft YaHei" panose="020B0503020204020204" pitchFamily="34" charset="-122"/>
                <a:ea typeface="Microsoft YaHei" panose="020B0503020204020204" pitchFamily="34" charset="-122"/>
              </a:rPr>
              <a:t>助理教授</a:t>
            </a:r>
            <a:r>
              <a:rPr lang="en-US" altLang="zh-CN" b="1" dirty="0">
                <a:solidFill>
                  <a:prstClr val="white"/>
                </a:solidFill>
                <a:latin typeface="Microsoft YaHei" panose="020B0503020204020204" pitchFamily="34" charset="-122"/>
                <a:ea typeface="Microsoft YaHei" panose="020B0503020204020204" pitchFamily="34" charset="-122"/>
              </a:rPr>
              <a:t> </a:t>
            </a:r>
            <a:endParaRPr lang="zh-CN" altLang="en-US" b="1" dirty="0">
              <a:solidFill>
                <a:prstClr val="white"/>
              </a:solidFill>
              <a:latin typeface="Microsoft YaHei" panose="020B0503020204020204" pitchFamily="34" charset="-122"/>
              <a:ea typeface="Microsoft YaHei" panose="020B0503020204020204" pitchFamily="34" charset="-122"/>
            </a:endParaRPr>
          </a:p>
        </p:txBody>
      </p:sp>
      <p:sp>
        <p:nvSpPr>
          <p:cNvPr id="34" name="矩形 33">
            <a:extLst>
              <a:ext uri="{FF2B5EF4-FFF2-40B4-BE49-F238E27FC236}">
                <a16:creationId xmlns:a16="http://schemas.microsoft.com/office/drawing/2014/main" id="{B54CCB76-0889-49C4-9F0C-7E11F5B77D1B}"/>
              </a:ext>
            </a:extLst>
          </p:cNvPr>
          <p:cNvSpPr/>
          <p:nvPr/>
        </p:nvSpPr>
        <p:spPr>
          <a:xfrm>
            <a:off x="6118750" y="1754455"/>
            <a:ext cx="2754075" cy="4433292"/>
          </a:xfrm>
          <a:prstGeom prst="rect">
            <a:avLst/>
          </a:prstGeom>
          <a:noFill/>
          <a:ln w="6350">
            <a:solidFill>
              <a:srgbClr val="A500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35" name="矩形 34">
            <a:extLst>
              <a:ext uri="{FF2B5EF4-FFF2-40B4-BE49-F238E27FC236}">
                <a16:creationId xmlns:a16="http://schemas.microsoft.com/office/drawing/2014/main" id="{E4CA4624-21C9-4A46-8B33-F8FEEDF6F650}"/>
              </a:ext>
            </a:extLst>
          </p:cNvPr>
          <p:cNvSpPr/>
          <p:nvPr/>
        </p:nvSpPr>
        <p:spPr>
          <a:xfrm>
            <a:off x="6801564" y="4083540"/>
            <a:ext cx="1388446" cy="461665"/>
          </a:xfrm>
          <a:prstGeom prst="rect">
            <a:avLst/>
          </a:prstGeom>
        </p:spPr>
        <p:txBody>
          <a:bodyPr wrap="square">
            <a:spAutoFit/>
          </a:bodyPr>
          <a:lstStyle/>
          <a:p>
            <a:pPr algn="ctr"/>
            <a:r>
              <a:rPr lang="zh-CN" altLang="en-US" sz="2400" b="1" dirty="0">
                <a:solidFill>
                  <a:prstClr val="black"/>
                </a:solidFill>
                <a:latin typeface="Microsoft YaHei" panose="020B0503020204020204" pitchFamily="34" charset="-122"/>
                <a:ea typeface="Microsoft YaHei" panose="020B0503020204020204" pitchFamily="34" charset="-122"/>
              </a:rPr>
              <a:t>王斯楠</a:t>
            </a:r>
            <a:endParaRPr lang="en-US" altLang="zh-CN" sz="2400" b="1" dirty="0">
              <a:solidFill>
                <a:prstClr val="black"/>
              </a:solidFill>
              <a:latin typeface="Microsoft YaHei" panose="020B0503020204020204" pitchFamily="34" charset="-122"/>
              <a:ea typeface="Microsoft YaHei" panose="020B0503020204020204" pitchFamily="34" charset="-122"/>
            </a:endParaRPr>
          </a:p>
        </p:txBody>
      </p:sp>
      <p:sp>
        <p:nvSpPr>
          <p:cNvPr id="36" name="矩形 35">
            <a:extLst>
              <a:ext uri="{FF2B5EF4-FFF2-40B4-BE49-F238E27FC236}">
                <a16:creationId xmlns:a16="http://schemas.microsoft.com/office/drawing/2014/main" id="{92037F18-AF9F-4AE7-A1BF-20F88DE39D17}"/>
              </a:ext>
            </a:extLst>
          </p:cNvPr>
          <p:cNvSpPr/>
          <p:nvPr/>
        </p:nvSpPr>
        <p:spPr>
          <a:xfrm>
            <a:off x="6430692" y="4593600"/>
            <a:ext cx="2297786" cy="775597"/>
          </a:xfrm>
          <a:prstGeom prst="rect">
            <a:avLst/>
          </a:prstGeom>
        </p:spPr>
        <p:txBody>
          <a:bodyPr wrap="square">
            <a:spAutoFit/>
          </a:bodyPr>
          <a:lstStyle/>
          <a:p>
            <a:pPr algn="ctr">
              <a:lnSpc>
                <a:spcPct val="130000"/>
              </a:lnSpc>
              <a:spcBef>
                <a:spcPts val="400"/>
              </a:spcBef>
            </a:pPr>
            <a:r>
              <a:rPr lang="zh-CN" altLang="en-US" sz="1000" b="1" dirty="0">
                <a:solidFill>
                  <a:srgbClr val="A50003"/>
                </a:solidFill>
                <a:latin typeface="Microsoft YaHei" panose="020B0503020204020204" pitchFamily="34" charset="-122"/>
                <a:ea typeface="Microsoft YaHei" panose="020B0503020204020204" pitchFamily="34" charset="-122"/>
              </a:rPr>
              <a:t>加州大学旧金山分校  博士后</a:t>
            </a:r>
            <a:endParaRPr lang="en-US" altLang="zh-CN" sz="1000" b="1" dirty="0">
              <a:solidFill>
                <a:srgbClr val="A50003"/>
              </a:solidFill>
              <a:latin typeface="Microsoft YaHei" panose="020B0503020204020204" pitchFamily="34" charset="-122"/>
              <a:ea typeface="Microsoft YaHei" panose="020B0503020204020204" pitchFamily="34" charset="-122"/>
            </a:endParaRPr>
          </a:p>
          <a:p>
            <a:pPr algn="ctr">
              <a:lnSpc>
                <a:spcPct val="130000"/>
              </a:lnSpc>
              <a:spcBef>
                <a:spcPts val="400"/>
              </a:spcBef>
            </a:pPr>
            <a:r>
              <a:rPr lang="zh-CN" altLang="en-US" sz="1000" b="1" dirty="0">
                <a:solidFill>
                  <a:prstClr val="black"/>
                </a:solidFill>
                <a:latin typeface="Microsoft YaHei" panose="020B0503020204020204" pitchFamily="34" charset="-122"/>
                <a:ea typeface="Microsoft YaHei" panose="020B0503020204020204" pitchFamily="34" charset="-122"/>
              </a:rPr>
              <a:t>华东理工大学  博士</a:t>
            </a:r>
            <a:endParaRPr lang="en-US" altLang="zh-CN" sz="1000" b="1" dirty="0">
              <a:solidFill>
                <a:prstClr val="black"/>
              </a:solidFill>
              <a:latin typeface="Microsoft YaHei" panose="020B0503020204020204" pitchFamily="34" charset="-122"/>
              <a:ea typeface="Microsoft YaHei" panose="020B0503020204020204" pitchFamily="34" charset="-122"/>
            </a:endParaRPr>
          </a:p>
          <a:p>
            <a:pPr algn="ctr">
              <a:lnSpc>
                <a:spcPct val="130000"/>
              </a:lnSpc>
              <a:spcBef>
                <a:spcPts val="400"/>
              </a:spcBef>
            </a:pPr>
            <a:r>
              <a:rPr lang="zh-CN" altLang="en-US" sz="1000" b="1" dirty="0">
                <a:solidFill>
                  <a:prstClr val="black"/>
                </a:solidFill>
                <a:latin typeface="Microsoft YaHei" panose="020B0503020204020204" pitchFamily="34" charset="-122"/>
                <a:ea typeface="Microsoft YaHei" panose="020B0503020204020204" pitchFamily="34" charset="-122"/>
              </a:rPr>
              <a:t>影像探针开发，核素治疗，放射化学</a:t>
            </a:r>
            <a:endParaRPr lang="en-US" altLang="zh-CN" sz="1000" b="1" dirty="0">
              <a:solidFill>
                <a:prstClr val="black"/>
              </a:solidFill>
              <a:latin typeface="Microsoft YaHei" panose="020B0503020204020204" pitchFamily="34" charset="-122"/>
              <a:ea typeface="Microsoft YaHei" panose="020B0503020204020204" pitchFamily="34" charset="-122"/>
            </a:endParaRPr>
          </a:p>
        </p:txBody>
      </p:sp>
      <p:pic>
        <p:nvPicPr>
          <p:cNvPr id="37" name="图片 38">
            <a:extLst>
              <a:ext uri="{FF2B5EF4-FFF2-40B4-BE49-F238E27FC236}">
                <a16:creationId xmlns:a16="http://schemas.microsoft.com/office/drawing/2014/main" id="{1BBC6DE2-EFF8-4658-A73D-7C87CB27197C}"/>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808549" y="2216579"/>
            <a:ext cx="1542072" cy="1604795"/>
          </a:xfrm>
          <a:prstGeom prst="ellipse">
            <a:avLst/>
          </a:prstGeom>
          <a:ln w="0" cap="rnd">
            <a:noFill/>
          </a:ln>
          <a:effectLst/>
          <a:scene3d>
            <a:camera prst="orthographicFront"/>
            <a:lightRig rig="contrasting" dir="t">
              <a:rot lat="0" lon="0" rev="3000000"/>
            </a:lightRig>
          </a:scene3d>
          <a:sp3d contourW="7620">
            <a:bevelT w="95250" h="31750"/>
            <a:contourClr>
              <a:srgbClr val="333333"/>
            </a:contourClr>
          </a:sp3d>
        </p:spPr>
      </p:pic>
      <p:sp>
        <p:nvSpPr>
          <p:cNvPr id="38" name="矩形 37">
            <a:extLst>
              <a:ext uri="{FF2B5EF4-FFF2-40B4-BE49-F238E27FC236}">
                <a16:creationId xmlns:a16="http://schemas.microsoft.com/office/drawing/2014/main" id="{E1F42EC9-E82A-4E68-AEAA-DBF707BE0BFF}"/>
              </a:ext>
            </a:extLst>
          </p:cNvPr>
          <p:cNvSpPr/>
          <p:nvPr/>
        </p:nvSpPr>
        <p:spPr>
          <a:xfrm>
            <a:off x="9016928" y="1306388"/>
            <a:ext cx="2745705" cy="465120"/>
          </a:xfrm>
          <a:prstGeom prst="rect">
            <a:avLst/>
          </a:prstGeom>
          <a:solidFill>
            <a:srgbClr val="A50003"/>
          </a:solidFill>
          <a:ln w="6350">
            <a:solidFill>
              <a:srgbClr val="A50003"/>
            </a:solidFill>
          </a:ln>
        </p:spPr>
        <p:txBody>
          <a:bodyPr wrap="square" tIns="108000">
            <a:noAutofit/>
          </a:bodyPr>
          <a:lstStyle/>
          <a:p>
            <a:pPr algn="ctr"/>
            <a:r>
              <a:rPr lang="zh-CN" altLang="en-US" b="1" dirty="0">
                <a:solidFill>
                  <a:prstClr val="white"/>
                </a:solidFill>
                <a:latin typeface="Microsoft YaHei" panose="020B0503020204020204" pitchFamily="34" charset="-122"/>
                <a:ea typeface="Microsoft YaHei" panose="020B0503020204020204" pitchFamily="34" charset="-122"/>
              </a:rPr>
              <a:t>助理教授</a:t>
            </a:r>
            <a:r>
              <a:rPr lang="en-US" altLang="zh-CN" b="1" dirty="0">
                <a:solidFill>
                  <a:prstClr val="white"/>
                </a:solidFill>
                <a:latin typeface="Microsoft YaHei" panose="020B0503020204020204" pitchFamily="34" charset="-122"/>
                <a:ea typeface="Microsoft YaHei" panose="020B0503020204020204" pitchFamily="34" charset="-122"/>
              </a:rPr>
              <a:t> </a:t>
            </a:r>
            <a:endParaRPr lang="zh-CN" altLang="en-US" b="1" dirty="0">
              <a:solidFill>
                <a:prstClr val="white"/>
              </a:solidFill>
              <a:latin typeface="Microsoft YaHei" panose="020B0503020204020204" pitchFamily="34" charset="-122"/>
              <a:ea typeface="Microsoft YaHei" panose="020B0503020204020204" pitchFamily="34" charset="-122"/>
            </a:endParaRPr>
          </a:p>
        </p:txBody>
      </p:sp>
      <p:sp>
        <p:nvSpPr>
          <p:cNvPr id="39" name="矩形 38">
            <a:extLst>
              <a:ext uri="{FF2B5EF4-FFF2-40B4-BE49-F238E27FC236}">
                <a16:creationId xmlns:a16="http://schemas.microsoft.com/office/drawing/2014/main" id="{D852C86B-87AD-4A21-BAF5-F8D6B493FE82}"/>
              </a:ext>
            </a:extLst>
          </p:cNvPr>
          <p:cNvSpPr/>
          <p:nvPr/>
        </p:nvSpPr>
        <p:spPr>
          <a:xfrm>
            <a:off x="9014363" y="1768626"/>
            <a:ext cx="2754075" cy="4433292"/>
          </a:xfrm>
          <a:prstGeom prst="rect">
            <a:avLst/>
          </a:prstGeom>
          <a:noFill/>
          <a:ln w="6350">
            <a:solidFill>
              <a:srgbClr val="A500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40" name="矩形 39">
            <a:extLst>
              <a:ext uri="{FF2B5EF4-FFF2-40B4-BE49-F238E27FC236}">
                <a16:creationId xmlns:a16="http://schemas.microsoft.com/office/drawing/2014/main" id="{961652C4-8A06-4B07-A058-C739B5D752BE}"/>
              </a:ext>
            </a:extLst>
          </p:cNvPr>
          <p:cNvSpPr/>
          <p:nvPr/>
        </p:nvSpPr>
        <p:spPr>
          <a:xfrm>
            <a:off x="9697177" y="4097711"/>
            <a:ext cx="1388446" cy="461665"/>
          </a:xfrm>
          <a:prstGeom prst="rect">
            <a:avLst/>
          </a:prstGeom>
        </p:spPr>
        <p:txBody>
          <a:bodyPr wrap="square">
            <a:spAutoFit/>
          </a:bodyPr>
          <a:lstStyle/>
          <a:p>
            <a:pPr algn="ctr"/>
            <a:r>
              <a:rPr lang="zh-CN" altLang="en-US" sz="2400" b="1" dirty="0">
                <a:solidFill>
                  <a:prstClr val="black"/>
                </a:solidFill>
                <a:latin typeface="Microsoft YaHei" panose="020B0503020204020204" pitchFamily="34" charset="-122"/>
                <a:ea typeface="Microsoft YaHei" panose="020B0503020204020204" pitchFamily="34" charset="-122"/>
              </a:rPr>
              <a:t>宗小鹏</a:t>
            </a:r>
            <a:endParaRPr lang="en-US" altLang="zh-CN" sz="2400" b="1" dirty="0">
              <a:solidFill>
                <a:prstClr val="black"/>
              </a:solidFill>
              <a:latin typeface="Microsoft YaHei" panose="020B0503020204020204" pitchFamily="34" charset="-122"/>
              <a:ea typeface="Microsoft YaHei" panose="020B0503020204020204" pitchFamily="34" charset="-122"/>
            </a:endParaRPr>
          </a:p>
        </p:txBody>
      </p:sp>
      <p:sp>
        <p:nvSpPr>
          <p:cNvPr id="41" name="矩形 40">
            <a:extLst>
              <a:ext uri="{FF2B5EF4-FFF2-40B4-BE49-F238E27FC236}">
                <a16:creationId xmlns:a16="http://schemas.microsoft.com/office/drawing/2014/main" id="{A8AEAF5F-A036-4EDC-A035-B27BDB740F6B}"/>
              </a:ext>
            </a:extLst>
          </p:cNvPr>
          <p:cNvSpPr/>
          <p:nvPr/>
        </p:nvSpPr>
        <p:spPr>
          <a:xfrm>
            <a:off x="9326305" y="4607771"/>
            <a:ext cx="2297786" cy="1026948"/>
          </a:xfrm>
          <a:prstGeom prst="rect">
            <a:avLst/>
          </a:prstGeom>
        </p:spPr>
        <p:txBody>
          <a:bodyPr wrap="square">
            <a:spAutoFit/>
          </a:bodyPr>
          <a:lstStyle/>
          <a:p>
            <a:pPr algn="ctr">
              <a:lnSpc>
                <a:spcPct val="130000"/>
              </a:lnSpc>
              <a:spcBef>
                <a:spcPts val="400"/>
              </a:spcBef>
            </a:pPr>
            <a:r>
              <a:rPr lang="zh-CN" altLang="en-US" sz="1000" b="1" dirty="0">
                <a:solidFill>
                  <a:srgbClr val="A50003"/>
                </a:solidFill>
                <a:latin typeface="Microsoft YaHei" panose="020B0503020204020204" pitchFamily="34" charset="-122"/>
                <a:ea typeface="Microsoft YaHei" panose="020B0503020204020204" pitchFamily="34" charset="-122"/>
              </a:rPr>
              <a:t>美国北卡罗来纳大学教堂山分校 </a:t>
            </a:r>
            <a:endParaRPr lang="en-US" altLang="zh-CN" sz="1000" b="1" dirty="0">
              <a:solidFill>
                <a:srgbClr val="A50003"/>
              </a:solidFill>
              <a:latin typeface="Microsoft YaHei" panose="020B0503020204020204" pitchFamily="34" charset="-122"/>
              <a:ea typeface="Microsoft YaHei" panose="020B0503020204020204" pitchFamily="34" charset="-122"/>
            </a:endParaRPr>
          </a:p>
          <a:p>
            <a:pPr algn="ctr">
              <a:lnSpc>
                <a:spcPct val="130000"/>
              </a:lnSpc>
              <a:spcBef>
                <a:spcPts val="400"/>
              </a:spcBef>
            </a:pPr>
            <a:r>
              <a:rPr lang="zh-CN" altLang="en-US" sz="1000" b="1" dirty="0">
                <a:solidFill>
                  <a:srgbClr val="A50003"/>
                </a:solidFill>
                <a:latin typeface="Microsoft YaHei" panose="020B0503020204020204" pitchFamily="34" charset="-122"/>
                <a:ea typeface="Microsoft YaHei" panose="020B0503020204020204" pitchFamily="34" charset="-122"/>
              </a:rPr>
              <a:t> 副教授 </a:t>
            </a:r>
            <a:r>
              <a:rPr lang="en-US" altLang="zh-CN" sz="1000" b="1" dirty="0">
                <a:solidFill>
                  <a:srgbClr val="A50003"/>
                </a:solidFill>
                <a:latin typeface="Microsoft YaHei" panose="020B0503020204020204" pitchFamily="34" charset="-122"/>
                <a:ea typeface="Microsoft YaHei" panose="020B0503020204020204" pitchFamily="34" charset="-122"/>
              </a:rPr>
              <a:t>(</a:t>
            </a:r>
            <a:r>
              <a:rPr lang="zh-CN" altLang="en-US" sz="1000" b="1" dirty="0">
                <a:solidFill>
                  <a:srgbClr val="A50003"/>
                </a:solidFill>
                <a:latin typeface="Microsoft YaHei" panose="020B0503020204020204" pitchFamily="34" charset="-122"/>
                <a:ea typeface="Microsoft YaHei" panose="020B0503020204020204" pitchFamily="34" charset="-122"/>
              </a:rPr>
              <a:t>研究</a:t>
            </a:r>
            <a:r>
              <a:rPr lang="en-US" altLang="zh-CN" sz="1000" b="1" dirty="0">
                <a:solidFill>
                  <a:srgbClr val="A50003"/>
                </a:solidFill>
                <a:latin typeface="Microsoft YaHei" panose="020B0503020204020204" pitchFamily="34" charset="-122"/>
                <a:ea typeface="Microsoft YaHei" panose="020B0503020204020204" pitchFamily="34" charset="-122"/>
              </a:rPr>
              <a:t>)</a:t>
            </a:r>
          </a:p>
          <a:p>
            <a:pPr algn="ctr">
              <a:lnSpc>
                <a:spcPct val="130000"/>
              </a:lnSpc>
              <a:spcBef>
                <a:spcPts val="400"/>
              </a:spcBef>
            </a:pPr>
            <a:r>
              <a:rPr lang="zh-CN" altLang="en-US" sz="1000" b="1" dirty="0">
                <a:solidFill>
                  <a:prstClr val="black"/>
                </a:solidFill>
                <a:latin typeface="Microsoft YaHei" panose="020B0503020204020204" pitchFamily="34" charset="-122"/>
                <a:ea typeface="Microsoft YaHei" panose="020B0503020204020204" pitchFamily="34" charset="-122"/>
              </a:rPr>
              <a:t>衣阿华州立大学  博士</a:t>
            </a:r>
            <a:endParaRPr lang="en-US" altLang="zh-CN" sz="1000" b="1" dirty="0">
              <a:solidFill>
                <a:prstClr val="black"/>
              </a:solidFill>
              <a:latin typeface="Microsoft YaHei" panose="020B0503020204020204" pitchFamily="34" charset="-122"/>
              <a:ea typeface="Microsoft YaHei" panose="020B0503020204020204" pitchFamily="34" charset="-122"/>
            </a:endParaRPr>
          </a:p>
          <a:p>
            <a:pPr algn="ctr">
              <a:lnSpc>
                <a:spcPct val="130000"/>
              </a:lnSpc>
              <a:spcBef>
                <a:spcPts val="400"/>
              </a:spcBef>
            </a:pPr>
            <a:r>
              <a:rPr lang="zh-CN" altLang="en-US" sz="1000" b="1" dirty="0">
                <a:solidFill>
                  <a:prstClr val="black"/>
                </a:solidFill>
                <a:latin typeface="Microsoft YaHei" panose="020B0503020204020204" pitchFamily="34" charset="-122"/>
                <a:ea typeface="Microsoft YaHei" panose="020B0503020204020204" pitchFamily="34" charset="-122"/>
              </a:rPr>
              <a:t>高强核磁共振成像技术</a:t>
            </a:r>
            <a:endParaRPr lang="en-US" altLang="zh-CN" sz="1000" b="1" dirty="0">
              <a:solidFill>
                <a:prstClr val="black"/>
              </a:solidFill>
              <a:latin typeface="Microsoft YaHei" panose="020B0503020204020204" pitchFamily="34" charset="-122"/>
              <a:ea typeface="Microsoft YaHei" panose="020B0503020204020204" pitchFamily="34" charset="-122"/>
            </a:endParaRPr>
          </a:p>
        </p:txBody>
      </p:sp>
      <p:pic>
        <p:nvPicPr>
          <p:cNvPr id="42" name="Picture 5" descr="A person wearing glasses&#10;&#10;Description automatically generated with medium confidence">
            <a:extLst>
              <a:ext uri="{FF2B5EF4-FFF2-40B4-BE49-F238E27FC236}">
                <a16:creationId xmlns:a16="http://schemas.microsoft.com/office/drawing/2014/main" id="{DF4AA744-7EF3-4926-B3A9-E6F4E69D968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726283" y="2233746"/>
            <a:ext cx="1497830" cy="1632846"/>
          </a:xfrm>
          <a:prstGeom prst="ellipse">
            <a:avLst/>
          </a:prstGeom>
          <a:ln w="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3545458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标题 1">
            <a:extLst>
              <a:ext uri="{FF2B5EF4-FFF2-40B4-BE49-F238E27FC236}">
                <a16:creationId xmlns:a16="http://schemas.microsoft.com/office/drawing/2014/main" id="{2FDF39B1-36E6-4712-B93F-24BCE0724DC2}"/>
              </a:ext>
            </a:extLst>
          </p:cNvPr>
          <p:cNvSpPr>
            <a:spLocks noGrp="1"/>
          </p:cNvSpPr>
          <p:nvPr>
            <p:ph type="title"/>
          </p:nvPr>
        </p:nvSpPr>
        <p:spPr>
          <a:xfrm>
            <a:off x="900000" y="360000"/>
            <a:ext cx="10515600" cy="615553"/>
          </a:xfrm>
        </p:spPr>
        <p:txBody>
          <a:bodyPr wrap="square" lIns="0" tIns="0" rIns="0" bIns="0">
            <a:spAutoFit/>
          </a:bodyPr>
          <a:lstStyle/>
          <a:p>
            <a:r>
              <a:rPr lang="zh-CN" altLang="en-US" sz="4000" dirty="0">
                <a:solidFill>
                  <a:schemeClr val="tx1"/>
                </a:solidFill>
                <a:latin typeface="Microsoft YaHei" panose="020B0503020204020204" pitchFamily="34" charset="-122"/>
                <a:ea typeface="Microsoft YaHei" panose="020B0503020204020204" pitchFamily="34" charset="-122"/>
              </a:rPr>
              <a:t>智慧仪器方向</a:t>
            </a:r>
            <a:r>
              <a:rPr lang="en-US" altLang="zh-CN" sz="4000" dirty="0">
                <a:solidFill>
                  <a:schemeClr val="tx1"/>
                </a:solidFill>
                <a:latin typeface="Microsoft YaHei" panose="020B0503020204020204" pitchFamily="34" charset="-122"/>
                <a:ea typeface="Microsoft YaHei" panose="020B0503020204020204" pitchFamily="34" charset="-122"/>
              </a:rPr>
              <a:t>PI</a:t>
            </a:r>
            <a:endParaRPr lang="zh-CN" altLang="en-US" sz="4000" dirty="0">
              <a:solidFill>
                <a:schemeClr val="tx1"/>
              </a:solidFill>
              <a:latin typeface="Microsoft YaHei" panose="020B0503020204020204" pitchFamily="34" charset="-122"/>
              <a:ea typeface="Microsoft YaHei" panose="020B0503020204020204" pitchFamily="34" charset="-122"/>
            </a:endParaRPr>
          </a:p>
        </p:txBody>
      </p:sp>
      <p:sp>
        <p:nvSpPr>
          <p:cNvPr id="44" name="矩形 43">
            <a:extLst>
              <a:ext uri="{FF2B5EF4-FFF2-40B4-BE49-F238E27FC236}">
                <a16:creationId xmlns:a16="http://schemas.microsoft.com/office/drawing/2014/main" id="{5521711E-D12C-4839-A4B6-78B45276AAF5}"/>
              </a:ext>
            </a:extLst>
          </p:cNvPr>
          <p:cNvSpPr/>
          <p:nvPr/>
        </p:nvSpPr>
        <p:spPr>
          <a:xfrm>
            <a:off x="692585" y="4252340"/>
            <a:ext cx="1631652" cy="461665"/>
          </a:xfrm>
          <a:prstGeom prst="rect">
            <a:avLst/>
          </a:prstGeom>
        </p:spPr>
        <p:txBody>
          <a:bodyPr wrap="square">
            <a:spAutoFit/>
          </a:bodyPr>
          <a:lstStyle/>
          <a:p>
            <a:pPr algn="ctr"/>
            <a:r>
              <a:rPr lang="zh-CN" altLang="en-US" sz="2400" b="1" dirty="0">
                <a:solidFill>
                  <a:prstClr val="black"/>
                </a:solidFill>
                <a:latin typeface="Microsoft YaHei" panose="020B0503020204020204" pitchFamily="34" charset="-122"/>
                <a:ea typeface="Microsoft YaHei" panose="020B0503020204020204" pitchFamily="34" charset="-122"/>
              </a:rPr>
              <a:t>彭畅</a:t>
            </a:r>
            <a:endParaRPr lang="en-US" altLang="zh-CN" sz="2400" b="1" dirty="0">
              <a:solidFill>
                <a:prstClr val="black"/>
              </a:solidFill>
              <a:latin typeface="Microsoft YaHei" panose="020B0503020204020204" pitchFamily="34" charset="-122"/>
              <a:ea typeface="Microsoft YaHei" panose="020B0503020204020204" pitchFamily="34" charset="-122"/>
            </a:endParaRPr>
          </a:p>
        </p:txBody>
      </p:sp>
      <p:sp>
        <p:nvSpPr>
          <p:cNvPr id="45" name="矩形 44">
            <a:extLst>
              <a:ext uri="{FF2B5EF4-FFF2-40B4-BE49-F238E27FC236}">
                <a16:creationId xmlns:a16="http://schemas.microsoft.com/office/drawing/2014/main" id="{BFF03A2C-4290-9646-B376-D0FC52235BDF}"/>
              </a:ext>
            </a:extLst>
          </p:cNvPr>
          <p:cNvSpPr/>
          <p:nvPr/>
        </p:nvSpPr>
        <p:spPr>
          <a:xfrm>
            <a:off x="605462" y="4816604"/>
            <a:ext cx="2093094" cy="775597"/>
          </a:xfrm>
          <a:prstGeom prst="rect">
            <a:avLst/>
          </a:prstGeom>
        </p:spPr>
        <p:txBody>
          <a:bodyPr wrap="square">
            <a:spAutoFit/>
          </a:bodyPr>
          <a:lstStyle/>
          <a:p>
            <a:pPr algn="ctr">
              <a:lnSpc>
                <a:spcPct val="130000"/>
              </a:lnSpc>
              <a:spcBef>
                <a:spcPts val="400"/>
              </a:spcBef>
            </a:pPr>
            <a:r>
              <a:rPr lang="zh-CN" altLang="en-US" sz="1000" b="1" dirty="0">
                <a:solidFill>
                  <a:srgbClr val="A50003"/>
                </a:solidFill>
                <a:latin typeface="Microsoft YaHei" panose="020B0503020204020204" pitchFamily="34" charset="-122"/>
                <a:ea typeface="Microsoft YaHei" panose="020B0503020204020204" pitchFamily="34" charset="-122"/>
              </a:rPr>
              <a:t>美国北卡州立大学 博士后</a:t>
            </a:r>
            <a:endParaRPr lang="en-US" altLang="zh-CN" sz="1000" b="1" dirty="0">
              <a:solidFill>
                <a:srgbClr val="A50003"/>
              </a:solidFill>
              <a:latin typeface="Microsoft YaHei" panose="020B0503020204020204" pitchFamily="34" charset="-122"/>
              <a:ea typeface="Microsoft YaHei" panose="020B0503020204020204" pitchFamily="34" charset="-122"/>
            </a:endParaRPr>
          </a:p>
          <a:p>
            <a:pPr algn="ctr">
              <a:lnSpc>
                <a:spcPct val="130000"/>
              </a:lnSpc>
              <a:spcBef>
                <a:spcPts val="400"/>
              </a:spcBef>
            </a:pPr>
            <a:r>
              <a:rPr lang="zh-CN" altLang="en-US" sz="1000" b="1" dirty="0">
                <a:solidFill>
                  <a:prstClr val="black"/>
                </a:solidFill>
                <a:latin typeface="Microsoft YaHei" panose="020B0503020204020204" pitchFamily="34" charset="-122"/>
                <a:ea typeface="Microsoft YaHei" panose="020B0503020204020204" pitchFamily="34" charset="-122"/>
              </a:rPr>
              <a:t>美国佛罗里达大学 博士</a:t>
            </a:r>
            <a:endParaRPr lang="en-US" altLang="zh-CN" sz="1000" b="1" dirty="0">
              <a:solidFill>
                <a:prstClr val="black"/>
              </a:solidFill>
              <a:latin typeface="Microsoft YaHei" panose="020B0503020204020204" pitchFamily="34" charset="-122"/>
              <a:ea typeface="Microsoft YaHei" panose="020B0503020204020204" pitchFamily="34" charset="-122"/>
            </a:endParaRPr>
          </a:p>
          <a:p>
            <a:pPr algn="ctr">
              <a:lnSpc>
                <a:spcPct val="130000"/>
              </a:lnSpc>
              <a:spcBef>
                <a:spcPts val="400"/>
              </a:spcBef>
            </a:pPr>
            <a:r>
              <a:rPr lang="zh-CN" altLang="en-US" sz="1000" b="1" dirty="0">
                <a:solidFill>
                  <a:prstClr val="black"/>
                </a:solidFill>
                <a:latin typeface="Microsoft YaHei" panose="020B0503020204020204" pitchFamily="34" charset="-122"/>
                <a:ea typeface="Microsoft YaHei" panose="020B0503020204020204" pitchFamily="34" charset="-122"/>
              </a:rPr>
              <a:t>医学超声仪器，超声成像技术</a:t>
            </a:r>
            <a:endParaRPr lang="en-US" altLang="zh-CN" sz="1000" b="1" dirty="0">
              <a:solidFill>
                <a:prstClr val="black"/>
              </a:solidFill>
              <a:latin typeface="Microsoft YaHei" panose="020B0503020204020204" pitchFamily="34" charset="-122"/>
              <a:ea typeface="Microsoft YaHei" panose="020B0503020204020204" pitchFamily="34" charset="-122"/>
            </a:endParaRPr>
          </a:p>
        </p:txBody>
      </p:sp>
      <p:sp>
        <p:nvSpPr>
          <p:cNvPr id="46" name="矩形 45">
            <a:extLst>
              <a:ext uri="{FF2B5EF4-FFF2-40B4-BE49-F238E27FC236}">
                <a16:creationId xmlns:a16="http://schemas.microsoft.com/office/drawing/2014/main" id="{F1FA1771-AE5E-2C4A-89FB-3A692ABADF2E}"/>
              </a:ext>
            </a:extLst>
          </p:cNvPr>
          <p:cNvSpPr/>
          <p:nvPr/>
        </p:nvSpPr>
        <p:spPr>
          <a:xfrm>
            <a:off x="138234" y="1478740"/>
            <a:ext cx="2746966" cy="465120"/>
          </a:xfrm>
          <a:prstGeom prst="rect">
            <a:avLst/>
          </a:prstGeom>
          <a:solidFill>
            <a:srgbClr val="A50003"/>
          </a:solidFill>
          <a:ln w="6350">
            <a:solidFill>
              <a:srgbClr val="A50003"/>
            </a:solidFill>
          </a:ln>
        </p:spPr>
        <p:txBody>
          <a:bodyPr wrap="square" tIns="108000">
            <a:noAutofit/>
          </a:bodyPr>
          <a:lstStyle/>
          <a:p>
            <a:pPr algn="ctr"/>
            <a:r>
              <a:rPr lang="zh-CN" altLang="en-US" b="1" dirty="0">
                <a:solidFill>
                  <a:prstClr val="white"/>
                </a:solidFill>
                <a:latin typeface="Microsoft YaHei" panose="020B0503020204020204" pitchFamily="34" charset="-122"/>
                <a:ea typeface="Microsoft YaHei" panose="020B0503020204020204" pitchFamily="34" charset="-122"/>
              </a:rPr>
              <a:t>助理教授</a:t>
            </a:r>
            <a:endParaRPr lang="en-US" altLang="zh-CN" b="1" dirty="0">
              <a:solidFill>
                <a:prstClr val="white"/>
              </a:solidFill>
              <a:latin typeface="Microsoft YaHei" panose="020B0503020204020204" pitchFamily="34" charset="-122"/>
              <a:ea typeface="Microsoft YaHei" panose="020B0503020204020204" pitchFamily="34" charset="-122"/>
            </a:endParaRPr>
          </a:p>
        </p:txBody>
      </p:sp>
      <p:sp>
        <p:nvSpPr>
          <p:cNvPr id="47" name="矩形 46">
            <a:extLst>
              <a:ext uri="{FF2B5EF4-FFF2-40B4-BE49-F238E27FC236}">
                <a16:creationId xmlns:a16="http://schemas.microsoft.com/office/drawing/2014/main" id="{FD3E4860-B824-7848-8E8B-8497D8664A12}"/>
              </a:ext>
            </a:extLst>
          </p:cNvPr>
          <p:cNvSpPr/>
          <p:nvPr/>
        </p:nvSpPr>
        <p:spPr>
          <a:xfrm>
            <a:off x="131374" y="1940979"/>
            <a:ext cx="2754075" cy="4433292"/>
          </a:xfrm>
          <a:prstGeom prst="rect">
            <a:avLst/>
          </a:prstGeom>
          <a:noFill/>
          <a:ln w="6350">
            <a:solidFill>
              <a:srgbClr val="A500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grpSp>
        <p:nvGrpSpPr>
          <p:cNvPr id="2" name="组合 1"/>
          <p:cNvGrpSpPr/>
          <p:nvPr/>
        </p:nvGrpSpPr>
        <p:grpSpPr>
          <a:xfrm>
            <a:off x="3176804" y="1475859"/>
            <a:ext cx="2754075" cy="4895531"/>
            <a:chOff x="3945430" y="1449355"/>
            <a:chExt cx="2754075" cy="4895531"/>
          </a:xfrm>
        </p:grpSpPr>
        <p:sp>
          <p:nvSpPr>
            <p:cNvPr id="48" name="矩形 47">
              <a:extLst>
                <a:ext uri="{FF2B5EF4-FFF2-40B4-BE49-F238E27FC236}">
                  <a16:creationId xmlns:a16="http://schemas.microsoft.com/office/drawing/2014/main" id="{9E66AED0-BF71-4892-BF8B-FE029DED102B}"/>
                </a:ext>
              </a:extLst>
            </p:cNvPr>
            <p:cNvSpPr/>
            <p:nvPr/>
          </p:nvSpPr>
          <p:spPr>
            <a:xfrm>
              <a:off x="4506641" y="4240680"/>
              <a:ext cx="1631652" cy="461665"/>
            </a:xfrm>
            <a:prstGeom prst="rect">
              <a:avLst/>
            </a:prstGeom>
          </p:spPr>
          <p:txBody>
            <a:bodyPr wrap="square">
              <a:spAutoFit/>
            </a:bodyPr>
            <a:lstStyle/>
            <a:p>
              <a:pPr algn="ctr"/>
              <a:r>
                <a:rPr lang="zh-CN" altLang="en-US" sz="2400" b="1" dirty="0">
                  <a:solidFill>
                    <a:prstClr val="black"/>
                  </a:solidFill>
                  <a:latin typeface="Microsoft YaHei" panose="020B0503020204020204" pitchFamily="34" charset="-122"/>
                  <a:ea typeface="Microsoft YaHei" panose="020B0503020204020204" pitchFamily="34" charset="-122"/>
                </a:rPr>
                <a:t>于游</a:t>
              </a:r>
              <a:endParaRPr lang="en-US" altLang="zh-CN" sz="2400" b="1" dirty="0">
                <a:solidFill>
                  <a:prstClr val="black"/>
                </a:solidFill>
                <a:latin typeface="Microsoft YaHei" panose="020B0503020204020204" pitchFamily="34" charset="-122"/>
                <a:ea typeface="Microsoft YaHei" panose="020B0503020204020204" pitchFamily="34" charset="-122"/>
              </a:endParaRPr>
            </a:p>
          </p:txBody>
        </p:sp>
        <p:sp>
          <p:nvSpPr>
            <p:cNvPr id="49" name="矩形 48">
              <a:extLst>
                <a:ext uri="{FF2B5EF4-FFF2-40B4-BE49-F238E27FC236}">
                  <a16:creationId xmlns:a16="http://schemas.microsoft.com/office/drawing/2014/main" id="{73214904-10A7-43B0-AE05-E443E8C41382}"/>
                </a:ext>
              </a:extLst>
            </p:cNvPr>
            <p:cNvSpPr/>
            <p:nvPr/>
          </p:nvSpPr>
          <p:spPr>
            <a:xfrm>
              <a:off x="3945430" y="4808049"/>
              <a:ext cx="2746965" cy="775597"/>
            </a:xfrm>
            <a:prstGeom prst="rect">
              <a:avLst/>
            </a:prstGeom>
          </p:spPr>
          <p:txBody>
            <a:bodyPr wrap="square">
              <a:spAutoFit/>
            </a:bodyPr>
            <a:lstStyle/>
            <a:p>
              <a:pPr algn="ctr">
                <a:lnSpc>
                  <a:spcPct val="130000"/>
                </a:lnSpc>
                <a:spcBef>
                  <a:spcPts val="400"/>
                </a:spcBef>
              </a:pPr>
              <a:r>
                <a:rPr lang="zh-CN" altLang="en-US" sz="1000" b="1" dirty="0">
                  <a:solidFill>
                    <a:srgbClr val="A50003"/>
                  </a:solidFill>
                  <a:latin typeface="Microsoft YaHei" panose="020B0503020204020204" pitchFamily="34" charset="-122"/>
                  <a:ea typeface="Microsoft YaHei" panose="020B0503020204020204" pitchFamily="34" charset="-122"/>
                </a:rPr>
                <a:t>加州理工学院  博士后</a:t>
              </a:r>
              <a:endParaRPr lang="en-US" altLang="zh-CN" sz="1000" b="1" dirty="0">
                <a:solidFill>
                  <a:srgbClr val="A50003"/>
                </a:solidFill>
                <a:latin typeface="Microsoft YaHei" panose="020B0503020204020204" pitchFamily="34" charset="-122"/>
                <a:ea typeface="Microsoft YaHei" panose="020B0503020204020204" pitchFamily="34" charset="-122"/>
              </a:endParaRPr>
            </a:p>
            <a:p>
              <a:pPr algn="ctr">
                <a:lnSpc>
                  <a:spcPct val="130000"/>
                </a:lnSpc>
                <a:spcBef>
                  <a:spcPts val="400"/>
                </a:spcBef>
              </a:pPr>
              <a:r>
                <a:rPr lang="zh-CN" altLang="en-US" sz="1000" b="1" dirty="0">
                  <a:solidFill>
                    <a:prstClr val="black"/>
                  </a:solidFill>
                  <a:latin typeface="Microsoft YaHei" panose="020B0503020204020204" pitchFamily="34" charset="-122"/>
                  <a:ea typeface="Microsoft YaHei" panose="020B0503020204020204" pitchFamily="34" charset="-122"/>
                </a:rPr>
                <a:t>中国科学院大学长春应用化学研究所 博士</a:t>
              </a:r>
              <a:endParaRPr lang="en-US" altLang="zh-CN" sz="1000" b="1" dirty="0">
                <a:solidFill>
                  <a:prstClr val="black"/>
                </a:solidFill>
                <a:latin typeface="Microsoft YaHei" panose="020B0503020204020204" pitchFamily="34" charset="-122"/>
                <a:ea typeface="Microsoft YaHei" panose="020B0503020204020204" pitchFamily="34" charset="-122"/>
              </a:endParaRPr>
            </a:p>
            <a:p>
              <a:pPr algn="ctr">
                <a:lnSpc>
                  <a:spcPct val="130000"/>
                </a:lnSpc>
                <a:spcBef>
                  <a:spcPts val="400"/>
                </a:spcBef>
              </a:pPr>
              <a:r>
                <a:rPr lang="zh-CN" altLang="en-US" sz="1000" b="1" dirty="0">
                  <a:solidFill>
                    <a:prstClr val="black"/>
                  </a:solidFill>
                  <a:latin typeface="Microsoft YaHei" panose="020B0503020204020204" pitchFamily="34" charset="-122"/>
                  <a:ea typeface="Microsoft YaHei" panose="020B0503020204020204" pitchFamily="34" charset="-122"/>
                </a:rPr>
                <a:t>可穿戴设备，柔性生物电子，生物传感器</a:t>
              </a:r>
            </a:p>
          </p:txBody>
        </p:sp>
        <p:sp>
          <p:nvSpPr>
            <p:cNvPr id="50" name="矩形 49">
              <a:extLst>
                <a:ext uri="{FF2B5EF4-FFF2-40B4-BE49-F238E27FC236}">
                  <a16:creationId xmlns:a16="http://schemas.microsoft.com/office/drawing/2014/main" id="{1E43588A-A6E8-4C77-9017-E64966CD5291}"/>
                </a:ext>
              </a:extLst>
            </p:cNvPr>
            <p:cNvSpPr/>
            <p:nvPr/>
          </p:nvSpPr>
          <p:spPr>
            <a:xfrm>
              <a:off x="3952290" y="1449355"/>
              <a:ext cx="2746966" cy="465120"/>
            </a:xfrm>
            <a:prstGeom prst="rect">
              <a:avLst/>
            </a:prstGeom>
            <a:solidFill>
              <a:srgbClr val="A50003"/>
            </a:solidFill>
            <a:ln w="6350">
              <a:solidFill>
                <a:srgbClr val="A50003"/>
              </a:solidFill>
            </a:ln>
          </p:spPr>
          <p:txBody>
            <a:bodyPr wrap="square" tIns="108000">
              <a:noAutofit/>
            </a:bodyPr>
            <a:lstStyle/>
            <a:p>
              <a:pPr algn="ctr"/>
              <a:r>
                <a:rPr lang="zh-CN" altLang="en-US" b="1" dirty="0">
                  <a:solidFill>
                    <a:prstClr val="white"/>
                  </a:solidFill>
                  <a:latin typeface="Microsoft YaHei" panose="020B0503020204020204" pitchFamily="34" charset="-122"/>
                  <a:ea typeface="Microsoft YaHei" panose="020B0503020204020204" pitchFamily="34" charset="-122"/>
                </a:rPr>
                <a:t>助理教授</a:t>
              </a:r>
              <a:endParaRPr lang="en-US" altLang="zh-CN" b="1" dirty="0">
                <a:solidFill>
                  <a:prstClr val="white"/>
                </a:solidFill>
                <a:latin typeface="Microsoft YaHei" panose="020B0503020204020204" pitchFamily="34" charset="-122"/>
                <a:ea typeface="Microsoft YaHei" panose="020B0503020204020204" pitchFamily="34" charset="-122"/>
              </a:endParaRPr>
            </a:p>
          </p:txBody>
        </p:sp>
        <p:sp>
          <p:nvSpPr>
            <p:cNvPr id="51" name="矩形 50">
              <a:extLst>
                <a:ext uri="{FF2B5EF4-FFF2-40B4-BE49-F238E27FC236}">
                  <a16:creationId xmlns:a16="http://schemas.microsoft.com/office/drawing/2014/main" id="{27F5C29A-96C8-4E6B-86DB-E0FF861CD872}"/>
                </a:ext>
              </a:extLst>
            </p:cNvPr>
            <p:cNvSpPr/>
            <p:nvPr/>
          </p:nvSpPr>
          <p:spPr>
            <a:xfrm>
              <a:off x="3945430" y="1911594"/>
              <a:ext cx="2754075" cy="4433292"/>
            </a:xfrm>
            <a:prstGeom prst="rect">
              <a:avLst/>
            </a:prstGeom>
            <a:noFill/>
            <a:ln w="6350">
              <a:solidFill>
                <a:srgbClr val="A500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pic>
          <p:nvPicPr>
            <p:cNvPr id="52" name="Picture 2">
              <a:extLst>
                <a:ext uri="{FF2B5EF4-FFF2-40B4-BE49-F238E27FC236}">
                  <a16:creationId xmlns:a16="http://schemas.microsoft.com/office/drawing/2014/main" id="{5C6DB13A-314E-4C84-80BC-DBA537834E3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00520" y="2376714"/>
              <a:ext cx="1450506" cy="1732258"/>
            </a:xfrm>
            <a:prstGeom prst="ellipse">
              <a:avLst/>
            </a:prstGeom>
            <a:ln w="0" cap="rnd">
              <a:noFill/>
            </a:ln>
            <a:effectLst/>
            <a:scene3d>
              <a:camera prst="orthographicFront"/>
              <a:lightRig rig="contrasting" dir="t">
                <a:rot lat="0" lon="0" rev="3000000"/>
              </a:lightRig>
            </a:scene3d>
            <a:sp3d contourW="7620">
              <a:bevelT w="95250" h="31750"/>
              <a:contourClr>
                <a:srgbClr val="333333"/>
              </a:contourClr>
            </a:sp3d>
          </p:spPr>
        </p:pic>
      </p:grpSp>
      <p:pic>
        <p:nvPicPr>
          <p:cNvPr id="53" name="Picture 15">
            <a:extLst>
              <a:ext uri="{FF2B5EF4-FFF2-40B4-BE49-F238E27FC236}">
                <a16:creationId xmlns:a16="http://schemas.microsoft.com/office/drawing/2014/main" id="{532B9002-C91A-5936-3C16-30A18633324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4334" y="2388375"/>
            <a:ext cx="1388154" cy="1737360"/>
          </a:xfrm>
          <a:prstGeom prst="ellipse">
            <a:avLst/>
          </a:prstGeom>
          <a:ln w="0" cap="rnd">
            <a:noFill/>
          </a:ln>
          <a:effectLst/>
          <a:scene3d>
            <a:camera prst="orthographicFront"/>
            <a:lightRig rig="contrasting" dir="t">
              <a:rot lat="0" lon="0" rev="3000000"/>
            </a:lightRig>
          </a:scene3d>
          <a:sp3d contourW="7620">
            <a:bevelT w="95250" h="31750"/>
            <a:contourClr>
              <a:srgbClr val="333333"/>
            </a:contourClr>
          </a:sp3d>
        </p:spPr>
      </p:pic>
      <p:sp>
        <p:nvSpPr>
          <p:cNvPr id="14" name="矩形 13">
            <a:extLst>
              <a:ext uri="{FF2B5EF4-FFF2-40B4-BE49-F238E27FC236}">
                <a16:creationId xmlns:a16="http://schemas.microsoft.com/office/drawing/2014/main" id="{5521711E-D12C-4839-A4B6-78B45276AAF5}"/>
              </a:ext>
            </a:extLst>
          </p:cNvPr>
          <p:cNvSpPr/>
          <p:nvPr/>
        </p:nvSpPr>
        <p:spPr>
          <a:xfrm>
            <a:off x="6785988" y="4267184"/>
            <a:ext cx="1631652" cy="461665"/>
          </a:xfrm>
          <a:prstGeom prst="rect">
            <a:avLst/>
          </a:prstGeom>
        </p:spPr>
        <p:txBody>
          <a:bodyPr wrap="square">
            <a:spAutoFit/>
          </a:bodyPr>
          <a:lstStyle/>
          <a:p>
            <a:pPr algn="ctr"/>
            <a:r>
              <a:rPr lang="zh-CN" altLang="en-US" sz="2400" b="1" dirty="0">
                <a:latin typeface="Microsoft YaHei" panose="020B0503020204020204" pitchFamily="34" charset="-122"/>
                <a:ea typeface="Microsoft YaHei" panose="020B0503020204020204" pitchFamily="34" charset="-122"/>
              </a:rPr>
              <a:t>熊泽</a:t>
            </a:r>
            <a:endParaRPr lang="en-US" altLang="zh-CN" sz="2400" b="1" dirty="0">
              <a:latin typeface="Microsoft YaHei" panose="020B0503020204020204" pitchFamily="34" charset="-122"/>
              <a:ea typeface="Microsoft YaHei" panose="020B0503020204020204" pitchFamily="34" charset="-122"/>
            </a:endParaRPr>
          </a:p>
        </p:txBody>
      </p:sp>
      <p:sp>
        <p:nvSpPr>
          <p:cNvPr id="15" name="矩形 14">
            <a:extLst>
              <a:ext uri="{FF2B5EF4-FFF2-40B4-BE49-F238E27FC236}">
                <a16:creationId xmlns:a16="http://schemas.microsoft.com/office/drawing/2014/main" id="{BFF03A2C-4290-9646-B376-D0FC52235BDF}"/>
              </a:ext>
            </a:extLst>
          </p:cNvPr>
          <p:cNvSpPr/>
          <p:nvPr/>
        </p:nvSpPr>
        <p:spPr>
          <a:xfrm>
            <a:off x="6698866" y="4768411"/>
            <a:ext cx="2019475" cy="975652"/>
          </a:xfrm>
          <a:prstGeom prst="rect">
            <a:avLst/>
          </a:prstGeom>
        </p:spPr>
        <p:txBody>
          <a:bodyPr wrap="square">
            <a:spAutoFit/>
          </a:bodyPr>
          <a:lstStyle/>
          <a:p>
            <a:pPr algn="ctr">
              <a:lnSpc>
                <a:spcPct val="130000"/>
              </a:lnSpc>
              <a:spcBef>
                <a:spcPts val="400"/>
              </a:spcBef>
            </a:pPr>
            <a:r>
              <a:rPr lang="zh-CN" altLang="en-US" sz="1000" b="1" dirty="0">
                <a:solidFill>
                  <a:srgbClr val="A50003"/>
                </a:solidFill>
                <a:latin typeface="Microsoft YaHei" panose="020B0503020204020204" pitchFamily="34" charset="-122"/>
                <a:ea typeface="Microsoft YaHei" panose="020B0503020204020204" pitchFamily="34" charset="-122"/>
              </a:rPr>
              <a:t>新加坡国立大学 研究员</a:t>
            </a:r>
            <a:endParaRPr lang="en-US" altLang="zh-CN" sz="1000" b="1" dirty="0">
              <a:solidFill>
                <a:srgbClr val="A50003"/>
              </a:solidFill>
              <a:latin typeface="Microsoft YaHei" panose="020B0503020204020204" pitchFamily="34" charset="-122"/>
              <a:ea typeface="Microsoft YaHei" panose="020B0503020204020204" pitchFamily="34" charset="-122"/>
            </a:endParaRPr>
          </a:p>
          <a:p>
            <a:pPr algn="ctr">
              <a:lnSpc>
                <a:spcPct val="130000"/>
              </a:lnSpc>
              <a:spcBef>
                <a:spcPts val="400"/>
              </a:spcBef>
            </a:pPr>
            <a:r>
              <a:rPr lang="zh-CN" altLang="en-US" sz="1000" b="1" dirty="0">
                <a:latin typeface="Microsoft YaHei" panose="020B0503020204020204" pitchFamily="34" charset="-122"/>
                <a:ea typeface="Microsoft YaHei" panose="020B0503020204020204" pitchFamily="34" charset="-122"/>
              </a:rPr>
              <a:t>香港大学 博士</a:t>
            </a:r>
            <a:endParaRPr lang="en-US" altLang="zh-CN" sz="1000" b="1" dirty="0">
              <a:latin typeface="Microsoft YaHei" panose="020B0503020204020204" pitchFamily="34" charset="-122"/>
              <a:ea typeface="Microsoft YaHei" panose="020B0503020204020204" pitchFamily="34" charset="-122"/>
            </a:endParaRPr>
          </a:p>
          <a:p>
            <a:pPr algn="ctr">
              <a:lnSpc>
                <a:spcPct val="130000"/>
              </a:lnSpc>
              <a:spcBef>
                <a:spcPts val="400"/>
              </a:spcBef>
            </a:pPr>
            <a:r>
              <a:rPr lang="zh-CN" altLang="en-US" sz="1000" b="1" dirty="0">
                <a:latin typeface="Microsoft YaHei" panose="020B0503020204020204" pitchFamily="34" charset="-122"/>
                <a:ea typeface="Microsoft YaHei" panose="020B0503020204020204" pitchFamily="34" charset="-122"/>
              </a:rPr>
              <a:t>无线生物电子器件，微</a:t>
            </a:r>
            <a:r>
              <a:rPr lang="en-US" altLang="zh-CN" sz="1000" b="1" dirty="0">
                <a:latin typeface="Microsoft YaHei" panose="020B0503020204020204" pitchFamily="34" charset="-122"/>
                <a:ea typeface="Microsoft YaHei" panose="020B0503020204020204" pitchFamily="34" charset="-122"/>
              </a:rPr>
              <a:t>/</a:t>
            </a:r>
            <a:r>
              <a:rPr lang="zh-CN" altLang="en-US" sz="1000" b="1" dirty="0">
                <a:latin typeface="Microsoft YaHei" panose="020B0503020204020204" pitchFamily="34" charset="-122"/>
                <a:ea typeface="Microsoft YaHei" panose="020B0503020204020204" pitchFamily="34" charset="-122"/>
              </a:rPr>
              <a:t>纳米机器人</a:t>
            </a:r>
            <a:r>
              <a:rPr lang="en-US" altLang="zh-CN" sz="1000" b="1" dirty="0">
                <a:latin typeface="Microsoft YaHei" panose="020B0503020204020204" pitchFamily="34" charset="-122"/>
                <a:ea typeface="Microsoft YaHei" panose="020B0503020204020204" pitchFamily="34" charset="-122"/>
              </a:rPr>
              <a:t>,</a:t>
            </a:r>
            <a:r>
              <a:rPr lang="zh-CN" altLang="en-US" sz="1000" b="1" dirty="0">
                <a:latin typeface="Microsoft YaHei" panose="020B0503020204020204" pitchFamily="34" charset="-122"/>
                <a:ea typeface="Microsoft YaHei" panose="020B0503020204020204" pitchFamily="34" charset="-122"/>
              </a:rPr>
              <a:t>生物材料</a:t>
            </a:r>
          </a:p>
        </p:txBody>
      </p:sp>
      <p:sp>
        <p:nvSpPr>
          <p:cNvPr id="16" name="矩形 15">
            <a:extLst>
              <a:ext uri="{FF2B5EF4-FFF2-40B4-BE49-F238E27FC236}">
                <a16:creationId xmlns:a16="http://schemas.microsoft.com/office/drawing/2014/main" id="{F1FA1771-AE5E-2C4A-89FB-3A692ABADF2E}"/>
              </a:ext>
            </a:extLst>
          </p:cNvPr>
          <p:cNvSpPr/>
          <p:nvPr/>
        </p:nvSpPr>
        <p:spPr>
          <a:xfrm>
            <a:off x="6231637" y="1475859"/>
            <a:ext cx="2746966" cy="465120"/>
          </a:xfrm>
          <a:prstGeom prst="rect">
            <a:avLst/>
          </a:prstGeom>
          <a:solidFill>
            <a:srgbClr val="A50003"/>
          </a:solidFill>
          <a:ln w="6350">
            <a:solidFill>
              <a:srgbClr val="A50003"/>
            </a:solidFill>
          </a:ln>
        </p:spPr>
        <p:txBody>
          <a:bodyPr wrap="square" tIns="108000">
            <a:noAutofit/>
          </a:bodyPr>
          <a:lstStyle/>
          <a:p>
            <a:pPr algn="ctr"/>
            <a:r>
              <a:rPr lang="zh-CN" altLang="en-US" b="1" dirty="0">
                <a:solidFill>
                  <a:schemeClr val="bg1"/>
                </a:solidFill>
                <a:latin typeface="Microsoft YaHei" panose="020B0503020204020204" pitchFamily="34" charset="-122"/>
                <a:ea typeface="Microsoft YaHei" panose="020B0503020204020204" pitchFamily="34" charset="-122"/>
              </a:rPr>
              <a:t>助理教授</a:t>
            </a:r>
            <a:endParaRPr lang="en-US" altLang="zh-CN" b="1" dirty="0">
              <a:solidFill>
                <a:schemeClr val="bg1"/>
              </a:solidFill>
              <a:latin typeface="Microsoft YaHei" panose="020B0503020204020204" pitchFamily="34" charset="-122"/>
              <a:ea typeface="Microsoft YaHei" panose="020B0503020204020204" pitchFamily="34" charset="-122"/>
            </a:endParaRPr>
          </a:p>
        </p:txBody>
      </p:sp>
      <p:sp>
        <p:nvSpPr>
          <p:cNvPr id="17" name="矩形 16">
            <a:extLst>
              <a:ext uri="{FF2B5EF4-FFF2-40B4-BE49-F238E27FC236}">
                <a16:creationId xmlns:a16="http://schemas.microsoft.com/office/drawing/2014/main" id="{FD3E4860-B824-7848-8E8B-8497D8664A12}"/>
              </a:ext>
            </a:extLst>
          </p:cNvPr>
          <p:cNvSpPr/>
          <p:nvPr/>
        </p:nvSpPr>
        <p:spPr>
          <a:xfrm>
            <a:off x="6224777" y="1938098"/>
            <a:ext cx="2754075" cy="4433292"/>
          </a:xfrm>
          <a:prstGeom prst="rect">
            <a:avLst/>
          </a:prstGeom>
          <a:noFill/>
          <a:ln w="6350">
            <a:solidFill>
              <a:srgbClr val="A500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9E66AED0-BF71-4892-BF8B-FE029DED102B}"/>
              </a:ext>
            </a:extLst>
          </p:cNvPr>
          <p:cNvSpPr/>
          <p:nvPr/>
        </p:nvSpPr>
        <p:spPr>
          <a:xfrm>
            <a:off x="9840572" y="4267184"/>
            <a:ext cx="1631652" cy="461665"/>
          </a:xfrm>
          <a:prstGeom prst="rect">
            <a:avLst/>
          </a:prstGeom>
        </p:spPr>
        <p:txBody>
          <a:bodyPr wrap="square">
            <a:spAutoFit/>
          </a:bodyPr>
          <a:lstStyle/>
          <a:p>
            <a:pPr algn="ctr"/>
            <a:r>
              <a:rPr lang="zh-CN" altLang="en-US" sz="2400" b="1" dirty="0">
                <a:latin typeface="Microsoft YaHei" panose="020B0503020204020204" pitchFamily="34" charset="-122"/>
                <a:ea typeface="Microsoft YaHei" panose="020B0503020204020204" pitchFamily="34" charset="-122"/>
              </a:rPr>
              <a:t>林容周</a:t>
            </a:r>
            <a:endParaRPr lang="en-US" altLang="zh-CN" sz="2400" b="1" dirty="0">
              <a:latin typeface="Microsoft YaHei" panose="020B0503020204020204" pitchFamily="34" charset="-122"/>
              <a:ea typeface="Microsoft YaHei" panose="020B0503020204020204" pitchFamily="34" charset="-122"/>
            </a:endParaRPr>
          </a:p>
        </p:txBody>
      </p:sp>
      <p:sp>
        <p:nvSpPr>
          <p:cNvPr id="19" name="矩形 18">
            <a:extLst>
              <a:ext uri="{FF2B5EF4-FFF2-40B4-BE49-F238E27FC236}">
                <a16:creationId xmlns:a16="http://schemas.microsoft.com/office/drawing/2014/main" id="{73214904-10A7-43B0-AE05-E443E8C41382}"/>
              </a:ext>
            </a:extLst>
          </p:cNvPr>
          <p:cNvSpPr/>
          <p:nvPr/>
        </p:nvSpPr>
        <p:spPr>
          <a:xfrm>
            <a:off x="9279361" y="4768411"/>
            <a:ext cx="2746965" cy="775597"/>
          </a:xfrm>
          <a:prstGeom prst="rect">
            <a:avLst/>
          </a:prstGeom>
        </p:spPr>
        <p:txBody>
          <a:bodyPr wrap="square">
            <a:spAutoFit/>
          </a:bodyPr>
          <a:lstStyle/>
          <a:p>
            <a:pPr algn="ctr">
              <a:lnSpc>
                <a:spcPct val="130000"/>
              </a:lnSpc>
              <a:spcBef>
                <a:spcPts val="400"/>
              </a:spcBef>
            </a:pPr>
            <a:r>
              <a:rPr lang="zh-CN" altLang="en-US" sz="1000" b="1" dirty="0">
                <a:solidFill>
                  <a:srgbClr val="A50003"/>
                </a:solidFill>
                <a:latin typeface="Microsoft YaHei" panose="020B0503020204020204" pitchFamily="34" charset="-122"/>
                <a:ea typeface="Microsoft YaHei" panose="020B0503020204020204" pitchFamily="34" charset="-122"/>
              </a:rPr>
              <a:t>新加坡国立大学 博士后</a:t>
            </a:r>
            <a:endParaRPr lang="en-US" altLang="zh-CN" sz="1000" b="1" dirty="0">
              <a:solidFill>
                <a:srgbClr val="A50003"/>
              </a:solidFill>
              <a:latin typeface="Microsoft YaHei" panose="020B0503020204020204" pitchFamily="34" charset="-122"/>
              <a:ea typeface="Microsoft YaHei" panose="020B0503020204020204" pitchFamily="34" charset="-122"/>
            </a:endParaRPr>
          </a:p>
          <a:p>
            <a:pPr algn="ctr">
              <a:lnSpc>
                <a:spcPct val="130000"/>
              </a:lnSpc>
              <a:spcBef>
                <a:spcPts val="400"/>
              </a:spcBef>
            </a:pPr>
            <a:r>
              <a:rPr lang="zh-CN" altLang="en-US" sz="1000" b="1" dirty="0">
                <a:latin typeface="Microsoft YaHei" panose="020B0503020204020204" pitchFamily="34" charset="-122"/>
                <a:ea typeface="Microsoft YaHei" panose="020B0503020204020204" pitchFamily="34" charset="-122"/>
              </a:rPr>
              <a:t>南洋理工大学  博士</a:t>
            </a:r>
            <a:endParaRPr lang="en-US" altLang="zh-CN" sz="1000" b="1" dirty="0">
              <a:latin typeface="Microsoft YaHei" panose="020B0503020204020204" pitchFamily="34" charset="-122"/>
              <a:ea typeface="Microsoft YaHei" panose="020B0503020204020204" pitchFamily="34" charset="-122"/>
            </a:endParaRPr>
          </a:p>
          <a:p>
            <a:pPr algn="ctr">
              <a:lnSpc>
                <a:spcPct val="130000"/>
              </a:lnSpc>
              <a:spcBef>
                <a:spcPts val="400"/>
              </a:spcBef>
            </a:pPr>
            <a:r>
              <a:rPr lang="zh-CN" altLang="en-US" sz="1000" b="1" dirty="0">
                <a:latin typeface="Microsoft YaHei" panose="020B0503020204020204" pitchFamily="34" charset="-122"/>
                <a:ea typeface="Microsoft YaHei" panose="020B0503020204020204" pitchFamily="34" charset="-122"/>
              </a:rPr>
              <a:t>电子皮肤，电子织物，无线技术</a:t>
            </a:r>
          </a:p>
        </p:txBody>
      </p:sp>
      <p:sp>
        <p:nvSpPr>
          <p:cNvPr id="20" name="矩形 19">
            <a:extLst>
              <a:ext uri="{FF2B5EF4-FFF2-40B4-BE49-F238E27FC236}">
                <a16:creationId xmlns:a16="http://schemas.microsoft.com/office/drawing/2014/main" id="{1E43588A-A6E8-4C77-9017-E64966CD5291}"/>
              </a:ext>
            </a:extLst>
          </p:cNvPr>
          <p:cNvSpPr/>
          <p:nvPr/>
        </p:nvSpPr>
        <p:spPr>
          <a:xfrm>
            <a:off x="9286221" y="1475859"/>
            <a:ext cx="2746966" cy="465120"/>
          </a:xfrm>
          <a:prstGeom prst="rect">
            <a:avLst/>
          </a:prstGeom>
          <a:solidFill>
            <a:srgbClr val="A50003"/>
          </a:solidFill>
          <a:ln w="6350">
            <a:solidFill>
              <a:srgbClr val="A50003"/>
            </a:solidFill>
          </a:ln>
        </p:spPr>
        <p:txBody>
          <a:bodyPr wrap="square" tIns="108000">
            <a:noAutofit/>
          </a:bodyPr>
          <a:lstStyle/>
          <a:p>
            <a:pPr algn="ctr"/>
            <a:r>
              <a:rPr lang="zh-CN" altLang="en-US" b="1" dirty="0">
                <a:solidFill>
                  <a:schemeClr val="bg1"/>
                </a:solidFill>
                <a:latin typeface="Microsoft YaHei" panose="020B0503020204020204" pitchFamily="34" charset="-122"/>
                <a:ea typeface="Microsoft YaHei" panose="020B0503020204020204" pitchFamily="34" charset="-122"/>
              </a:rPr>
              <a:t>助理教授</a:t>
            </a:r>
            <a:endParaRPr lang="en-US" altLang="zh-CN" b="1" dirty="0">
              <a:solidFill>
                <a:schemeClr val="bg1"/>
              </a:solidFill>
              <a:latin typeface="Microsoft YaHei" panose="020B0503020204020204" pitchFamily="34" charset="-122"/>
              <a:ea typeface="Microsoft YaHei" panose="020B0503020204020204" pitchFamily="34" charset="-122"/>
            </a:endParaRPr>
          </a:p>
        </p:txBody>
      </p:sp>
      <p:sp>
        <p:nvSpPr>
          <p:cNvPr id="21" name="矩形 20">
            <a:extLst>
              <a:ext uri="{FF2B5EF4-FFF2-40B4-BE49-F238E27FC236}">
                <a16:creationId xmlns:a16="http://schemas.microsoft.com/office/drawing/2014/main" id="{27F5C29A-96C8-4E6B-86DB-E0FF861CD872}"/>
              </a:ext>
            </a:extLst>
          </p:cNvPr>
          <p:cNvSpPr/>
          <p:nvPr/>
        </p:nvSpPr>
        <p:spPr>
          <a:xfrm>
            <a:off x="9279361" y="1938098"/>
            <a:ext cx="2754075" cy="4433292"/>
          </a:xfrm>
          <a:prstGeom prst="rect">
            <a:avLst/>
          </a:prstGeom>
          <a:noFill/>
          <a:ln w="6350">
            <a:solidFill>
              <a:srgbClr val="A500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2" name="Picture 3">
            <a:extLst>
              <a:ext uri="{FF2B5EF4-FFF2-40B4-BE49-F238E27FC236}">
                <a16:creationId xmlns:a16="http://schemas.microsoft.com/office/drawing/2014/main" id="{E13C86D7-DD51-4070-8F61-AD5BB604B5F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59538" y="2388374"/>
            <a:ext cx="1484551" cy="1747101"/>
          </a:xfrm>
          <a:prstGeom prst="ellipse">
            <a:avLst/>
          </a:prstGeom>
          <a:noFill/>
          <a:ln w="0" cap="rnd">
            <a:noFill/>
          </a:ln>
          <a:effectLst/>
          <a:scene3d>
            <a:camera prst="orthographicFront"/>
            <a:lightRig rig="contrasting" dir="t">
              <a:rot lat="0" lon="0" rev="3000000"/>
            </a:lightRig>
          </a:scene3d>
          <a:sp3d contourW="7620">
            <a:bevelT w="95250" h="31750"/>
            <a:contourClr>
              <a:srgbClr val="333333"/>
            </a:contourClr>
          </a:sp3d>
        </p:spPr>
      </p:pic>
      <p:pic>
        <p:nvPicPr>
          <p:cNvPr id="23" name="Picture 3">
            <a:extLst>
              <a:ext uri="{FF2B5EF4-FFF2-40B4-BE49-F238E27FC236}">
                <a16:creationId xmlns:a16="http://schemas.microsoft.com/office/drawing/2014/main" id="{1AE1FFCD-A409-4409-AC68-D5D9FA7A262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2848"/>
          <a:stretch/>
        </p:blipFill>
        <p:spPr>
          <a:xfrm>
            <a:off x="9943644" y="2383119"/>
            <a:ext cx="1376142" cy="1701484"/>
          </a:xfrm>
          <a:prstGeom prst="ellipse">
            <a:avLst/>
          </a:prstGeom>
          <a:noFill/>
          <a:ln w="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3101143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E4731F4-2F71-4FA4-ABDD-E41335C5AB05}"/>
              </a:ext>
            </a:extLst>
          </p:cNvPr>
          <p:cNvSpPr/>
          <p:nvPr/>
        </p:nvSpPr>
        <p:spPr>
          <a:xfrm>
            <a:off x="4789127" y="3053191"/>
            <a:ext cx="2512816" cy="861774"/>
          </a:xfrm>
          <a:prstGeom prst="rect">
            <a:avLst/>
          </a:prstGeom>
        </p:spPr>
        <p:txBody>
          <a:bodyPr wrap="square">
            <a:spAutoFit/>
          </a:bodyPr>
          <a:lstStyle/>
          <a:p>
            <a:pPr algn="ctr"/>
            <a:r>
              <a:rPr lang="en-US" altLang="zh-CN" sz="1400" b="1" dirty="0">
                <a:solidFill>
                  <a:prstClr val="black"/>
                </a:solidFill>
                <a:latin typeface="Microsoft YaHei" panose="020B0503020204020204" pitchFamily="34" charset="-122"/>
                <a:ea typeface="Microsoft YaHei" panose="020B0503020204020204" pitchFamily="34" charset="-122"/>
              </a:rPr>
              <a:t>Alejandro F </a:t>
            </a:r>
            <a:r>
              <a:rPr lang="en-US" altLang="zh-CN" sz="1400" b="1" dirty="0" err="1">
                <a:solidFill>
                  <a:prstClr val="black"/>
                </a:solidFill>
                <a:latin typeface="Microsoft YaHei" panose="020B0503020204020204" pitchFamily="34" charset="-122"/>
                <a:ea typeface="Microsoft YaHei" panose="020B0503020204020204" pitchFamily="34" charset="-122"/>
              </a:rPr>
              <a:t>Frangi</a:t>
            </a:r>
            <a:r>
              <a:rPr lang="en-US" altLang="zh-CN" sz="1400" b="1" dirty="0">
                <a:solidFill>
                  <a:prstClr val="black"/>
                </a:solidFill>
                <a:latin typeface="Microsoft YaHei" panose="020B0503020204020204" pitchFamily="34" charset="-122"/>
                <a:ea typeface="Microsoft YaHei" panose="020B0503020204020204" pitchFamily="34" charset="-122"/>
              </a:rPr>
              <a:t> </a:t>
            </a:r>
            <a:r>
              <a:rPr lang="zh-CN" altLang="en-US" sz="1400" b="1" dirty="0">
                <a:solidFill>
                  <a:prstClr val="black"/>
                </a:solidFill>
                <a:latin typeface="Microsoft YaHei" panose="020B0503020204020204" pitchFamily="34" charset="-122"/>
                <a:ea typeface="Microsoft YaHei" panose="020B0503020204020204" pitchFamily="34" charset="-122"/>
              </a:rPr>
              <a:t>正教授</a:t>
            </a:r>
          </a:p>
          <a:p>
            <a:pPr algn="ctr"/>
            <a:r>
              <a:rPr lang="zh-CN" altLang="en-US" sz="1200" b="1" dirty="0">
                <a:solidFill>
                  <a:prstClr val="black"/>
                </a:solidFill>
                <a:latin typeface="Microsoft YaHei" panose="020B0503020204020204" pitchFamily="34" charset="-122"/>
                <a:ea typeface="Microsoft YaHei" panose="020B0503020204020204" pitchFamily="34" charset="-122"/>
              </a:rPr>
              <a:t>英国利兹大学</a:t>
            </a:r>
            <a:endParaRPr lang="en-US" altLang="zh-CN" sz="1200" b="1" dirty="0">
              <a:solidFill>
                <a:prstClr val="black"/>
              </a:solidFill>
              <a:latin typeface="Microsoft YaHei" panose="020B0503020204020204" pitchFamily="34" charset="-122"/>
              <a:ea typeface="Microsoft YaHei" panose="020B0503020204020204" pitchFamily="34" charset="-122"/>
            </a:endParaRPr>
          </a:p>
          <a:p>
            <a:pPr algn="ctr"/>
            <a:r>
              <a:rPr lang="zh-CN" altLang="en-US" sz="1200" b="1" dirty="0">
                <a:solidFill>
                  <a:prstClr val="black"/>
                </a:solidFill>
                <a:latin typeface="Microsoft YaHei" panose="020B0503020204020204" pitchFamily="34" charset="-122"/>
                <a:ea typeface="Microsoft YaHei" panose="020B0503020204020204" pitchFamily="34" charset="-122"/>
              </a:rPr>
              <a:t>工程和物理学院、计算学院</a:t>
            </a:r>
            <a:endParaRPr lang="en-US" altLang="zh-CN" sz="1200" b="1" dirty="0">
              <a:solidFill>
                <a:prstClr val="black"/>
              </a:solidFill>
              <a:latin typeface="Microsoft YaHei" panose="020B0503020204020204" pitchFamily="34" charset="-122"/>
              <a:ea typeface="Microsoft YaHei" panose="020B0503020204020204" pitchFamily="34" charset="-122"/>
            </a:endParaRPr>
          </a:p>
          <a:p>
            <a:pPr marL="368300" algn="ctr">
              <a:spcBef>
                <a:spcPct val="0"/>
              </a:spcBef>
              <a:defRPr/>
            </a:pPr>
            <a:r>
              <a:rPr lang="zh-CN" altLang="en-US" sz="1200" b="1" dirty="0">
                <a:solidFill>
                  <a:prstClr val="black"/>
                </a:solidFill>
                <a:latin typeface="Microsoft YaHei" panose="020B0503020204020204" pitchFamily="34" charset="-122"/>
                <a:ea typeface="Microsoft YaHei" panose="020B0503020204020204" pitchFamily="34" charset="-122"/>
              </a:rPr>
              <a:t>医学图像分析</a:t>
            </a:r>
          </a:p>
        </p:txBody>
      </p:sp>
      <p:sp>
        <p:nvSpPr>
          <p:cNvPr id="7" name="矩形 6">
            <a:extLst>
              <a:ext uri="{FF2B5EF4-FFF2-40B4-BE49-F238E27FC236}">
                <a16:creationId xmlns:a16="http://schemas.microsoft.com/office/drawing/2014/main" id="{13B75265-3A88-48D9-A54C-A2D0C5643FE3}"/>
              </a:ext>
            </a:extLst>
          </p:cNvPr>
          <p:cNvSpPr/>
          <p:nvPr/>
        </p:nvSpPr>
        <p:spPr>
          <a:xfrm>
            <a:off x="7319198" y="3053191"/>
            <a:ext cx="2346294" cy="861774"/>
          </a:xfrm>
          <a:prstGeom prst="rect">
            <a:avLst/>
          </a:prstGeom>
        </p:spPr>
        <p:txBody>
          <a:bodyPr wrap="square">
            <a:spAutoFit/>
          </a:bodyPr>
          <a:lstStyle/>
          <a:p>
            <a:pPr algn="ctr"/>
            <a:r>
              <a:rPr lang="en-US" altLang="zh-CN" sz="1400" b="1" dirty="0">
                <a:solidFill>
                  <a:prstClr val="black"/>
                </a:solidFill>
                <a:latin typeface="Microsoft YaHei" panose="020B0503020204020204" pitchFamily="34" charset="-122"/>
                <a:ea typeface="Microsoft YaHei" panose="020B0503020204020204" pitchFamily="34" charset="-122"/>
              </a:rPr>
              <a:t>Kenji Suzuki </a:t>
            </a:r>
            <a:r>
              <a:rPr lang="zh-CN" altLang="en-US" sz="1400" b="1" dirty="0">
                <a:solidFill>
                  <a:prstClr val="black"/>
                </a:solidFill>
                <a:latin typeface="Microsoft YaHei" panose="020B0503020204020204" pitchFamily="34" charset="-122"/>
                <a:ea typeface="Microsoft YaHei" panose="020B0503020204020204" pitchFamily="34" charset="-122"/>
              </a:rPr>
              <a:t>正教授</a:t>
            </a:r>
            <a:endParaRPr lang="en-US" altLang="zh-CN" sz="1400" b="1" dirty="0">
              <a:solidFill>
                <a:prstClr val="black"/>
              </a:solidFill>
              <a:latin typeface="Microsoft YaHei" panose="020B0503020204020204" pitchFamily="34" charset="-122"/>
              <a:ea typeface="Microsoft YaHei" panose="020B0503020204020204" pitchFamily="34" charset="-122"/>
            </a:endParaRPr>
          </a:p>
          <a:p>
            <a:pPr algn="ctr"/>
            <a:r>
              <a:rPr lang="zh-CN" altLang="en-US" sz="1200" b="1" dirty="0">
                <a:solidFill>
                  <a:prstClr val="black"/>
                </a:solidFill>
                <a:latin typeface="Microsoft YaHei" panose="020B0503020204020204" pitchFamily="34" charset="-122"/>
                <a:ea typeface="Microsoft YaHei" panose="020B0503020204020204" pitchFamily="34" charset="-122"/>
              </a:rPr>
              <a:t>东京工业大学 </a:t>
            </a:r>
            <a:endParaRPr lang="en-US" altLang="zh-CN" sz="1200" b="1" dirty="0">
              <a:solidFill>
                <a:prstClr val="black"/>
              </a:solidFill>
              <a:latin typeface="Microsoft YaHei" panose="020B0503020204020204" pitchFamily="34" charset="-122"/>
              <a:ea typeface="Microsoft YaHei" panose="020B0503020204020204" pitchFamily="34" charset="-122"/>
            </a:endParaRPr>
          </a:p>
          <a:p>
            <a:pPr algn="ctr"/>
            <a:r>
              <a:rPr lang="zh-CN" altLang="en-US" sz="1200" b="1" dirty="0">
                <a:solidFill>
                  <a:prstClr val="black"/>
                </a:solidFill>
                <a:latin typeface="Microsoft YaHei" panose="020B0503020204020204" pitchFamily="34" charset="-122"/>
                <a:ea typeface="Microsoft YaHei" panose="020B0503020204020204" pitchFamily="34" charset="-122"/>
              </a:rPr>
              <a:t>信息与通信工程系</a:t>
            </a:r>
            <a:endParaRPr lang="en-US" altLang="zh-CN" sz="1200" b="1" dirty="0">
              <a:solidFill>
                <a:prstClr val="black"/>
              </a:solidFill>
              <a:latin typeface="Microsoft YaHei" panose="020B0503020204020204" pitchFamily="34" charset="-122"/>
              <a:ea typeface="Microsoft YaHei" panose="020B0503020204020204" pitchFamily="34" charset="-122"/>
            </a:endParaRPr>
          </a:p>
          <a:p>
            <a:pPr algn="ctr"/>
            <a:r>
              <a:rPr lang="zh-CN" altLang="en-US" sz="1200" b="1" dirty="0">
                <a:solidFill>
                  <a:prstClr val="black"/>
                </a:solidFill>
                <a:latin typeface="Microsoft YaHei" panose="020B0503020204020204" pitchFamily="34" charset="-122"/>
                <a:ea typeface="Microsoft YaHei" panose="020B0503020204020204" pitchFamily="34" charset="-122"/>
              </a:rPr>
              <a:t>智能医学、医学影像</a:t>
            </a:r>
            <a:endParaRPr lang="en-US" altLang="zh-CN" sz="1200" b="1" dirty="0">
              <a:solidFill>
                <a:prstClr val="black"/>
              </a:solidFill>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75460320-FEDC-4C59-A126-82DD60E2D03C}"/>
              </a:ext>
            </a:extLst>
          </p:cNvPr>
          <p:cNvSpPr/>
          <p:nvPr/>
        </p:nvSpPr>
        <p:spPr>
          <a:xfrm>
            <a:off x="5390330" y="5964596"/>
            <a:ext cx="2911231" cy="861774"/>
          </a:xfrm>
          <a:prstGeom prst="rect">
            <a:avLst/>
          </a:prstGeom>
        </p:spPr>
        <p:txBody>
          <a:bodyPr wrap="square">
            <a:spAutoFit/>
          </a:bodyPr>
          <a:lstStyle/>
          <a:p>
            <a:pPr algn="ctr"/>
            <a:r>
              <a:rPr lang="zh-CN" altLang="en-US" sz="1400" b="1" dirty="0">
                <a:solidFill>
                  <a:prstClr val="black"/>
                </a:solidFill>
                <a:latin typeface="Microsoft YaHei" panose="020B0503020204020204" pitchFamily="34" charset="-122"/>
                <a:ea typeface="Microsoft YaHei" panose="020B0503020204020204" pitchFamily="34" charset="-122"/>
              </a:rPr>
              <a:t>周云</a:t>
            </a:r>
            <a:endParaRPr lang="en-US" altLang="zh-CN" sz="1400" b="1" dirty="0">
              <a:solidFill>
                <a:prstClr val="black"/>
              </a:solidFill>
              <a:latin typeface="Microsoft YaHei" panose="020B0503020204020204" pitchFamily="34" charset="-122"/>
              <a:ea typeface="Microsoft YaHei" panose="020B0503020204020204" pitchFamily="34" charset="-122"/>
            </a:endParaRPr>
          </a:p>
          <a:p>
            <a:pPr algn="ctr"/>
            <a:r>
              <a:rPr lang="zh-CN" altLang="en-US" sz="1200" b="1" dirty="0">
                <a:solidFill>
                  <a:prstClr val="black"/>
                </a:solidFill>
                <a:latin typeface="Microsoft YaHei" panose="020B0503020204020204" pitchFamily="34" charset="-122"/>
                <a:ea typeface="Microsoft YaHei" panose="020B0503020204020204" pitchFamily="34" charset="-122"/>
              </a:rPr>
              <a:t>联影中央研究院</a:t>
            </a:r>
            <a:endParaRPr lang="en-US" altLang="zh-CN" sz="1200" b="1" dirty="0">
              <a:solidFill>
                <a:prstClr val="black"/>
              </a:solidFill>
              <a:latin typeface="Microsoft YaHei" panose="020B0503020204020204" pitchFamily="34" charset="-122"/>
              <a:ea typeface="Microsoft YaHei" panose="020B0503020204020204" pitchFamily="34" charset="-122"/>
            </a:endParaRPr>
          </a:p>
          <a:p>
            <a:pPr algn="ctr"/>
            <a:r>
              <a:rPr lang="zh-CN" altLang="en-US" sz="1200" b="1" dirty="0">
                <a:solidFill>
                  <a:prstClr val="black"/>
                </a:solidFill>
                <a:latin typeface="Microsoft YaHei" panose="020B0503020204020204" pitchFamily="34" charset="-122"/>
                <a:ea typeface="Microsoft YaHei" panose="020B0503020204020204" pitchFamily="34" charset="-122"/>
              </a:rPr>
              <a:t>分子医学与药理学研究中心主任</a:t>
            </a:r>
            <a:endParaRPr lang="en-US" altLang="zh-CN" sz="1200" b="1" dirty="0">
              <a:solidFill>
                <a:prstClr val="black"/>
              </a:solidFill>
              <a:latin typeface="Microsoft YaHei" panose="020B0503020204020204" pitchFamily="34" charset="-122"/>
              <a:ea typeface="Microsoft YaHei" panose="020B0503020204020204" pitchFamily="34" charset="-122"/>
            </a:endParaRPr>
          </a:p>
          <a:p>
            <a:pPr algn="ctr"/>
            <a:r>
              <a:rPr lang="zh-CN" altLang="en-US" sz="1200" b="1" dirty="0">
                <a:solidFill>
                  <a:prstClr val="black"/>
                </a:solidFill>
                <a:latin typeface="Microsoft YaHei" panose="020B0503020204020204" pitchFamily="34" charset="-122"/>
                <a:ea typeface="Microsoft YaHei" panose="020B0503020204020204" pitchFamily="34" charset="-122"/>
              </a:rPr>
              <a:t>分子影像</a:t>
            </a:r>
            <a:endParaRPr lang="en-US" altLang="zh-CN" sz="1200" b="1" dirty="0">
              <a:solidFill>
                <a:prstClr val="black"/>
              </a:solidFill>
              <a:latin typeface="Microsoft YaHei" panose="020B0503020204020204" pitchFamily="34" charset="-122"/>
              <a:ea typeface="Microsoft YaHei" panose="020B0503020204020204" pitchFamily="34" charset="-122"/>
            </a:endParaRPr>
          </a:p>
        </p:txBody>
      </p:sp>
      <p:pic>
        <p:nvPicPr>
          <p:cNvPr id="9" name="Picture 2" descr="https://bme.shanghaitech.edu.cn/_upload/article/images/aa/46/13b5c20f4c309a2ea51732f7da8f/baf8dc03-288d-4387-995d-df23c02553b1_s.png">
            <a:extLst>
              <a:ext uri="{FF2B5EF4-FFF2-40B4-BE49-F238E27FC236}">
                <a16:creationId xmlns:a16="http://schemas.microsoft.com/office/drawing/2014/main" id="{171BE9F5-7E7C-45A3-A943-C606D1F2CC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6635" y="957907"/>
            <a:ext cx="1729011" cy="210874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bme.shanghaitech.edu.cn/_upload/article/images/3a/1c/42b076b546d4910de5e03001b5da/bebc0d21-b059-48e3-9c78-6c7084adbc5c_s.jpg">
            <a:extLst>
              <a:ext uri="{FF2B5EF4-FFF2-40B4-BE49-F238E27FC236}">
                <a16:creationId xmlns:a16="http://schemas.microsoft.com/office/drawing/2014/main" id="{B29BD014-36D7-4326-8851-D71CAE11A57D}"/>
              </a:ext>
            </a:extLst>
          </p:cNvPr>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0510" y="1299656"/>
            <a:ext cx="1566000" cy="1566000"/>
          </a:xfrm>
          <a:prstGeom prst="ellipse">
            <a:avLst/>
          </a:prstGeom>
          <a:ln w="63500" cap="rnd">
            <a:noFill/>
          </a:ln>
          <a:effectLst>
            <a:outerShdw blurRad="381000" dist="292100" dir="5400000" sx="-80000" sy="-18000" rotWithShape="0">
              <a:schemeClr val="bg1">
                <a:alpha val="22000"/>
              </a:scheme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2" name="Picture 6" descr="https://bme.shanghaitech.edu.cn/_upload/article/images/3e/39/dee970cd43cd9bec9704ff903981/d3e94538-5438-4bb2-bf5b-8d5969201c04_s.jpg">
            <a:extLst>
              <a:ext uri="{FF2B5EF4-FFF2-40B4-BE49-F238E27FC236}">
                <a16:creationId xmlns:a16="http://schemas.microsoft.com/office/drawing/2014/main" id="{C22D0A41-4F3F-43FC-8973-C1E2711F6720}"/>
              </a:ext>
            </a:extLst>
          </p:cNvPr>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7800" y="4166122"/>
            <a:ext cx="1716688" cy="1650150"/>
          </a:xfrm>
          <a:prstGeom prst="ellipse">
            <a:avLst/>
          </a:prstGeom>
          <a:ln w="63500" cap="rnd">
            <a:noFill/>
          </a:ln>
          <a:effectLst>
            <a:outerShdw blurRad="381000" dist="292100" dir="5400000" sx="-80000" sy="-18000" rotWithShape="0">
              <a:schemeClr val="bg1">
                <a:alpha val="22000"/>
              </a:scheme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id="{781852F9-903A-4A1F-B8DE-64DDA37040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9451" y="4133764"/>
            <a:ext cx="1565999" cy="1682508"/>
          </a:xfrm>
          <a:prstGeom prst="ellipse">
            <a:avLst/>
          </a:prstGeom>
          <a:ln w="63500" cap="rnd">
            <a:noFill/>
          </a:ln>
          <a:effectLst>
            <a:outerShdw blurRad="381000" dist="292100" dir="5400000" sx="-80000" sy="-18000" rotWithShape="0">
              <a:schemeClr val="bg1">
                <a:alpha val="22000"/>
              </a:schemeClr>
            </a:outerShdw>
          </a:effectLst>
          <a:scene3d>
            <a:camera prst="orthographicFront"/>
            <a:lightRig rig="contrasting" dir="t">
              <a:rot lat="0" lon="0" rev="3000000"/>
            </a:lightRig>
          </a:scene3d>
          <a:sp3d contourW="7620">
            <a:bevelT w="95250" h="31750"/>
            <a:contourClr>
              <a:srgbClr val="333333"/>
            </a:contourClr>
          </a:sp3d>
        </p:spPr>
      </p:pic>
      <p:sp>
        <p:nvSpPr>
          <p:cNvPr id="16" name="矩形 15">
            <a:extLst>
              <a:ext uri="{FF2B5EF4-FFF2-40B4-BE49-F238E27FC236}">
                <a16:creationId xmlns:a16="http://schemas.microsoft.com/office/drawing/2014/main" id="{CC02A937-FC68-4EB1-A724-F527FFA7400D}"/>
              </a:ext>
            </a:extLst>
          </p:cNvPr>
          <p:cNvSpPr/>
          <p:nvPr/>
        </p:nvSpPr>
        <p:spPr>
          <a:xfrm>
            <a:off x="406619" y="5964596"/>
            <a:ext cx="2911231" cy="861774"/>
          </a:xfrm>
          <a:prstGeom prst="rect">
            <a:avLst/>
          </a:prstGeom>
        </p:spPr>
        <p:txBody>
          <a:bodyPr wrap="square">
            <a:spAutoFit/>
          </a:bodyPr>
          <a:lstStyle/>
          <a:p>
            <a:pPr algn="ctr"/>
            <a:r>
              <a:rPr lang="zh-CN" altLang="en-US" sz="1400" b="1" dirty="0">
                <a:solidFill>
                  <a:prstClr val="black"/>
                </a:solidFill>
                <a:latin typeface="Microsoft YaHei" panose="020B0503020204020204" pitchFamily="34" charset="-122"/>
                <a:ea typeface="Microsoft YaHei" panose="020B0503020204020204" pitchFamily="34" charset="-122"/>
              </a:rPr>
              <a:t>程震</a:t>
            </a:r>
            <a:endParaRPr lang="en-US" altLang="zh-CN" sz="1400" b="1" dirty="0">
              <a:solidFill>
                <a:prstClr val="black"/>
              </a:solidFill>
              <a:latin typeface="Microsoft YaHei" panose="020B0503020204020204" pitchFamily="34" charset="-122"/>
              <a:ea typeface="Microsoft YaHei" panose="020B0503020204020204" pitchFamily="34" charset="-122"/>
            </a:endParaRPr>
          </a:p>
          <a:p>
            <a:pPr algn="ctr"/>
            <a:r>
              <a:rPr lang="zh-CN" altLang="en-US" sz="1200" b="1" dirty="0">
                <a:solidFill>
                  <a:prstClr val="black"/>
                </a:solidFill>
                <a:latin typeface="Microsoft YaHei" panose="020B0503020204020204" pitchFamily="34" charset="-122"/>
                <a:ea typeface="Microsoft YaHei" panose="020B0503020204020204" pitchFamily="34" charset="-122"/>
              </a:rPr>
              <a:t>中科院药物研究所</a:t>
            </a:r>
            <a:endParaRPr lang="en-US" altLang="zh-CN" sz="1200" b="1" dirty="0">
              <a:solidFill>
                <a:prstClr val="black"/>
              </a:solidFill>
              <a:latin typeface="Microsoft YaHei" panose="020B0503020204020204" pitchFamily="34" charset="-122"/>
              <a:ea typeface="Microsoft YaHei" panose="020B0503020204020204" pitchFamily="34" charset="-122"/>
            </a:endParaRPr>
          </a:p>
          <a:p>
            <a:pPr algn="ctr"/>
            <a:r>
              <a:rPr lang="zh-CN" altLang="en-US" sz="1200" b="1" dirty="0">
                <a:solidFill>
                  <a:prstClr val="black"/>
                </a:solidFill>
                <a:latin typeface="Microsoft YaHei" panose="020B0503020204020204" pitchFamily="34" charset="-122"/>
                <a:ea typeface="Microsoft YaHei" panose="020B0503020204020204" pitchFamily="34" charset="-122"/>
              </a:rPr>
              <a:t>分子影像中心主任</a:t>
            </a:r>
            <a:endParaRPr lang="en-US" altLang="zh-CN" sz="1200" b="1" dirty="0">
              <a:solidFill>
                <a:prstClr val="black"/>
              </a:solidFill>
              <a:latin typeface="Microsoft YaHei" panose="020B0503020204020204" pitchFamily="34" charset="-122"/>
              <a:ea typeface="Microsoft YaHei" panose="020B0503020204020204" pitchFamily="34" charset="-122"/>
            </a:endParaRPr>
          </a:p>
          <a:p>
            <a:pPr algn="ctr"/>
            <a:r>
              <a:rPr lang="zh-CN" altLang="en-US" sz="1200" b="1" dirty="0">
                <a:solidFill>
                  <a:prstClr val="black"/>
                </a:solidFill>
                <a:latin typeface="Microsoft YaHei" panose="020B0503020204020204" pitchFamily="34" charset="-122"/>
                <a:ea typeface="Microsoft YaHei" panose="020B0503020204020204" pitchFamily="34" charset="-122"/>
              </a:rPr>
              <a:t>分子影像</a:t>
            </a:r>
            <a:endParaRPr lang="en-US" altLang="zh-CN" sz="1200" b="1" dirty="0">
              <a:solidFill>
                <a:prstClr val="black"/>
              </a:solidFill>
              <a:latin typeface="Microsoft YaHei" panose="020B0503020204020204" pitchFamily="34" charset="-122"/>
              <a:ea typeface="Microsoft YaHei" panose="020B0503020204020204" pitchFamily="34" charset="-122"/>
            </a:endParaRPr>
          </a:p>
        </p:txBody>
      </p:sp>
      <p:pic>
        <p:nvPicPr>
          <p:cNvPr id="17" name="图片 16">
            <a:extLst>
              <a:ext uri="{FF2B5EF4-FFF2-40B4-BE49-F238E27FC236}">
                <a16:creationId xmlns:a16="http://schemas.microsoft.com/office/drawing/2014/main" id="{1619B2CC-49C3-444B-9160-6E5A8D205E3B}"/>
              </a:ext>
            </a:extLst>
          </p:cNvPr>
          <p:cNvPicPr>
            <a:picLocks noChangeAspect="1"/>
          </p:cNvPicPr>
          <p:nvPr/>
        </p:nvPicPr>
        <p:blipFill>
          <a:blip r:embed="rId7" cstate="print"/>
          <a:stretch>
            <a:fillRect/>
          </a:stretch>
        </p:blipFill>
        <p:spPr>
          <a:xfrm>
            <a:off x="3807594" y="4117421"/>
            <a:ext cx="1565999" cy="1769883"/>
          </a:xfrm>
          <a:prstGeom prst="ellipse">
            <a:avLst/>
          </a:prstGeom>
          <a:ln w="63500" cap="rnd">
            <a:noFill/>
          </a:ln>
          <a:effectLst>
            <a:outerShdw blurRad="381000" dist="292100" dir="5400000" sx="-80000" sy="-18000" rotWithShape="0">
              <a:schemeClr val="bg1">
                <a:alpha val="22000"/>
              </a:schemeClr>
            </a:outerShdw>
          </a:effectLst>
          <a:scene3d>
            <a:camera prst="orthographicFront"/>
            <a:lightRig rig="contrasting" dir="t">
              <a:rot lat="0" lon="0" rev="3000000"/>
            </a:lightRig>
          </a:scene3d>
          <a:sp3d contourW="7620">
            <a:bevelT w="95250" h="31750"/>
            <a:contourClr>
              <a:srgbClr val="333333"/>
            </a:contourClr>
          </a:sp3d>
        </p:spPr>
      </p:pic>
      <p:sp>
        <p:nvSpPr>
          <p:cNvPr id="18" name="矩形 17">
            <a:extLst>
              <a:ext uri="{FF2B5EF4-FFF2-40B4-BE49-F238E27FC236}">
                <a16:creationId xmlns:a16="http://schemas.microsoft.com/office/drawing/2014/main" id="{07DB92F8-CB37-474E-AB37-C11820122515}"/>
              </a:ext>
            </a:extLst>
          </p:cNvPr>
          <p:cNvSpPr/>
          <p:nvPr/>
        </p:nvSpPr>
        <p:spPr>
          <a:xfrm>
            <a:off x="3657599" y="5964596"/>
            <a:ext cx="1981373" cy="861774"/>
          </a:xfrm>
          <a:prstGeom prst="rect">
            <a:avLst/>
          </a:prstGeom>
        </p:spPr>
        <p:txBody>
          <a:bodyPr wrap="square">
            <a:spAutoFit/>
          </a:bodyPr>
          <a:lstStyle/>
          <a:p>
            <a:pPr algn="ctr"/>
            <a:r>
              <a:rPr lang="zh-CN" altLang="en-US" sz="1400" b="1" dirty="0">
                <a:solidFill>
                  <a:prstClr val="black"/>
                </a:solidFill>
                <a:latin typeface="Microsoft YaHei" panose="020B0503020204020204" pitchFamily="34" charset="-122"/>
                <a:ea typeface="Microsoft YaHei" panose="020B0503020204020204" pitchFamily="34" charset="-122"/>
              </a:rPr>
              <a:t>何晖光</a:t>
            </a:r>
            <a:endParaRPr lang="en-US" altLang="zh-CN" sz="1400" b="1" dirty="0">
              <a:solidFill>
                <a:prstClr val="black"/>
              </a:solidFill>
              <a:latin typeface="Microsoft YaHei" panose="020B0503020204020204" pitchFamily="34" charset="-122"/>
              <a:ea typeface="Microsoft YaHei" panose="020B0503020204020204" pitchFamily="34" charset="-122"/>
            </a:endParaRPr>
          </a:p>
          <a:p>
            <a:pPr algn="ctr"/>
            <a:r>
              <a:rPr lang="zh-CN" altLang="en-US" sz="1200" b="1" dirty="0">
                <a:solidFill>
                  <a:prstClr val="black"/>
                </a:solidFill>
                <a:latin typeface="Microsoft YaHei" panose="020B0503020204020204" pitchFamily="34" charset="-122"/>
                <a:ea typeface="Microsoft YaHei" panose="020B0503020204020204" pitchFamily="34" charset="-122"/>
              </a:rPr>
              <a:t>中科院自动化所</a:t>
            </a:r>
            <a:endParaRPr lang="en-US" altLang="zh-CN" sz="1200" b="1" dirty="0">
              <a:solidFill>
                <a:prstClr val="black"/>
              </a:solidFill>
              <a:latin typeface="Microsoft YaHei" panose="020B0503020204020204" pitchFamily="34" charset="-122"/>
              <a:ea typeface="Microsoft YaHei" panose="020B0503020204020204" pitchFamily="34" charset="-122"/>
            </a:endParaRPr>
          </a:p>
          <a:p>
            <a:pPr algn="ctr"/>
            <a:r>
              <a:rPr lang="zh-CN" altLang="en-US" sz="1200" b="1" dirty="0">
                <a:solidFill>
                  <a:prstClr val="black"/>
                </a:solidFill>
                <a:latin typeface="Microsoft YaHei" panose="020B0503020204020204" pitchFamily="34" charset="-122"/>
                <a:ea typeface="Microsoft YaHei" panose="020B0503020204020204" pitchFamily="34" charset="-122"/>
              </a:rPr>
              <a:t>研究员、博导</a:t>
            </a:r>
            <a:endParaRPr lang="en-US" altLang="zh-CN" sz="1200" b="1" dirty="0">
              <a:solidFill>
                <a:prstClr val="black"/>
              </a:solidFill>
              <a:latin typeface="Microsoft YaHei" panose="020B0503020204020204" pitchFamily="34" charset="-122"/>
              <a:ea typeface="Microsoft YaHei" panose="020B0503020204020204" pitchFamily="34" charset="-122"/>
            </a:endParaRPr>
          </a:p>
          <a:p>
            <a:pPr algn="ctr"/>
            <a:r>
              <a:rPr lang="zh-CN" altLang="en-US" sz="1200" b="1" dirty="0">
                <a:solidFill>
                  <a:prstClr val="black"/>
                </a:solidFill>
                <a:latin typeface="Microsoft YaHei" panose="020B0503020204020204" pitchFamily="34" charset="-122"/>
                <a:ea typeface="Microsoft YaHei" panose="020B0503020204020204" pitchFamily="34" charset="-122"/>
              </a:rPr>
              <a:t>智能医学</a:t>
            </a:r>
            <a:endParaRPr lang="en-US" altLang="zh-CN" sz="1200" b="1" dirty="0">
              <a:solidFill>
                <a:prstClr val="black"/>
              </a:solidFill>
              <a:latin typeface="Microsoft YaHei" panose="020B0503020204020204" pitchFamily="34" charset="-122"/>
              <a:ea typeface="Microsoft YaHei" panose="020B0503020204020204" pitchFamily="34" charset="-122"/>
            </a:endParaRPr>
          </a:p>
        </p:txBody>
      </p:sp>
      <p:pic>
        <p:nvPicPr>
          <p:cNvPr id="19" name="图片 18">
            <a:extLst>
              <a:ext uri="{FF2B5EF4-FFF2-40B4-BE49-F238E27FC236}">
                <a16:creationId xmlns:a16="http://schemas.microsoft.com/office/drawing/2014/main" id="{82DB48C2-7F87-4144-9B23-3432D4C0372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74151" y="4133764"/>
            <a:ext cx="1616505" cy="1769883"/>
          </a:xfrm>
          <a:prstGeom prst="ellipse">
            <a:avLst/>
          </a:prstGeom>
          <a:ln w="63500" cap="rnd">
            <a:noFill/>
          </a:ln>
          <a:effectLst>
            <a:outerShdw blurRad="381000" dist="292100" dir="5400000" sx="-80000" sy="-18000" rotWithShape="0">
              <a:schemeClr val="bg1">
                <a:alpha val="22000"/>
              </a:schemeClr>
            </a:outerShdw>
          </a:effectLst>
          <a:scene3d>
            <a:camera prst="orthographicFront"/>
            <a:lightRig rig="contrasting" dir="t">
              <a:rot lat="0" lon="0" rev="3000000"/>
            </a:lightRig>
          </a:scene3d>
          <a:sp3d contourW="7620">
            <a:bevelT w="95250" h="31750"/>
            <a:contourClr>
              <a:srgbClr val="333333"/>
            </a:contourClr>
          </a:sp3d>
        </p:spPr>
      </p:pic>
      <p:sp>
        <p:nvSpPr>
          <p:cNvPr id="21" name="矩形 20">
            <a:extLst>
              <a:ext uri="{FF2B5EF4-FFF2-40B4-BE49-F238E27FC236}">
                <a16:creationId xmlns:a16="http://schemas.microsoft.com/office/drawing/2014/main" id="{34126CD0-73B2-4B4C-892B-69F03B8A7389}"/>
              </a:ext>
            </a:extLst>
          </p:cNvPr>
          <p:cNvSpPr/>
          <p:nvPr/>
        </p:nvSpPr>
        <p:spPr>
          <a:xfrm>
            <a:off x="8738371" y="5964596"/>
            <a:ext cx="2178445" cy="861774"/>
          </a:xfrm>
          <a:prstGeom prst="rect">
            <a:avLst/>
          </a:prstGeom>
        </p:spPr>
        <p:txBody>
          <a:bodyPr wrap="square">
            <a:spAutoFit/>
          </a:bodyPr>
          <a:lstStyle/>
          <a:p>
            <a:pPr algn="ctr"/>
            <a:r>
              <a:rPr lang="zh-CN" altLang="en-US" sz="1400" b="1" dirty="0">
                <a:solidFill>
                  <a:prstClr val="black"/>
                </a:solidFill>
                <a:latin typeface="Microsoft YaHei" panose="020B0503020204020204" pitchFamily="34" charset="-122"/>
                <a:ea typeface="Microsoft YaHei" panose="020B0503020204020204" pitchFamily="34" charset="-122"/>
              </a:rPr>
              <a:t>梁栋</a:t>
            </a:r>
            <a:endParaRPr lang="en-US" altLang="zh-CN" sz="1400" b="1" dirty="0">
              <a:solidFill>
                <a:prstClr val="black"/>
              </a:solidFill>
              <a:latin typeface="Microsoft YaHei" panose="020B0503020204020204" pitchFamily="34" charset="-122"/>
              <a:ea typeface="Microsoft YaHei" panose="020B0503020204020204" pitchFamily="34" charset="-122"/>
            </a:endParaRPr>
          </a:p>
          <a:p>
            <a:pPr algn="ctr"/>
            <a:r>
              <a:rPr lang="zh-CN" altLang="en-US" sz="1200" b="1" dirty="0">
                <a:solidFill>
                  <a:prstClr val="black"/>
                </a:solidFill>
                <a:latin typeface="Microsoft YaHei" panose="020B0503020204020204" pitchFamily="34" charset="-122"/>
                <a:ea typeface="Microsoft YaHei" panose="020B0503020204020204" pitchFamily="34" charset="-122"/>
              </a:rPr>
              <a:t>中科院深圳先进技术研究院</a:t>
            </a:r>
            <a:endParaRPr lang="en-US" altLang="zh-CN" sz="1200" b="1" dirty="0">
              <a:solidFill>
                <a:prstClr val="black"/>
              </a:solidFill>
              <a:latin typeface="Microsoft YaHei" panose="020B0503020204020204" pitchFamily="34" charset="-122"/>
              <a:ea typeface="Microsoft YaHei" panose="020B0503020204020204" pitchFamily="34" charset="-122"/>
            </a:endParaRPr>
          </a:p>
          <a:p>
            <a:pPr algn="ctr"/>
            <a:r>
              <a:rPr lang="zh-CN" altLang="en-US" sz="1200" b="1" dirty="0">
                <a:solidFill>
                  <a:prstClr val="black"/>
                </a:solidFill>
                <a:latin typeface="Microsoft YaHei" panose="020B0503020204020204" pitchFamily="34" charset="-122"/>
                <a:ea typeface="Microsoft YaHei" panose="020B0503020204020204" pitchFamily="34" charset="-122"/>
              </a:rPr>
              <a:t>研究员、博导</a:t>
            </a:r>
            <a:endParaRPr lang="en-US" altLang="zh-CN" sz="1200" b="1" dirty="0">
              <a:solidFill>
                <a:prstClr val="black"/>
              </a:solidFill>
              <a:latin typeface="Microsoft YaHei" panose="020B0503020204020204" pitchFamily="34" charset="-122"/>
              <a:ea typeface="Microsoft YaHei" panose="020B0503020204020204" pitchFamily="34" charset="-122"/>
            </a:endParaRPr>
          </a:p>
          <a:p>
            <a:pPr algn="ctr"/>
            <a:r>
              <a:rPr lang="zh-CN" altLang="en-US" sz="1200" b="1" dirty="0">
                <a:solidFill>
                  <a:prstClr val="black"/>
                </a:solidFill>
                <a:latin typeface="Microsoft YaHei" panose="020B0503020204020204" pitchFamily="34" charset="-122"/>
                <a:ea typeface="Microsoft YaHei" panose="020B0503020204020204" pitchFamily="34" charset="-122"/>
              </a:rPr>
              <a:t>智能医学、医学影像</a:t>
            </a:r>
            <a:endParaRPr lang="en-US" altLang="zh-CN" sz="1200" b="1" dirty="0">
              <a:solidFill>
                <a:prstClr val="black"/>
              </a:solidFill>
              <a:latin typeface="Microsoft YaHei" panose="020B0503020204020204" pitchFamily="34" charset="-122"/>
              <a:ea typeface="Microsoft YaHei" panose="020B0503020204020204" pitchFamily="34" charset="-122"/>
            </a:endParaRPr>
          </a:p>
        </p:txBody>
      </p:sp>
      <p:sp>
        <p:nvSpPr>
          <p:cNvPr id="22" name="标题 1">
            <a:extLst>
              <a:ext uri="{FF2B5EF4-FFF2-40B4-BE49-F238E27FC236}">
                <a16:creationId xmlns:a16="http://schemas.microsoft.com/office/drawing/2014/main" id="{14034E83-776E-4A05-ACA8-C5BAE1DFAC1E}"/>
              </a:ext>
            </a:extLst>
          </p:cNvPr>
          <p:cNvSpPr txBox="1">
            <a:spLocks/>
          </p:cNvSpPr>
          <p:nvPr/>
        </p:nvSpPr>
        <p:spPr>
          <a:xfrm>
            <a:off x="900000" y="360000"/>
            <a:ext cx="3317670" cy="615553"/>
          </a:xfrm>
          <a:prstGeom prst="rect">
            <a:avLst/>
          </a:prstGeom>
        </p:spPr>
        <p:txBody>
          <a:bodyPr wrap="square" lIns="0" tIns="0" rIns="0" bIns="0">
            <a:spAutoFit/>
          </a:bodyPr>
          <a:lstStyle>
            <a:lvl1pPr algn="l" defTabSz="914400" rtl="0" eaLnBrk="1" latinLnBrk="0" hangingPunct="1">
              <a:lnSpc>
                <a:spcPct val="100000"/>
              </a:lnSpc>
              <a:spcBef>
                <a:spcPct val="0"/>
              </a:spcBef>
              <a:buNone/>
              <a:defRPr sz="4400" b="1" kern="1200">
                <a:solidFill>
                  <a:srgbClr val="A40005"/>
                </a:solidFill>
                <a:latin typeface="微软雅黑" panose="020B0503020204020204" pitchFamily="34" charset="-122"/>
                <a:ea typeface="微软雅黑" panose="020B0503020204020204" pitchFamily="34" charset="-122"/>
                <a:cs typeface="+mj-cs"/>
              </a:defRPr>
            </a:lvl1pPr>
          </a:lstStyle>
          <a:p>
            <a:r>
              <a:rPr lang="zh-CN" altLang="en-US" sz="4000" dirty="0">
                <a:solidFill>
                  <a:prstClr val="black"/>
                </a:solidFill>
                <a:latin typeface="Microsoft YaHei" panose="020B0503020204020204" pitchFamily="34" charset="-122"/>
                <a:ea typeface="Microsoft YaHei" panose="020B0503020204020204" pitchFamily="34" charset="-122"/>
              </a:rPr>
              <a:t>特聘教授代表</a:t>
            </a:r>
          </a:p>
        </p:txBody>
      </p:sp>
      <p:pic>
        <p:nvPicPr>
          <p:cNvPr id="23" name="Picture 2" descr="JiangTZ02">
            <a:extLst>
              <a:ext uri="{FF2B5EF4-FFF2-40B4-BE49-F238E27FC236}">
                <a16:creationId xmlns:a16="http://schemas.microsoft.com/office/drawing/2014/main" id="{FFA33B45-94AF-40F8-ACF6-DE8F718AA97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88993" y="1331733"/>
            <a:ext cx="1616506" cy="1695541"/>
          </a:xfrm>
          <a:prstGeom prst="ellipse">
            <a:avLst/>
          </a:prstGeom>
          <a:ln w="63500" cap="rnd">
            <a:noFill/>
          </a:ln>
          <a:effectLst>
            <a:outerShdw blurRad="381000" dist="292100" dir="5400000" sx="-80000" sy="-18000" rotWithShape="0">
              <a:schemeClr val="bg1">
                <a:alpha val="22000"/>
              </a:scheme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矩形 23">
            <a:extLst>
              <a:ext uri="{FF2B5EF4-FFF2-40B4-BE49-F238E27FC236}">
                <a16:creationId xmlns:a16="http://schemas.microsoft.com/office/drawing/2014/main" id="{3A3FE4F0-098C-479A-8E17-9296B4B22380}"/>
              </a:ext>
            </a:extLst>
          </p:cNvPr>
          <p:cNvSpPr/>
          <p:nvPr/>
        </p:nvSpPr>
        <p:spPr>
          <a:xfrm>
            <a:off x="1966614" y="3053191"/>
            <a:ext cx="1981373" cy="861774"/>
          </a:xfrm>
          <a:prstGeom prst="rect">
            <a:avLst/>
          </a:prstGeom>
        </p:spPr>
        <p:txBody>
          <a:bodyPr wrap="square">
            <a:spAutoFit/>
          </a:bodyPr>
          <a:lstStyle/>
          <a:p>
            <a:pPr algn="ctr"/>
            <a:r>
              <a:rPr lang="zh-CN" altLang="en-US" sz="1400" b="1" dirty="0">
                <a:solidFill>
                  <a:prstClr val="black"/>
                </a:solidFill>
                <a:latin typeface="Microsoft YaHei" panose="020B0503020204020204" pitchFamily="34" charset="-122"/>
                <a:ea typeface="Microsoft YaHei" panose="020B0503020204020204" pitchFamily="34" charset="-122"/>
              </a:rPr>
              <a:t>蒋田仔</a:t>
            </a:r>
            <a:endParaRPr lang="en-US" altLang="zh-CN" sz="1400" b="1" dirty="0">
              <a:solidFill>
                <a:prstClr val="black"/>
              </a:solidFill>
              <a:latin typeface="Microsoft YaHei" panose="020B0503020204020204" pitchFamily="34" charset="-122"/>
              <a:ea typeface="Microsoft YaHei" panose="020B0503020204020204" pitchFamily="34" charset="-122"/>
            </a:endParaRPr>
          </a:p>
          <a:p>
            <a:pPr algn="ctr"/>
            <a:r>
              <a:rPr lang="zh-CN" altLang="en-US" sz="1200" b="1" dirty="0">
                <a:solidFill>
                  <a:prstClr val="black"/>
                </a:solidFill>
                <a:latin typeface="Microsoft YaHei" panose="020B0503020204020204" pitchFamily="34" charset="-122"/>
                <a:ea typeface="Microsoft YaHei" panose="020B0503020204020204" pitchFamily="34" charset="-122"/>
              </a:rPr>
              <a:t>中科院自动化所</a:t>
            </a:r>
            <a:endParaRPr lang="en-US" altLang="zh-CN" sz="1200" b="1" dirty="0">
              <a:solidFill>
                <a:prstClr val="black"/>
              </a:solidFill>
              <a:latin typeface="Microsoft YaHei" panose="020B0503020204020204" pitchFamily="34" charset="-122"/>
              <a:ea typeface="Microsoft YaHei" panose="020B0503020204020204" pitchFamily="34" charset="-122"/>
            </a:endParaRPr>
          </a:p>
          <a:p>
            <a:pPr algn="ctr"/>
            <a:r>
              <a:rPr lang="zh-CN" altLang="en-US" sz="1200" b="1" dirty="0">
                <a:solidFill>
                  <a:prstClr val="black"/>
                </a:solidFill>
                <a:latin typeface="Microsoft YaHei" panose="020B0503020204020204" pitchFamily="34" charset="-122"/>
                <a:ea typeface="Microsoft YaHei" panose="020B0503020204020204" pitchFamily="34" charset="-122"/>
              </a:rPr>
              <a:t>研究员、博导</a:t>
            </a:r>
            <a:endParaRPr lang="en-US" altLang="zh-CN" sz="1200" b="1" dirty="0">
              <a:solidFill>
                <a:prstClr val="black"/>
              </a:solidFill>
              <a:latin typeface="Microsoft YaHei" panose="020B0503020204020204" pitchFamily="34" charset="-122"/>
              <a:ea typeface="Microsoft YaHei" panose="020B0503020204020204" pitchFamily="34" charset="-122"/>
            </a:endParaRPr>
          </a:p>
          <a:p>
            <a:pPr algn="ctr"/>
            <a:r>
              <a:rPr lang="zh-CN" altLang="en-US" sz="1200" b="1" dirty="0">
                <a:solidFill>
                  <a:prstClr val="black"/>
                </a:solidFill>
                <a:latin typeface="Microsoft YaHei" panose="020B0503020204020204" pitchFamily="34" charset="-122"/>
                <a:ea typeface="Microsoft YaHei" panose="020B0503020204020204" pitchFamily="34" charset="-122"/>
              </a:rPr>
              <a:t>脑科学、医学影像</a:t>
            </a:r>
            <a:endParaRPr lang="en-US" altLang="zh-CN" sz="1200" b="1" dirty="0">
              <a:solidFill>
                <a:prstClr val="black"/>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671692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1">
            <a:extLst>
              <a:ext uri="{FF2B5EF4-FFF2-40B4-BE49-F238E27FC236}">
                <a16:creationId xmlns:a16="http://schemas.microsoft.com/office/drawing/2014/main" id="{14034E83-776E-4A05-ACA8-C5BAE1DFAC1E}"/>
              </a:ext>
            </a:extLst>
          </p:cNvPr>
          <p:cNvSpPr txBox="1">
            <a:spLocks/>
          </p:cNvSpPr>
          <p:nvPr/>
        </p:nvSpPr>
        <p:spPr>
          <a:xfrm>
            <a:off x="900000" y="360000"/>
            <a:ext cx="6419198" cy="615553"/>
          </a:xfrm>
          <a:prstGeom prst="rect">
            <a:avLst/>
          </a:prstGeom>
        </p:spPr>
        <p:txBody>
          <a:bodyPr wrap="square" lIns="0" tIns="0" rIns="0" bIns="0">
            <a:spAutoFit/>
          </a:bodyPr>
          <a:lstStyle>
            <a:lvl1pPr algn="l" defTabSz="914400" rtl="0" eaLnBrk="1" latinLnBrk="0" hangingPunct="1">
              <a:lnSpc>
                <a:spcPct val="100000"/>
              </a:lnSpc>
              <a:spcBef>
                <a:spcPct val="0"/>
              </a:spcBef>
              <a:buNone/>
              <a:defRPr sz="4400" b="1" kern="1200">
                <a:solidFill>
                  <a:srgbClr val="A40005"/>
                </a:solidFill>
                <a:latin typeface="微软雅黑" panose="020B0503020204020204" pitchFamily="34" charset="-122"/>
                <a:ea typeface="微软雅黑" panose="020B0503020204020204" pitchFamily="34" charset="-122"/>
                <a:cs typeface="+mj-cs"/>
              </a:defRPr>
            </a:lvl1pPr>
          </a:lstStyle>
          <a:p>
            <a:r>
              <a:rPr lang="zh-CN" altLang="en-US" sz="4000" dirty="0">
                <a:solidFill>
                  <a:prstClr val="black"/>
                </a:solidFill>
                <a:latin typeface="Microsoft YaHei" panose="020B0503020204020204" pitchFamily="34" charset="-122"/>
                <a:ea typeface="Microsoft YaHei" panose="020B0503020204020204" pitchFamily="34" charset="-122"/>
              </a:rPr>
              <a:t>特聘研究员代表</a:t>
            </a:r>
          </a:p>
        </p:txBody>
      </p:sp>
      <p:sp>
        <p:nvSpPr>
          <p:cNvPr id="20" name="矩形 19">
            <a:extLst>
              <a:ext uri="{FF2B5EF4-FFF2-40B4-BE49-F238E27FC236}">
                <a16:creationId xmlns:a16="http://schemas.microsoft.com/office/drawing/2014/main" id="{746ECBBE-7252-4571-B128-A2D856B29088}"/>
              </a:ext>
            </a:extLst>
          </p:cNvPr>
          <p:cNvSpPr/>
          <p:nvPr/>
        </p:nvSpPr>
        <p:spPr>
          <a:xfrm>
            <a:off x="571437" y="2594006"/>
            <a:ext cx="1595309" cy="861518"/>
          </a:xfrm>
          <a:prstGeom prst="rect">
            <a:avLst/>
          </a:prstGeom>
        </p:spPr>
        <p:txBody>
          <a:bodyPr wrap="none">
            <a:spAutoFit/>
          </a:bodyPr>
          <a:lstStyle/>
          <a:p>
            <a:pPr algn="ctr">
              <a:lnSpc>
                <a:spcPct val="150000"/>
              </a:lnSpc>
            </a:pPr>
            <a:r>
              <a:rPr lang="zh-CN" altLang="en-US" b="1" dirty="0">
                <a:solidFill>
                  <a:prstClr val="black"/>
                </a:solidFill>
                <a:latin typeface="微软雅黑" panose="020B0503020204020204" pitchFamily="34" charset="-122"/>
                <a:ea typeface="微软雅黑" panose="020B0503020204020204" pitchFamily="34" charset="-122"/>
              </a:rPr>
              <a:t>曹晓欢 </a:t>
            </a:r>
            <a:endParaRPr lang="en-US" altLang="zh-CN" b="1" dirty="0">
              <a:solidFill>
                <a:prstClr val="black"/>
              </a:solidFill>
              <a:latin typeface="微软雅黑" panose="020B0503020204020204" pitchFamily="34" charset="-122"/>
              <a:ea typeface="微软雅黑" panose="020B0503020204020204" pitchFamily="34" charset="-122"/>
            </a:endParaRPr>
          </a:p>
          <a:p>
            <a:pPr algn="ctr">
              <a:lnSpc>
                <a:spcPct val="120000"/>
              </a:lnSpc>
            </a:pPr>
            <a:r>
              <a:rPr lang="zh-CN" altLang="en-US" sz="1000" dirty="0">
                <a:solidFill>
                  <a:prstClr val="black"/>
                </a:solidFill>
                <a:latin typeface="微软雅黑" panose="020B0503020204020204" pitchFamily="34" charset="-122"/>
                <a:ea typeface="微软雅黑" panose="020B0503020204020204" pitchFamily="34" charset="-122"/>
              </a:rPr>
              <a:t>特聘研究员</a:t>
            </a:r>
            <a:endParaRPr lang="en-US" altLang="zh-CN" sz="1000" dirty="0">
              <a:solidFill>
                <a:prstClr val="black"/>
              </a:solidFill>
              <a:latin typeface="微软雅黑" panose="020B0503020204020204" pitchFamily="34" charset="-122"/>
              <a:ea typeface="微软雅黑" panose="020B0503020204020204" pitchFamily="34" charset="-122"/>
            </a:endParaRPr>
          </a:p>
          <a:p>
            <a:pPr algn="ctr">
              <a:lnSpc>
                <a:spcPct val="120000"/>
              </a:lnSpc>
            </a:pPr>
            <a:r>
              <a:rPr lang="zh-CN" altLang="en-US" sz="1000" dirty="0">
                <a:solidFill>
                  <a:prstClr val="black"/>
                </a:solidFill>
                <a:latin typeface="微软雅黑" panose="020B0503020204020204" pitchFamily="34" charset="-122"/>
                <a:ea typeface="微软雅黑" panose="020B0503020204020204" pitchFamily="34" charset="-122"/>
              </a:rPr>
              <a:t>联影智能科技研发副总裁</a:t>
            </a:r>
          </a:p>
        </p:txBody>
      </p:sp>
      <p:sp>
        <p:nvSpPr>
          <p:cNvPr id="25" name="矩形 24">
            <a:extLst>
              <a:ext uri="{FF2B5EF4-FFF2-40B4-BE49-F238E27FC236}">
                <a16:creationId xmlns:a16="http://schemas.microsoft.com/office/drawing/2014/main" id="{775241F5-8179-41F5-8FFD-014D8454AEF4}"/>
              </a:ext>
            </a:extLst>
          </p:cNvPr>
          <p:cNvSpPr/>
          <p:nvPr/>
        </p:nvSpPr>
        <p:spPr>
          <a:xfrm>
            <a:off x="2128614" y="2594006"/>
            <a:ext cx="1471878" cy="861518"/>
          </a:xfrm>
          <a:prstGeom prst="rect">
            <a:avLst/>
          </a:prstGeom>
        </p:spPr>
        <p:txBody>
          <a:bodyPr wrap="none">
            <a:spAutoFit/>
          </a:bodyPr>
          <a:lstStyle/>
          <a:p>
            <a:pPr algn="ctr">
              <a:lnSpc>
                <a:spcPct val="150000"/>
              </a:lnSpc>
            </a:pPr>
            <a:r>
              <a:rPr lang="zh-CN" altLang="en-US" b="1" dirty="0">
                <a:solidFill>
                  <a:prstClr val="black"/>
                </a:solidFill>
                <a:latin typeface="微软雅黑" panose="020B0503020204020204" pitchFamily="34" charset="-122"/>
                <a:ea typeface="微软雅黑" panose="020B0503020204020204" pitchFamily="34" charset="-122"/>
              </a:rPr>
              <a:t>褚旭 </a:t>
            </a:r>
            <a:endParaRPr lang="en-US" altLang="zh-CN" b="1" dirty="0">
              <a:solidFill>
                <a:prstClr val="black"/>
              </a:solidFill>
              <a:latin typeface="微软雅黑" panose="020B0503020204020204" pitchFamily="34" charset="-122"/>
              <a:ea typeface="微软雅黑" panose="020B0503020204020204" pitchFamily="34" charset="-122"/>
            </a:endParaRPr>
          </a:p>
          <a:p>
            <a:pPr algn="ctr">
              <a:lnSpc>
                <a:spcPct val="120000"/>
              </a:lnSpc>
            </a:pPr>
            <a:r>
              <a:rPr lang="zh-CN" altLang="en-US" sz="1000" dirty="0">
                <a:solidFill>
                  <a:prstClr val="black"/>
                </a:solidFill>
                <a:latin typeface="微软雅黑" panose="020B0503020204020204" pitchFamily="34" charset="-122"/>
                <a:ea typeface="微软雅黑" panose="020B0503020204020204" pitchFamily="34" charset="-122"/>
              </a:rPr>
              <a:t>特聘研究员</a:t>
            </a:r>
            <a:endParaRPr lang="en-US" altLang="zh-CN" sz="1000" dirty="0">
              <a:solidFill>
                <a:prstClr val="black"/>
              </a:solidFill>
              <a:latin typeface="微软雅黑" panose="020B0503020204020204" pitchFamily="34" charset="-122"/>
              <a:ea typeface="微软雅黑" panose="020B0503020204020204" pitchFamily="34" charset="-122"/>
            </a:endParaRPr>
          </a:p>
          <a:p>
            <a:pPr algn="ctr">
              <a:lnSpc>
                <a:spcPct val="120000"/>
              </a:lnSpc>
            </a:pPr>
            <a:r>
              <a:rPr lang="zh-CN" altLang="en-US" sz="1000" dirty="0">
                <a:solidFill>
                  <a:prstClr val="black"/>
                </a:solidFill>
                <a:latin typeface="微软雅黑" panose="020B0503020204020204" pitchFamily="34" charset="-122"/>
                <a:ea typeface="微软雅黑" panose="020B0503020204020204" pitchFamily="34" charset="-122"/>
              </a:rPr>
              <a:t>联影医疗功率部件CEO</a:t>
            </a:r>
          </a:p>
        </p:txBody>
      </p:sp>
      <p:sp>
        <p:nvSpPr>
          <p:cNvPr id="26" name="矩形 25">
            <a:extLst>
              <a:ext uri="{FF2B5EF4-FFF2-40B4-BE49-F238E27FC236}">
                <a16:creationId xmlns:a16="http://schemas.microsoft.com/office/drawing/2014/main" id="{504A9E20-1B37-4F5F-AADE-D7E661AE25C3}"/>
              </a:ext>
            </a:extLst>
          </p:cNvPr>
          <p:cNvSpPr/>
          <p:nvPr/>
        </p:nvSpPr>
        <p:spPr>
          <a:xfrm>
            <a:off x="3856718" y="5357623"/>
            <a:ext cx="1338828" cy="861518"/>
          </a:xfrm>
          <a:prstGeom prst="rect">
            <a:avLst/>
          </a:prstGeom>
        </p:spPr>
        <p:txBody>
          <a:bodyPr wrap="none">
            <a:spAutoFit/>
          </a:bodyPr>
          <a:lstStyle/>
          <a:p>
            <a:pPr algn="ctr">
              <a:lnSpc>
                <a:spcPct val="150000"/>
              </a:lnSpc>
            </a:pPr>
            <a:r>
              <a:rPr lang="zh-CN" altLang="en-US" b="1" dirty="0">
                <a:solidFill>
                  <a:prstClr val="black"/>
                </a:solidFill>
                <a:latin typeface="微软雅黑" panose="020B0503020204020204" pitchFamily="34" charset="-122"/>
                <a:ea typeface="微软雅黑" panose="020B0503020204020204" pitchFamily="34" charset="-122"/>
              </a:rPr>
              <a:t>石峰</a:t>
            </a:r>
            <a:endParaRPr lang="en-US" altLang="zh-CN" b="1" dirty="0">
              <a:solidFill>
                <a:prstClr val="black"/>
              </a:solidFill>
              <a:latin typeface="微软雅黑" panose="020B0503020204020204" pitchFamily="34" charset="-122"/>
              <a:ea typeface="微软雅黑" panose="020B0503020204020204" pitchFamily="34" charset="-122"/>
            </a:endParaRPr>
          </a:p>
          <a:p>
            <a:pPr algn="ctr">
              <a:lnSpc>
                <a:spcPct val="120000"/>
              </a:lnSpc>
            </a:pPr>
            <a:r>
              <a:rPr lang="zh-CN" altLang="en-US" sz="1000" dirty="0">
                <a:solidFill>
                  <a:prstClr val="black"/>
                </a:solidFill>
                <a:latin typeface="微软雅黑" panose="020B0503020204020204" pitchFamily="34" charset="-122"/>
                <a:ea typeface="微软雅黑" panose="020B0503020204020204" pitchFamily="34" charset="-122"/>
              </a:rPr>
              <a:t> 特聘研究员</a:t>
            </a:r>
            <a:endParaRPr lang="en-US" altLang="zh-CN" sz="1000" dirty="0">
              <a:solidFill>
                <a:prstClr val="black"/>
              </a:solidFill>
              <a:latin typeface="微软雅黑" panose="020B0503020204020204" pitchFamily="34" charset="-122"/>
              <a:ea typeface="微软雅黑" panose="020B0503020204020204" pitchFamily="34" charset="-122"/>
            </a:endParaRPr>
          </a:p>
          <a:p>
            <a:pPr algn="ctr">
              <a:lnSpc>
                <a:spcPct val="120000"/>
              </a:lnSpc>
            </a:pPr>
            <a:r>
              <a:rPr lang="zh-CN" altLang="en-US" sz="1000" dirty="0">
                <a:solidFill>
                  <a:prstClr val="black"/>
                </a:solidFill>
                <a:latin typeface="微软雅黑" panose="020B0503020204020204" pitchFamily="34" charset="-122"/>
                <a:ea typeface="微软雅黑" panose="020B0503020204020204" pitchFamily="34" charset="-122"/>
              </a:rPr>
              <a:t>联影智能研发副总裁</a:t>
            </a:r>
          </a:p>
        </p:txBody>
      </p:sp>
      <p:sp>
        <p:nvSpPr>
          <p:cNvPr id="27" name="矩形 26">
            <a:extLst>
              <a:ext uri="{FF2B5EF4-FFF2-40B4-BE49-F238E27FC236}">
                <a16:creationId xmlns:a16="http://schemas.microsoft.com/office/drawing/2014/main" id="{160EA596-4DCF-4CC3-9D98-6B72BA91A809}"/>
              </a:ext>
            </a:extLst>
          </p:cNvPr>
          <p:cNvSpPr/>
          <p:nvPr/>
        </p:nvSpPr>
        <p:spPr>
          <a:xfrm>
            <a:off x="2198194" y="5357623"/>
            <a:ext cx="1338828" cy="861518"/>
          </a:xfrm>
          <a:prstGeom prst="rect">
            <a:avLst/>
          </a:prstGeom>
        </p:spPr>
        <p:txBody>
          <a:bodyPr wrap="none">
            <a:spAutoFit/>
          </a:bodyPr>
          <a:lstStyle/>
          <a:p>
            <a:pPr algn="ctr">
              <a:lnSpc>
                <a:spcPct val="150000"/>
              </a:lnSpc>
            </a:pPr>
            <a:r>
              <a:rPr lang="zh-CN" altLang="en-US" b="1" dirty="0">
                <a:solidFill>
                  <a:prstClr val="black"/>
                </a:solidFill>
                <a:latin typeface="微软雅黑" panose="020B0503020204020204" pitchFamily="34" charset="-122"/>
                <a:ea typeface="微软雅黑" panose="020B0503020204020204" pitchFamily="34" charset="-122"/>
              </a:rPr>
              <a:t>廖术</a:t>
            </a:r>
            <a:r>
              <a:rPr lang="zh-CN" altLang="en-US" sz="1400" b="1" dirty="0">
                <a:solidFill>
                  <a:prstClr val="black"/>
                </a:solidFill>
                <a:latin typeface="微软雅黑" panose="020B0503020204020204" pitchFamily="34" charset="-122"/>
                <a:ea typeface="微软雅黑" panose="020B0503020204020204" pitchFamily="34" charset="-122"/>
              </a:rPr>
              <a:t> </a:t>
            </a:r>
            <a:endParaRPr lang="en-US" altLang="zh-CN" sz="1400" b="1" dirty="0">
              <a:solidFill>
                <a:prstClr val="black"/>
              </a:solidFill>
              <a:latin typeface="微软雅黑" panose="020B0503020204020204" pitchFamily="34" charset="-122"/>
              <a:ea typeface="微软雅黑" panose="020B0503020204020204" pitchFamily="34" charset="-122"/>
            </a:endParaRPr>
          </a:p>
          <a:p>
            <a:pPr algn="ctr">
              <a:lnSpc>
                <a:spcPct val="120000"/>
              </a:lnSpc>
            </a:pPr>
            <a:r>
              <a:rPr lang="zh-CN" altLang="en-US" sz="1000" dirty="0">
                <a:solidFill>
                  <a:prstClr val="black"/>
                </a:solidFill>
                <a:latin typeface="微软雅黑" panose="020B0503020204020204" pitchFamily="34" charset="-122"/>
                <a:ea typeface="微软雅黑" panose="020B0503020204020204" pitchFamily="34" charset="-122"/>
              </a:rPr>
              <a:t>特聘研究员</a:t>
            </a:r>
            <a:endParaRPr lang="en-US" altLang="zh-CN" sz="1000" dirty="0">
              <a:solidFill>
                <a:prstClr val="black"/>
              </a:solidFill>
              <a:latin typeface="微软雅黑" panose="020B0503020204020204" pitchFamily="34" charset="-122"/>
              <a:ea typeface="微软雅黑" panose="020B0503020204020204" pitchFamily="34" charset="-122"/>
            </a:endParaRPr>
          </a:p>
          <a:p>
            <a:pPr algn="ctr">
              <a:lnSpc>
                <a:spcPct val="120000"/>
              </a:lnSpc>
            </a:pPr>
            <a:r>
              <a:rPr lang="zh-CN" altLang="en-US" sz="1000" dirty="0">
                <a:solidFill>
                  <a:prstClr val="black"/>
                </a:solidFill>
                <a:latin typeface="微软雅黑" panose="020B0503020204020204" pitchFamily="34" charset="-122"/>
                <a:ea typeface="微软雅黑" panose="020B0503020204020204" pitchFamily="34" charset="-122"/>
              </a:rPr>
              <a:t>联影智能研发副总裁</a:t>
            </a:r>
          </a:p>
        </p:txBody>
      </p:sp>
      <p:sp>
        <p:nvSpPr>
          <p:cNvPr id="28" name="矩形 27">
            <a:extLst>
              <a:ext uri="{FF2B5EF4-FFF2-40B4-BE49-F238E27FC236}">
                <a16:creationId xmlns:a16="http://schemas.microsoft.com/office/drawing/2014/main" id="{AB94C066-94F3-4613-B4C4-3A67AF93A674}"/>
              </a:ext>
            </a:extLst>
          </p:cNvPr>
          <p:cNvSpPr/>
          <p:nvPr/>
        </p:nvSpPr>
        <p:spPr>
          <a:xfrm>
            <a:off x="3856718" y="2594006"/>
            <a:ext cx="1338828" cy="861518"/>
          </a:xfrm>
          <a:prstGeom prst="rect">
            <a:avLst/>
          </a:prstGeom>
        </p:spPr>
        <p:txBody>
          <a:bodyPr wrap="none">
            <a:spAutoFit/>
          </a:bodyPr>
          <a:lstStyle/>
          <a:p>
            <a:pPr algn="ctr">
              <a:lnSpc>
                <a:spcPct val="150000"/>
              </a:lnSpc>
            </a:pPr>
            <a:r>
              <a:rPr lang="zh-CN" altLang="en-US" b="1" dirty="0">
                <a:solidFill>
                  <a:prstClr val="black"/>
                </a:solidFill>
                <a:latin typeface="微软雅黑" panose="020B0503020204020204" pitchFamily="34" charset="-122"/>
                <a:ea typeface="微软雅黑" panose="020B0503020204020204" pitchFamily="34" charset="-122"/>
              </a:rPr>
              <a:t>高耀宗 </a:t>
            </a:r>
            <a:endParaRPr lang="en-US" altLang="zh-CN" b="1" dirty="0">
              <a:solidFill>
                <a:prstClr val="black"/>
              </a:solidFill>
              <a:latin typeface="微软雅黑" panose="020B0503020204020204" pitchFamily="34" charset="-122"/>
              <a:ea typeface="微软雅黑" panose="020B0503020204020204" pitchFamily="34" charset="-122"/>
            </a:endParaRPr>
          </a:p>
          <a:p>
            <a:pPr algn="ctr">
              <a:lnSpc>
                <a:spcPct val="120000"/>
              </a:lnSpc>
            </a:pPr>
            <a:r>
              <a:rPr lang="zh-CN" altLang="en-US" sz="1000" dirty="0">
                <a:solidFill>
                  <a:prstClr val="black"/>
                </a:solidFill>
                <a:latin typeface="微软雅黑" panose="020B0503020204020204" pitchFamily="34" charset="-122"/>
                <a:ea typeface="微软雅黑" panose="020B0503020204020204" pitchFamily="34" charset="-122"/>
              </a:rPr>
              <a:t>特聘研究员</a:t>
            </a:r>
          </a:p>
          <a:p>
            <a:pPr algn="ctr">
              <a:lnSpc>
                <a:spcPct val="120000"/>
              </a:lnSpc>
            </a:pPr>
            <a:r>
              <a:rPr lang="zh-CN" altLang="en-US" sz="1000" dirty="0">
                <a:solidFill>
                  <a:prstClr val="black"/>
                </a:solidFill>
                <a:latin typeface="微软雅黑" panose="020B0503020204020204" pitchFamily="34" charset="-122"/>
                <a:ea typeface="微软雅黑" panose="020B0503020204020204" pitchFamily="34" charset="-122"/>
              </a:rPr>
              <a:t>联影智能研发副总裁</a:t>
            </a:r>
          </a:p>
        </p:txBody>
      </p:sp>
      <p:pic>
        <p:nvPicPr>
          <p:cNvPr id="29" name="图片 28">
            <a:extLst>
              <a:ext uri="{FF2B5EF4-FFF2-40B4-BE49-F238E27FC236}">
                <a16:creationId xmlns:a16="http://schemas.microsoft.com/office/drawing/2014/main" id="{5B4CADDF-A60F-44F9-93B7-3B50951B71A0}"/>
              </a:ext>
            </a:extLst>
          </p:cNvPr>
          <p:cNvPicPr>
            <a:picLocks noChangeAspect="1"/>
          </p:cNvPicPr>
          <p:nvPr/>
        </p:nvPicPr>
        <p:blipFill>
          <a:blip r:embed="rId3"/>
          <a:stretch>
            <a:fillRect/>
          </a:stretch>
        </p:blipFill>
        <p:spPr>
          <a:xfrm>
            <a:off x="753919" y="1253053"/>
            <a:ext cx="1182197" cy="1182197"/>
          </a:xfrm>
          <a:prstGeom prst="rect">
            <a:avLst/>
          </a:prstGeom>
        </p:spPr>
      </p:pic>
      <p:pic>
        <p:nvPicPr>
          <p:cNvPr id="30" name="图片 29">
            <a:extLst>
              <a:ext uri="{FF2B5EF4-FFF2-40B4-BE49-F238E27FC236}">
                <a16:creationId xmlns:a16="http://schemas.microsoft.com/office/drawing/2014/main" id="{6C6544F0-B510-44EE-8902-0F15183347BA}"/>
              </a:ext>
            </a:extLst>
          </p:cNvPr>
          <p:cNvPicPr>
            <a:picLocks noChangeAspect="1"/>
          </p:cNvPicPr>
          <p:nvPr/>
        </p:nvPicPr>
        <p:blipFill>
          <a:blip r:embed="rId4"/>
          <a:stretch>
            <a:fillRect/>
          </a:stretch>
        </p:blipFill>
        <p:spPr>
          <a:xfrm>
            <a:off x="2249381" y="1253053"/>
            <a:ext cx="1182197" cy="1182197"/>
          </a:xfrm>
          <a:prstGeom prst="rect">
            <a:avLst/>
          </a:prstGeom>
        </p:spPr>
      </p:pic>
      <p:pic>
        <p:nvPicPr>
          <p:cNvPr id="31" name="图片 30">
            <a:extLst>
              <a:ext uri="{FF2B5EF4-FFF2-40B4-BE49-F238E27FC236}">
                <a16:creationId xmlns:a16="http://schemas.microsoft.com/office/drawing/2014/main" id="{EA1809BD-2ECE-4AD8-ABB4-4425F9825BB7}"/>
              </a:ext>
            </a:extLst>
          </p:cNvPr>
          <p:cNvPicPr>
            <a:picLocks noChangeAspect="1"/>
          </p:cNvPicPr>
          <p:nvPr/>
        </p:nvPicPr>
        <p:blipFill>
          <a:blip r:embed="rId5"/>
          <a:stretch>
            <a:fillRect/>
          </a:stretch>
        </p:blipFill>
        <p:spPr>
          <a:xfrm>
            <a:off x="3910959" y="1253053"/>
            <a:ext cx="1230345" cy="1230345"/>
          </a:xfrm>
          <a:prstGeom prst="rect">
            <a:avLst/>
          </a:prstGeom>
        </p:spPr>
      </p:pic>
      <p:pic>
        <p:nvPicPr>
          <p:cNvPr id="32" name="图片 31">
            <a:extLst>
              <a:ext uri="{FF2B5EF4-FFF2-40B4-BE49-F238E27FC236}">
                <a16:creationId xmlns:a16="http://schemas.microsoft.com/office/drawing/2014/main" id="{436B3F25-8123-4025-B379-D34978010FC1}"/>
              </a:ext>
            </a:extLst>
          </p:cNvPr>
          <p:cNvPicPr>
            <a:picLocks noChangeAspect="1"/>
          </p:cNvPicPr>
          <p:nvPr/>
        </p:nvPicPr>
        <p:blipFill>
          <a:blip r:embed="rId6"/>
          <a:stretch>
            <a:fillRect/>
          </a:stretch>
        </p:blipFill>
        <p:spPr>
          <a:xfrm>
            <a:off x="753919" y="3998224"/>
            <a:ext cx="1230345" cy="1230345"/>
          </a:xfrm>
          <a:prstGeom prst="rect">
            <a:avLst/>
          </a:prstGeom>
        </p:spPr>
      </p:pic>
      <p:sp>
        <p:nvSpPr>
          <p:cNvPr id="33" name="矩形 32">
            <a:extLst>
              <a:ext uri="{FF2B5EF4-FFF2-40B4-BE49-F238E27FC236}">
                <a16:creationId xmlns:a16="http://schemas.microsoft.com/office/drawing/2014/main" id="{78CC876B-0BCD-49A5-8E1B-9599F7D78C16}"/>
              </a:ext>
            </a:extLst>
          </p:cNvPr>
          <p:cNvSpPr/>
          <p:nvPr/>
        </p:nvSpPr>
        <p:spPr>
          <a:xfrm>
            <a:off x="379077" y="5357623"/>
            <a:ext cx="1980029" cy="1046184"/>
          </a:xfrm>
          <a:prstGeom prst="rect">
            <a:avLst/>
          </a:prstGeom>
        </p:spPr>
        <p:txBody>
          <a:bodyPr wrap="none">
            <a:spAutoFit/>
          </a:bodyPr>
          <a:lstStyle/>
          <a:p>
            <a:pPr algn="ctr">
              <a:lnSpc>
                <a:spcPct val="150000"/>
              </a:lnSpc>
            </a:pPr>
            <a:r>
              <a:rPr lang="zh-CN" altLang="en-US" b="1" dirty="0">
                <a:solidFill>
                  <a:prstClr val="black"/>
                </a:solidFill>
                <a:latin typeface="微软雅黑" panose="020B0503020204020204" pitchFamily="34" charset="-122"/>
                <a:ea typeface="微软雅黑" panose="020B0503020204020204" pitchFamily="34" charset="-122"/>
              </a:rPr>
              <a:t>雷红霞 </a:t>
            </a:r>
            <a:endParaRPr lang="en-US" altLang="zh-CN" b="1" dirty="0">
              <a:solidFill>
                <a:prstClr val="black"/>
              </a:solidFill>
              <a:latin typeface="微软雅黑" panose="020B0503020204020204" pitchFamily="34" charset="-122"/>
              <a:ea typeface="微软雅黑" panose="020B0503020204020204" pitchFamily="34" charset="-122"/>
            </a:endParaRPr>
          </a:p>
          <a:p>
            <a:pPr algn="ctr">
              <a:lnSpc>
                <a:spcPct val="120000"/>
              </a:lnSpc>
            </a:pPr>
            <a:r>
              <a:rPr lang="zh-CN" altLang="en-US" sz="1000" dirty="0">
                <a:solidFill>
                  <a:prstClr val="black"/>
                </a:solidFill>
                <a:latin typeface="微软雅黑" panose="020B0503020204020204" pitchFamily="34" charset="-122"/>
                <a:ea typeface="微软雅黑" panose="020B0503020204020204" pitchFamily="34" charset="-122"/>
              </a:rPr>
              <a:t>特聘研究员</a:t>
            </a:r>
            <a:endParaRPr lang="en-US" altLang="zh-CN" sz="1000" dirty="0">
              <a:solidFill>
                <a:prstClr val="black"/>
              </a:solidFill>
              <a:latin typeface="微软雅黑" panose="020B0503020204020204" pitchFamily="34" charset="-122"/>
              <a:ea typeface="微软雅黑" panose="020B0503020204020204" pitchFamily="34" charset="-122"/>
            </a:endParaRPr>
          </a:p>
          <a:p>
            <a:pPr algn="ctr">
              <a:lnSpc>
                <a:spcPct val="120000"/>
              </a:lnSpc>
            </a:pPr>
            <a:r>
              <a:rPr lang="zh-CN" altLang="en-US" sz="1000" dirty="0">
                <a:solidFill>
                  <a:prstClr val="black"/>
                </a:solidFill>
                <a:latin typeface="微软雅黑" panose="020B0503020204020204" pitchFamily="34" charset="-122"/>
                <a:ea typeface="微软雅黑" panose="020B0503020204020204" pitchFamily="34" charset="-122"/>
              </a:rPr>
              <a:t>武汉联影生命科学仪器有限公司</a:t>
            </a:r>
            <a:endParaRPr lang="en-US" altLang="zh-CN" sz="1000" dirty="0">
              <a:solidFill>
                <a:prstClr val="black"/>
              </a:solidFill>
              <a:latin typeface="微软雅黑" panose="020B0503020204020204" pitchFamily="34" charset="-122"/>
              <a:ea typeface="微软雅黑" panose="020B0503020204020204" pitchFamily="34" charset="-122"/>
            </a:endParaRPr>
          </a:p>
          <a:p>
            <a:pPr algn="ctr">
              <a:lnSpc>
                <a:spcPct val="120000"/>
              </a:lnSpc>
            </a:pPr>
            <a:r>
              <a:rPr lang="zh-CN" altLang="en-US" sz="1000" dirty="0">
                <a:solidFill>
                  <a:prstClr val="black"/>
                </a:solidFill>
                <a:latin typeface="微软雅黑" panose="020B0503020204020204" pitchFamily="34" charset="-122"/>
                <a:ea typeface="微软雅黑" panose="020B0503020204020204" pitchFamily="34" charset="-122"/>
              </a:rPr>
              <a:t>首席科学家</a:t>
            </a:r>
            <a:endParaRPr lang="en-US" altLang="zh-CN" sz="1000" dirty="0">
              <a:solidFill>
                <a:prstClr val="black"/>
              </a:solidFill>
              <a:latin typeface="微软雅黑" panose="020B0503020204020204" pitchFamily="34" charset="-122"/>
              <a:ea typeface="微软雅黑" panose="020B0503020204020204" pitchFamily="34" charset="-122"/>
            </a:endParaRPr>
          </a:p>
        </p:txBody>
      </p:sp>
      <p:pic>
        <p:nvPicPr>
          <p:cNvPr id="34" name="图片 33">
            <a:extLst>
              <a:ext uri="{FF2B5EF4-FFF2-40B4-BE49-F238E27FC236}">
                <a16:creationId xmlns:a16="http://schemas.microsoft.com/office/drawing/2014/main" id="{A0FF6480-DD21-4CF5-A3B2-427FFACBE507}"/>
              </a:ext>
            </a:extLst>
          </p:cNvPr>
          <p:cNvPicPr>
            <a:picLocks noChangeAspect="1"/>
          </p:cNvPicPr>
          <p:nvPr/>
        </p:nvPicPr>
        <p:blipFill>
          <a:blip r:embed="rId7"/>
          <a:stretch>
            <a:fillRect/>
          </a:stretch>
        </p:blipFill>
        <p:spPr>
          <a:xfrm>
            <a:off x="2249381" y="3998224"/>
            <a:ext cx="1230345" cy="1230345"/>
          </a:xfrm>
          <a:prstGeom prst="rect">
            <a:avLst/>
          </a:prstGeom>
        </p:spPr>
      </p:pic>
      <p:pic>
        <p:nvPicPr>
          <p:cNvPr id="35" name="图片 34">
            <a:extLst>
              <a:ext uri="{FF2B5EF4-FFF2-40B4-BE49-F238E27FC236}">
                <a16:creationId xmlns:a16="http://schemas.microsoft.com/office/drawing/2014/main" id="{3AC12023-FAEC-4401-8A1A-770803FA890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10959" y="3998224"/>
            <a:ext cx="1230345" cy="1230345"/>
          </a:xfrm>
          <a:prstGeom prst="rect">
            <a:avLst/>
          </a:prstGeom>
        </p:spPr>
      </p:pic>
      <p:sp>
        <p:nvSpPr>
          <p:cNvPr id="36" name="矩形 35">
            <a:extLst>
              <a:ext uri="{FF2B5EF4-FFF2-40B4-BE49-F238E27FC236}">
                <a16:creationId xmlns:a16="http://schemas.microsoft.com/office/drawing/2014/main" id="{EA3F7947-C982-459C-BEB7-C9B6BBEE7678}"/>
              </a:ext>
            </a:extLst>
          </p:cNvPr>
          <p:cNvSpPr/>
          <p:nvPr/>
        </p:nvSpPr>
        <p:spPr>
          <a:xfrm>
            <a:off x="5506196" y="5357623"/>
            <a:ext cx="1253869" cy="861518"/>
          </a:xfrm>
          <a:prstGeom prst="rect">
            <a:avLst/>
          </a:prstGeom>
        </p:spPr>
        <p:txBody>
          <a:bodyPr wrap="none">
            <a:spAutoFit/>
          </a:bodyPr>
          <a:lstStyle/>
          <a:p>
            <a:pPr algn="ctr">
              <a:lnSpc>
                <a:spcPct val="150000"/>
              </a:lnSpc>
            </a:pPr>
            <a:r>
              <a:rPr lang="zh-CN" altLang="en-US" b="1" dirty="0">
                <a:solidFill>
                  <a:prstClr val="black"/>
                </a:solidFill>
                <a:latin typeface="微软雅黑" panose="020B0503020204020204" pitchFamily="34" charset="-122"/>
                <a:ea typeface="微软雅黑" panose="020B0503020204020204" pitchFamily="34" charset="-122"/>
              </a:rPr>
              <a:t>周翔 </a:t>
            </a:r>
            <a:endParaRPr lang="en-US" altLang="zh-CN" b="1" dirty="0">
              <a:solidFill>
                <a:prstClr val="black"/>
              </a:solidFill>
              <a:latin typeface="微软雅黑" panose="020B0503020204020204" pitchFamily="34" charset="-122"/>
              <a:ea typeface="微软雅黑" panose="020B0503020204020204" pitchFamily="34" charset="-122"/>
            </a:endParaRPr>
          </a:p>
          <a:p>
            <a:pPr algn="ctr">
              <a:lnSpc>
                <a:spcPct val="120000"/>
              </a:lnSpc>
            </a:pPr>
            <a:r>
              <a:rPr lang="zh-CN" altLang="en-US" sz="1000" dirty="0">
                <a:solidFill>
                  <a:prstClr val="black"/>
                </a:solidFill>
                <a:latin typeface="微软雅黑" panose="020B0503020204020204" pitchFamily="34" charset="-122"/>
                <a:ea typeface="微软雅黑" panose="020B0503020204020204" pitchFamily="34" charset="-122"/>
              </a:rPr>
              <a:t>特聘研究员</a:t>
            </a:r>
            <a:endParaRPr lang="en-US" altLang="zh-CN" sz="1000" dirty="0">
              <a:solidFill>
                <a:prstClr val="black"/>
              </a:solidFill>
              <a:latin typeface="微软雅黑" panose="020B0503020204020204" pitchFamily="34" charset="-122"/>
              <a:ea typeface="微软雅黑" panose="020B0503020204020204" pitchFamily="34" charset="-122"/>
            </a:endParaRPr>
          </a:p>
          <a:p>
            <a:pPr algn="ctr">
              <a:lnSpc>
                <a:spcPct val="120000"/>
              </a:lnSpc>
            </a:pPr>
            <a:r>
              <a:rPr lang="zh-CN" altLang="en-US" sz="1000" dirty="0">
                <a:solidFill>
                  <a:prstClr val="black"/>
                </a:solidFill>
                <a:latin typeface="微软雅黑" panose="020B0503020204020204" pitchFamily="34" charset="-122"/>
                <a:ea typeface="微软雅黑" panose="020B0503020204020204" pitchFamily="34" charset="-122"/>
              </a:rPr>
              <a:t>联影智能联席 </a:t>
            </a:r>
            <a:r>
              <a:rPr lang="en-US" altLang="zh-CN" sz="1000" dirty="0">
                <a:solidFill>
                  <a:prstClr val="black"/>
                </a:solidFill>
                <a:latin typeface="微软雅黑" panose="020B0503020204020204" pitchFamily="34" charset="-122"/>
                <a:ea typeface="微软雅黑" panose="020B0503020204020204" pitchFamily="34" charset="-122"/>
              </a:rPr>
              <a:t>CEO</a:t>
            </a:r>
            <a:endParaRPr lang="zh-CN" altLang="en-US" sz="1000" dirty="0">
              <a:solidFill>
                <a:prstClr val="black"/>
              </a:solidFill>
              <a:latin typeface="微软雅黑" panose="020B0503020204020204" pitchFamily="34" charset="-122"/>
              <a:ea typeface="微软雅黑" panose="020B0503020204020204" pitchFamily="34" charset="-122"/>
            </a:endParaRPr>
          </a:p>
        </p:txBody>
      </p:sp>
      <p:sp>
        <p:nvSpPr>
          <p:cNvPr id="37" name="矩形 36">
            <a:extLst>
              <a:ext uri="{FF2B5EF4-FFF2-40B4-BE49-F238E27FC236}">
                <a16:creationId xmlns:a16="http://schemas.microsoft.com/office/drawing/2014/main" id="{405E7243-094B-4726-ADF1-F21047FAEE19}"/>
              </a:ext>
            </a:extLst>
          </p:cNvPr>
          <p:cNvSpPr/>
          <p:nvPr/>
        </p:nvSpPr>
        <p:spPr>
          <a:xfrm>
            <a:off x="5463717" y="2594006"/>
            <a:ext cx="1338828" cy="861518"/>
          </a:xfrm>
          <a:prstGeom prst="rect">
            <a:avLst/>
          </a:prstGeom>
        </p:spPr>
        <p:txBody>
          <a:bodyPr wrap="none">
            <a:spAutoFit/>
          </a:bodyPr>
          <a:lstStyle/>
          <a:p>
            <a:pPr algn="ctr">
              <a:lnSpc>
                <a:spcPct val="150000"/>
              </a:lnSpc>
            </a:pPr>
            <a:r>
              <a:rPr lang="zh-CN" altLang="en-US" b="1" dirty="0">
                <a:solidFill>
                  <a:prstClr val="black"/>
                </a:solidFill>
                <a:latin typeface="微软雅黑" panose="020B0503020204020204" pitchFamily="34" charset="-122"/>
                <a:ea typeface="微软雅黑" panose="020B0503020204020204" pitchFamily="34" charset="-122"/>
              </a:rPr>
              <a:t>吴迪嘉</a:t>
            </a:r>
            <a:endParaRPr lang="en-US" altLang="zh-CN" b="1" dirty="0">
              <a:solidFill>
                <a:prstClr val="black"/>
              </a:solidFill>
              <a:latin typeface="微软雅黑" panose="020B0503020204020204" pitchFamily="34" charset="-122"/>
              <a:ea typeface="微软雅黑" panose="020B0503020204020204" pitchFamily="34" charset="-122"/>
            </a:endParaRPr>
          </a:p>
          <a:p>
            <a:pPr algn="ctr">
              <a:lnSpc>
                <a:spcPct val="120000"/>
              </a:lnSpc>
            </a:pPr>
            <a:r>
              <a:rPr lang="zh-CN" altLang="en-US" sz="1000" dirty="0">
                <a:solidFill>
                  <a:prstClr val="black"/>
                </a:solidFill>
                <a:latin typeface="微软雅黑" panose="020B0503020204020204" pitchFamily="34" charset="-122"/>
                <a:ea typeface="微软雅黑" panose="020B0503020204020204" pitchFamily="34" charset="-122"/>
              </a:rPr>
              <a:t>特聘研究员</a:t>
            </a:r>
            <a:endParaRPr lang="en-US" altLang="zh-CN" sz="1000" dirty="0">
              <a:solidFill>
                <a:prstClr val="black"/>
              </a:solidFill>
              <a:latin typeface="微软雅黑" panose="020B0503020204020204" pitchFamily="34" charset="-122"/>
              <a:ea typeface="微软雅黑" panose="020B0503020204020204" pitchFamily="34" charset="-122"/>
            </a:endParaRPr>
          </a:p>
          <a:p>
            <a:pPr algn="ctr">
              <a:lnSpc>
                <a:spcPct val="120000"/>
              </a:lnSpc>
            </a:pPr>
            <a:r>
              <a:rPr lang="zh-CN" altLang="en-US" sz="1000" dirty="0">
                <a:solidFill>
                  <a:prstClr val="black"/>
                </a:solidFill>
                <a:latin typeface="微软雅黑" panose="020B0503020204020204" pitchFamily="34" charset="-122"/>
                <a:ea typeface="微软雅黑" panose="020B0503020204020204" pitchFamily="34" charset="-122"/>
              </a:rPr>
              <a:t>联影智能研发副总裁</a:t>
            </a:r>
          </a:p>
        </p:txBody>
      </p:sp>
      <p:pic>
        <p:nvPicPr>
          <p:cNvPr id="38" name="图片 37">
            <a:extLst>
              <a:ext uri="{FF2B5EF4-FFF2-40B4-BE49-F238E27FC236}">
                <a16:creationId xmlns:a16="http://schemas.microsoft.com/office/drawing/2014/main" id="{9D7BA208-EE73-4412-9F84-944B452E474F}"/>
              </a:ext>
            </a:extLst>
          </p:cNvPr>
          <p:cNvPicPr>
            <a:picLocks noChangeAspect="1"/>
          </p:cNvPicPr>
          <p:nvPr/>
        </p:nvPicPr>
        <p:blipFill>
          <a:blip r:embed="rId9"/>
          <a:stretch>
            <a:fillRect/>
          </a:stretch>
        </p:blipFill>
        <p:spPr>
          <a:xfrm>
            <a:off x="5478465" y="1253053"/>
            <a:ext cx="1182197" cy="1182197"/>
          </a:xfrm>
          <a:prstGeom prst="rect">
            <a:avLst/>
          </a:prstGeom>
        </p:spPr>
      </p:pic>
      <p:pic>
        <p:nvPicPr>
          <p:cNvPr id="39" name="图片 38">
            <a:extLst>
              <a:ext uri="{FF2B5EF4-FFF2-40B4-BE49-F238E27FC236}">
                <a16:creationId xmlns:a16="http://schemas.microsoft.com/office/drawing/2014/main" id="{115F25EA-3265-40A6-A2C6-A416E47F839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478465" y="3998224"/>
            <a:ext cx="1230347" cy="1230347"/>
          </a:xfrm>
          <a:prstGeom prst="rect">
            <a:avLst/>
          </a:prstGeom>
        </p:spPr>
      </p:pic>
      <p:sp>
        <p:nvSpPr>
          <p:cNvPr id="40" name="矩形 39">
            <a:extLst>
              <a:ext uri="{FF2B5EF4-FFF2-40B4-BE49-F238E27FC236}">
                <a16:creationId xmlns:a16="http://schemas.microsoft.com/office/drawing/2014/main" id="{0BD64465-1C13-45F8-A824-48C68E348557}"/>
              </a:ext>
            </a:extLst>
          </p:cNvPr>
          <p:cNvSpPr/>
          <p:nvPr/>
        </p:nvSpPr>
        <p:spPr>
          <a:xfrm>
            <a:off x="6794869" y="2594006"/>
            <a:ext cx="1888658" cy="861518"/>
          </a:xfrm>
          <a:prstGeom prst="rect">
            <a:avLst/>
          </a:prstGeom>
        </p:spPr>
        <p:txBody>
          <a:bodyPr wrap="none">
            <a:spAutoFit/>
          </a:bodyPr>
          <a:lstStyle/>
          <a:p>
            <a:pPr algn="ctr">
              <a:lnSpc>
                <a:spcPct val="150000"/>
              </a:lnSpc>
            </a:pPr>
            <a:r>
              <a:rPr lang="zh-CN" altLang="en-US" b="1" dirty="0">
                <a:solidFill>
                  <a:prstClr val="black"/>
                </a:solidFill>
                <a:latin typeface="微软雅黑" panose="020B0503020204020204" pitchFamily="34" charset="-122"/>
                <a:ea typeface="微软雅黑" panose="020B0503020204020204" pitchFamily="34" charset="-122"/>
              </a:rPr>
              <a:t>薛忠 </a:t>
            </a:r>
            <a:endParaRPr lang="en-US" altLang="zh-CN" b="1" dirty="0">
              <a:solidFill>
                <a:prstClr val="black"/>
              </a:solidFill>
              <a:latin typeface="微软雅黑" panose="020B0503020204020204" pitchFamily="34" charset="-122"/>
              <a:ea typeface="微软雅黑" panose="020B0503020204020204" pitchFamily="34" charset="-122"/>
            </a:endParaRPr>
          </a:p>
          <a:p>
            <a:pPr algn="ctr">
              <a:lnSpc>
                <a:spcPct val="120000"/>
              </a:lnSpc>
            </a:pPr>
            <a:r>
              <a:rPr lang="zh-CN" altLang="en-US" sz="1000" dirty="0">
                <a:solidFill>
                  <a:prstClr val="black"/>
                </a:solidFill>
                <a:latin typeface="微软雅黑" panose="020B0503020204020204" pitchFamily="34" charset="-122"/>
                <a:ea typeface="微软雅黑" panose="020B0503020204020204" pitchFamily="34" charset="-122"/>
              </a:rPr>
              <a:t>特聘研究员</a:t>
            </a:r>
            <a:endParaRPr lang="en-US" altLang="zh-CN" sz="1000" dirty="0">
              <a:solidFill>
                <a:prstClr val="black"/>
              </a:solidFill>
              <a:latin typeface="微软雅黑" panose="020B0503020204020204" pitchFamily="34" charset="-122"/>
              <a:ea typeface="微软雅黑" panose="020B0503020204020204" pitchFamily="34" charset="-122"/>
            </a:endParaRPr>
          </a:p>
          <a:p>
            <a:pPr algn="ctr">
              <a:lnSpc>
                <a:spcPct val="120000"/>
              </a:lnSpc>
            </a:pPr>
            <a:r>
              <a:rPr lang="zh-CN" altLang="en-US" sz="1000" dirty="0">
                <a:solidFill>
                  <a:prstClr val="black"/>
                </a:solidFill>
                <a:latin typeface="微软雅黑" panose="020B0503020204020204" pitchFamily="34" charset="-122"/>
                <a:ea typeface="微软雅黑" panose="020B0503020204020204" pitchFamily="34" charset="-122"/>
              </a:rPr>
              <a:t>联影智能研发</a:t>
            </a:r>
            <a:r>
              <a:rPr lang="en-US" altLang="zh-CN" sz="1000" dirty="0">
                <a:solidFill>
                  <a:prstClr val="black"/>
                </a:solidFill>
                <a:latin typeface="微软雅黑" panose="020B0503020204020204" pitchFamily="34" charset="-122"/>
                <a:ea typeface="微软雅黑" panose="020B0503020204020204" pitchFamily="34" charset="-122"/>
              </a:rPr>
              <a:t>VP</a:t>
            </a:r>
            <a:r>
              <a:rPr lang="zh-CN" altLang="en-US" sz="1000" dirty="0">
                <a:solidFill>
                  <a:prstClr val="black"/>
                </a:solidFill>
                <a:latin typeface="微软雅黑" panose="020B0503020204020204" pitchFamily="34" charset="-122"/>
                <a:ea typeface="微软雅黑" panose="020B0503020204020204" pitchFamily="34" charset="-122"/>
              </a:rPr>
              <a:t>、研究院院长</a:t>
            </a:r>
          </a:p>
        </p:txBody>
      </p:sp>
      <p:sp>
        <p:nvSpPr>
          <p:cNvPr id="41" name="矩形 40">
            <a:extLst>
              <a:ext uri="{FF2B5EF4-FFF2-40B4-BE49-F238E27FC236}">
                <a16:creationId xmlns:a16="http://schemas.microsoft.com/office/drawing/2014/main" id="{194A13A8-F843-496C-A868-D64E6FB4269B}"/>
              </a:ext>
            </a:extLst>
          </p:cNvPr>
          <p:cNvSpPr/>
          <p:nvPr/>
        </p:nvSpPr>
        <p:spPr>
          <a:xfrm>
            <a:off x="7231891" y="5357623"/>
            <a:ext cx="1338828" cy="861518"/>
          </a:xfrm>
          <a:prstGeom prst="rect">
            <a:avLst/>
          </a:prstGeom>
        </p:spPr>
        <p:txBody>
          <a:bodyPr wrap="none">
            <a:spAutoFit/>
          </a:bodyPr>
          <a:lstStyle/>
          <a:p>
            <a:pPr algn="ctr">
              <a:lnSpc>
                <a:spcPct val="150000"/>
              </a:lnSpc>
            </a:pPr>
            <a:r>
              <a:rPr lang="zh-CN" altLang="en-US" b="1" dirty="0">
                <a:solidFill>
                  <a:prstClr val="black"/>
                </a:solidFill>
                <a:latin typeface="微软雅黑" panose="020B0503020204020204" pitchFamily="34" charset="-122"/>
                <a:ea typeface="微软雅黑" panose="020B0503020204020204" pitchFamily="34" charset="-122"/>
              </a:rPr>
              <a:t>詹翊强 </a:t>
            </a:r>
            <a:endParaRPr lang="en-US" altLang="zh-CN" b="1" dirty="0">
              <a:solidFill>
                <a:prstClr val="black"/>
              </a:solidFill>
              <a:latin typeface="微软雅黑" panose="020B0503020204020204" pitchFamily="34" charset="-122"/>
              <a:ea typeface="微软雅黑" panose="020B0503020204020204" pitchFamily="34" charset="-122"/>
            </a:endParaRPr>
          </a:p>
          <a:p>
            <a:pPr algn="ctr">
              <a:lnSpc>
                <a:spcPct val="120000"/>
              </a:lnSpc>
            </a:pPr>
            <a:r>
              <a:rPr lang="zh-CN" altLang="en-US" sz="1000" dirty="0">
                <a:solidFill>
                  <a:prstClr val="black"/>
                </a:solidFill>
                <a:latin typeface="微软雅黑" panose="020B0503020204020204" pitchFamily="34" charset="-122"/>
                <a:ea typeface="微软雅黑" panose="020B0503020204020204" pitchFamily="34" charset="-122"/>
              </a:rPr>
              <a:t>特聘研究员</a:t>
            </a:r>
            <a:endParaRPr lang="en-US" altLang="zh-CN" sz="1000" dirty="0">
              <a:solidFill>
                <a:prstClr val="black"/>
              </a:solidFill>
              <a:latin typeface="微软雅黑" panose="020B0503020204020204" pitchFamily="34" charset="-122"/>
              <a:ea typeface="微软雅黑" panose="020B0503020204020204" pitchFamily="34" charset="-122"/>
            </a:endParaRPr>
          </a:p>
          <a:p>
            <a:pPr algn="ctr">
              <a:lnSpc>
                <a:spcPct val="120000"/>
              </a:lnSpc>
            </a:pPr>
            <a:r>
              <a:rPr lang="zh-CN" altLang="en-US" sz="1000" dirty="0">
                <a:solidFill>
                  <a:prstClr val="black"/>
                </a:solidFill>
                <a:latin typeface="微软雅黑" panose="020B0503020204020204" pitchFamily="34" charset="-122"/>
                <a:ea typeface="微软雅黑" panose="020B0503020204020204" pitchFamily="34" charset="-122"/>
              </a:rPr>
              <a:t>联影智能首席运营官</a:t>
            </a:r>
          </a:p>
        </p:txBody>
      </p:sp>
      <p:pic>
        <p:nvPicPr>
          <p:cNvPr id="42" name="图片 41">
            <a:extLst>
              <a:ext uri="{FF2B5EF4-FFF2-40B4-BE49-F238E27FC236}">
                <a16:creationId xmlns:a16="http://schemas.microsoft.com/office/drawing/2014/main" id="{0FD3993B-6786-4B00-A486-238119622062}"/>
              </a:ext>
            </a:extLst>
          </p:cNvPr>
          <p:cNvPicPr>
            <a:picLocks noChangeAspect="1"/>
          </p:cNvPicPr>
          <p:nvPr/>
        </p:nvPicPr>
        <p:blipFill>
          <a:blip r:embed="rId11"/>
          <a:stretch>
            <a:fillRect/>
          </a:stretch>
        </p:blipFill>
        <p:spPr>
          <a:xfrm>
            <a:off x="7148100" y="1253053"/>
            <a:ext cx="1182197" cy="1182197"/>
          </a:xfrm>
          <a:prstGeom prst="rect">
            <a:avLst/>
          </a:prstGeom>
        </p:spPr>
      </p:pic>
      <p:pic>
        <p:nvPicPr>
          <p:cNvPr id="43" name="图片 42">
            <a:extLst>
              <a:ext uri="{FF2B5EF4-FFF2-40B4-BE49-F238E27FC236}">
                <a16:creationId xmlns:a16="http://schemas.microsoft.com/office/drawing/2014/main" id="{094C0C23-79A8-4F8E-9CED-168C7F2B1AE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148100" y="3998224"/>
            <a:ext cx="1230346" cy="1230346"/>
          </a:xfrm>
          <a:prstGeom prst="rect">
            <a:avLst/>
          </a:prstGeom>
        </p:spPr>
      </p:pic>
      <p:sp>
        <p:nvSpPr>
          <p:cNvPr id="44" name="矩形 43">
            <a:extLst>
              <a:ext uri="{FF2B5EF4-FFF2-40B4-BE49-F238E27FC236}">
                <a16:creationId xmlns:a16="http://schemas.microsoft.com/office/drawing/2014/main" id="{2B428741-F90F-4D5A-8B9C-D8E37CE1900B}"/>
              </a:ext>
            </a:extLst>
          </p:cNvPr>
          <p:cNvSpPr/>
          <p:nvPr/>
        </p:nvSpPr>
        <p:spPr>
          <a:xfrm>
            <a:off x="8638621" y="2594006"/>
            <a:ext cx="1338828" cy="861518"/>
          </a:xfrm>
          <a:prstGeom prst="rect">
            <a:avLst/>
          </a:prstGeom>
        </p:spPr>
        <p:txBody>
          <a:bodyPr wrap="none">
            <a:spAutoFit/>
          </a:bodyPr>
          <a:lstStyle/>
          <a:p>
            <a:pPr algn="ctr">
              <a:lnSpc>
                <a:spcPct val="150000"/>
              </a:lnSpc>
            </a:pPr>
            <a:r>
              <a:rPr lang="zh-CN" altLang="en-US" b="1" dirty="0">
                <a:solidFill>
                  <a:prstClr val="black"/>
                </a:solidFill>
                <a:latin typeface="微软雅黑" panose="020B0503020204020204" pitchFamily="34" charset="-122"/>
                <a:ea typeface="微软雅黑" panose="020B0503020204020204" pitchFamily="34" charset="-122"/>
              </a:rPr>
              <a:t>郑介志 </a:t>
            </a:r>
            <a:endParaRPr lang="en-US" altLang="zh-CN" b="1" dirty="0">
              <a:solidFill>
                <a:prstClr val="black"/>
              </a:solidFill>
              <a:latin typeface="微软雅黑" panose="020B0503020204020204" pitchFamily="34" charset="-122"/>
              <a:ea typeface="微软雅黑" panose="020B0503020204020204" pitchFamily="34" charset="-122"/>
            </a:endParaRPr>
          </a:p>
          <a:p>
            <a:pPr algn="ctr">
              <a:lnSpc>
                <a:spcPct val="120000"/>
              </a:lnSpc>
            </a:pPr>
            <a:r>
              <a:rPr lang="zh-CN" altLang="en-US" sz="1000" dirty="0">
                <a:solidFill>
                  <a:prstClr val="black"/>
                </a:solidFill>
                <a:latin typeface="微软雅黑" panose="020B0503020204020204" pitchFamily="34" charset="-122"/>
                <a:ea typeface="微软雅黑" panose="020B0503020204020204" pitchFamily="34" charset="-122"/>
              </a:rPr>
              <a:t>特聘研究员</a:t>
            </a:r>
            <a:endParaRPr lang="en-US" altLang="zh-CN" sz="1000" dirty="0">
              <a:solidFill>
                <a:prstClr val="black"/>
              </a:solidFill>
              <a:latin typeface="微软雅黑" panose="020B0503020204020204" pitchFamily="34" charset="-122"/>
              <a:ea typeface="微软雅黑" panose="020B0503020204020204" pitchFamily="34" charset="-122"/>
            </a:endParaRPr>
          </a:p>
          <a:p>
            <a:pPr algn="ctr">
              <a:lnSpc>
                <a:spcPct val="120000"/>
              </a:lnSpc>
            </a:pPr>
            <a:r>
              <a:rPr lang="zh-CN" altLang="en-US" sz="1000" dirty="0">
                <a:solidFill>
                  <a:prstClr val="black"/>
                </a:solidFill>
                <a:latin typeface="微软雅黑" panose="020B0503020204020204" pitchFamily="34" charset="-122"/>
                <a:ea typeface="微软雅黑" panose="020B0503020204020204" pitchFamily="34" charset="-122"/>
              </a:rPr>
              <a:t>联影智能研发副总裁</a:t>
            </a:r>
          </a:p>
        </p:txBody>
      </p:sp>
      <p:pic>
        <p:nvPicPr>
          <p:cNvPr id="45" name="图片 44">
            <a:extLst>
              <a:ext uri="{FF2B5EF4-FFF2-40B4-BE49-F238E27FC236}">
                <a16:creationId xmlns:a16="http://schemas.microsoft.com/office/drawing/2014/main" id="{64FC3236-BE1B-4B8E-8416-EE6D7DA33801}"/>
              </a:ext>
            </a:extLst>
          </p:cNvPr>
          <p:cNvPicPr>
            <a:picLocks noChangeAspect="1"/>
          </p:cNvPicPr>
          <p:nvPr/>
        </p:nvPicPr>
        <p:blipFill>
          <a:blip r:embed="rId13"/>
          <a:stretch>
            <a:fillRect/>
          </a:stretch>
        </p:blipFill>
        <p:spPr>
          <a:xfrm>
            <a:off x="8716937" y="1253053"/>
            <a:ext cx="1182197" cy="1182197"/>
          </a:xfrm>
          <a:prstGeom prst="rect">
            <a:avLst/>
          </a:prstGeom>
        </p:spPr>
      </p:pic>
      <p:sp>
        <p:nvSpPr>
          <p:cNvPr id="46" name="矩形 45">
            <a:extLst>
              <a:ext uri="{FF2B5EF4-FFF2-40B4-BE49-F238E27FC236}">
                <a16:creationId xmlns:a16="http://schemas.microsoft.com/office/drawing/2014/main" id="{FA47D7D7-6E7E-4769-99C1-00E4CA86DE9F}"/>
              </a:ext>
            </a:extLst>
          </p:cNvPr>
          <p:cNvSpPr/>
          <p:nvPr/>
        </p:nvSpPr>
        <p:spPr>
          <a:xfrm>
            <a:off x="8869457" y="5357623"/>
            <a:ext cx="1338828" cy="861518"/>
          </a:xfrm>
          <a:prstGeom prst="rect">
            <a:avLst/>
          </a:prstGeom>
        </p:spPr>
        <p:txBody>
          <a:bodyPr wrap="none">
            <a:spAutoFit/>
          </a:bodyPr>
          <a:lstStyle/>
          <a:p>
            <a:pPr algn="ctr">
              <a:lnSpc>
                <a:spcPct val="150000"/>
              </a:lnSpc>
            </a:pPr>
            <a:r>
              <a:rPr lang="zh-CN" altLang="en-US" b="1" dirty="0">
                <a:solidFill>
                  <a:prstClr val="black"/>
                </a:solidFill>
                <a:latin typeface="微软雅黑" panose="020B0503020204020204" pitchFamily="34" charset="-122"/>
                <a:ea typeface="微软雅黑" panose="020B0503020204020204" pitchFamily="34" charset="-122"/>
              </a:rPr>
              <a:t>陈磊</a:t>
            </a:r>
            <a:endParaRPr lang="en-US" altLang="zh-CN" b="1" dirty="0">
              <a:solidFill>
                <a:prstClr val="black"/>
              </a:solidFill>
              <a:latin typeface="微软雅黑" panose="020B0503020204020204" pitchFamily="34" charset="-122"/>
              <a:ea typeface="微软雅黑" panose="020B0503020204020204" pitchFamily="34" charset="-122"/>
            </a:endParaRPr>
          </a:p>
          <a:p>
            <a:pPr algn="ctr">
              <a:lnSpc>
                <a:spcPct val="120000"/>
              </a:lnSpc>
            </a:pPr>
            <a:r>
              <a:rPr lang="zh-CN" altLang="en-US" sz="1000" dirty="0">
                <a:solidFill>
                  <a:prstClr val="black"/>
                </a:solidFill>
                <a:latin typeface="微软雅黑" panose="020B0503020204020204" pitchFamily="34" charset="-122"/>
                <a:ea typeface="微软雅黑" panose="020B0503020204020204" pitchFamily="34" charset="-122"/>
              </a:rPr>
              <a:t>特聘研究员</a:t>
            </a:r>
            <a:endParaRPr lang="en-US" altLang="zh-CN" sz="1000" dirty="0">
              <a:solidFill>
                <a:prstClr val="black"/>
              </a:solidFill>
              <a:latin typeface="微软雅黑" panose="020B0503020204020204" pitchFamily="34" charset="-122"/>
              <a:ea typeface="微软雅黑" panose="020B0503020204020204" pitchFamily="34" charset="-122"/>
            </a:endParaRPr>
          </a:p>
          <a:p>
            <a:pPr algn="ctr">
              <a:lnSpc>
                <a:spcPct val="120000"/>
              </a:lnSpc>
            </a:pPr>
            <a:r>
              <a:rPr lang="zh-CN" altLang="en-US" sz="1000" dirty="0">
                <a:solidFill>
                  <a:prstClr val="black"/>
                </a:solidFill>
                <a:latin typeface="微软雅黑" panose="020B0503020204020204" pitchFamily="34" charset="-122"/>
                <a:ea typeface="微软雅黑" panose="020B0503020204020204" pitchFamily="34" charset="-122"/>
              </a:rPr>
              <a:t>联影智能资深科学家</a:t>
            </a:r>
          </a:p>
        </p:txBody>
      </p:sp>
      <p:pic>
        <p:nvPicPr>
          <p:cNvPr id="47" name="图片 46">
            <a:extLst>
              <a:ext uri="{FF2B5EF4-FFF2-40B4-BE49-F238E27FC236}">
                <a16:creationId xmlns:a16="http://schemas.microsoft.com/office/drawing/2014/main" id="{FEDC12B7-A6F7-41B8-BB89-BE158CADCA5A}"/>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37926" t="38544" r="41778" b="36568"/>
          <a:stretch/>
        </p:blipFill>
        <p:spPr>
          <a:xfrm rot="5400000">
            <a:off x="8666368" y="4048793"/>
            <a:ext cx="1259620" cy="1158482"/>
          </a:xfrm>
          <a:prstGeom prst="ellipse">
            <a:avLst/>
          </a:prstGeom>
          <a:ln w="63500" cap="rnd">
            <a:noFill/>
          </a:ln>
          <a:effectLst>
            <a:outerShdw blurRad="381000" dist="292100" dir="5400000" sx="-80000" sy="-18000" rotWithShape="0">
              <a:schemeClr val="bg1">
                <a:alpha val="22000"/>
              </a:schemeClr>
            </a:outerShdw>
          </a:effectLst>
          <a:scene3d>
            <a:camera prst="orthographicFront"/>
            <a:lightRig rig="contrasting" dir="t">
              <a:rot lat="0" lon="0" rev="3000000"/>
            </a:lightRig>
          </a:scene3d>
          <a:sp3d contourW="7620">
            <a:bevelT w="95250" h="31750"/>
            <a:contourClr>
              <a:srgbClr val="333333"/>
            </a:contourClr>
          </a:sp3d>
        </p:spPr>
      </p:pic>
      <p:sp>
        <p:nvSpPr>
          <p:cNvPr id="48" name="矩形 47">
            <a:extLst>
              <a:ext uri="{FF2B5EF4-FFF2-40B4-BE49-F238E27FC236}">
                <a16:creationId xmlns:a16="http://schemas.microsoft.com/office/drawing/2014/main" id="{81E82A1E-F6BE-4337-95B1-B1431AD9841B}"/>
              </a:ext>
            </a:extLst>
          </p:cNvPr>
          <p:cNvSpPr/>
          <p:nvPr/>
        </p:nvSpPr>
        <p:spPr>
          <a:xfrm>
            <a:off x="10048485" y="2594006"/>
            <a:ext cx="1467068" cy="1044517"/>
          </a:xfrm>
          <a:prstGeom prst="rect">
            <a:avLst/>
          </a:prstGeom>
        </p:spPr>
        <p:txBody>
          <a:bodyPr wrap="none">
            <a:spAutoFit/>
          </a:bodyPr>
          <a:lstStyle/>
          <a:p>
            <a:pPr algn="ctr">
              <a:lnSpc>
                <a:spcPct val="150000"/>
              </a:lnSpc>
            </a:pPr>
            <a:r>
              <a:rPr lang="zh-CN" altLang="en-US" b="1" dirty="0">
                <a:solidFill>
                  <a:prstClr val="black"/>
                </a:solidFill>
                <a:latin typeface="微软雅黑" panose="020B0503020204020204" pitchFamily="34" charset="-122"/>
                <a:ea typeface="微软雅黑" panose="020B0503020204020204" pitchFamily="34" charset="-122"/>
              </a:rPr>
              <a:t>杨志 </a:t>
            </a:r>
            <a:endParaRPr lang="en-US" altLang="zh-CN" b="1" dirty="0">
              <a:solidFill>
                <a:prstClr val="black"/>
              </a:solidFill>
              <a:latin typeface="微软雅黑" panose="020B0503020204020204" pitchFamily="34" charset="-122"/>
              <a:ea typeface="微软雅黑" panose="020B0503020204020204" pitchFamily="34" charset="-122"/>
            </a:endParaRPr>
          </a:p>
          <a:p>
            <a:pPr algn="ctr">
              <a:lnSpc>
                <a:spcPct val="120000"/>
              </a:lnSpc>
            </a:pPr>
            <a:r>
              <a:rPr lang="zh-CN" altLang="en-US" sz="1000" dirty="0">
                <a:solidFill>
                  <a:prstClr val="black"/>
                </a:solidFill>
                <a:latin typeface="微软雅黑" panose="020B0503020204020204" pitchFamily="34" charset="-122"/>
                <a:ea typeface="微软雅黑" panose="020B0503020204020204" pitchFamily="34" charset="-122"/>
              </a:rPr>
              <a:t>特聘研究员</a:t>
            </a:r>
            <a:endParaRPr lang="en-US" altLang="zh-CN" sz="1000" dirty="0">
              <a:solidFill>
                <a:prstClr val="black"/>
              </a:solidFill>
              <a:latin typeface="微软雅黑" panose="020B0503020204020204" pitchFamily="34" charset="-122"/>
              <a:ea typeface="微软雅黑" panose="020B0503020204020204" pitchFamily="34" charset="-122"/>
            </a:endParaRPr>
          </a:p>
          <a:p>
            <a:pPr algn="ctr">
              <a:lnSpc>
                <a:spcPct val="120000"/>
              </a:lnSpc>
            </a:pPr>
            <a:r>
              <a:rPr lang="zh-CN" altLang="en-US" sz="1000" dirty="0">
                <a:solidFill>
                  <a:prstClr val="black"/>
                </a:solidFill>
                <a:latin typeface="微软雅黑" panose="020B0503020204020204" pitchFamily="34" charset="-122"/>
                <a:ea typeface="微软雅黑" panose="020B0503020204020204" pitchFamily="34" charset="-122"/>
              </a:rPr>
              <a:t>上海市精神卫生中心</a:t>
            </a:r>
            <a:br>
              <a:rPr lang="en-US" altLang="zh-CN" sz="1000" dirty="0">
                <a:solidFill>
                  <a:prstClr val="black"/>
                </a:solidFill>
                <a:latin typeface="微软雅黑" panose="020B0503020204020204" pitchFamily="34" charset="-122"/>
                <a:ea typeface="微软雅黑" panose="020B0503020204020204" pitchFamily="34" charset="-122"/>
              </a:rPr>
            </a:br>
            <a:r>
              <a:rPr lang="zh-CN" altLang="en-US" sz="1000" dirty="0">
                <a:solidFill>
                  <a:prstClr val="black"/>
                </a:solidFill>
                <a:latin typeface="微软雅黑" panose="020B0503020204020204" pitchFamily="34" charset="-122"/>
                <a:ea typeface="微软雅黑" panose="020B0503020204020204" pitchFamily="34" charset="-122"/>
              </a:rPr>
              <a:t>神经影像平台执行主任</a:t>
            </a:r>
          </a:p>
        </p:txBody>
      </p:sp>
      <p:pic>
        <p:nvPicPr>
          <p:cNvPr id="52" name="图片 51">
            <a:extLst>
              <a:ext uri="{FF2B5EF4-FFF2-40B4-BE49-F238E27FC236}">
                <a16:creationId xmlns:a16="http://schemas.microsoft.com/office/drawing/2014/main" id="{6DA3DEBC-12DB-4C8B-B714-13B89D476C0B}"/>
              </a:ext>
            </a:extLst>
          </p:cNvPr>
          <p:cNvPicPr preferRelativeResize="0">
            <a:picLocks/>
          </p:cNvPicPr>
          <p:nvPr/>
        </p:nvPicPr>
        <p:blipFill>
          <a:blip r:embed="rId15" cstate="print">
            <a:extLst>
              <a:ext uri="{28A0092B-C50C-407E-A947-70E740481C1C}">
                <a14:useLocalDpi xmlns:a14="http://schemas.microsoft.com/office/drawing/2010/main" val="0"/>
              </a:ext>
            </a:extLst>
          </a:blip>
          <a:stretch>
            <a:fillRect/>
          </a:stretch>
        </p:blipFill>
        <p:spPr>
          <a:xfrm>
            <a:off x="10250210" y="1253053"/>
            <a:ext cx="1231200" cy="1231200"/>
          </a:xfrm>
          <a:prstGeom prst="ellipse">
            <a:avLst/>
          </a:prstGeom>
          <a:ln w="63500" cap="rnd">
            <a:noFill/>
          </a:ln>
          <a:effectLst>
            <a:outerShdw blurRad="177800" dist="292100" dir="5400000" sx="-80000" sy="-18000" rotWithShape="0">
              <a:schemeClr val="bg1">
                <a:alpha val="0"/>
              </a:scheme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677750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B494D-ABBB-4286-B79D-35D3DB286F2F}"/>
              </a:ext>
            </a:extLst>
          </p:cNvPr>
          <p:cNvSpPr>
            <a:spLocks noGrp="1"/>
          </p:cNvSpPr>
          <p:nvPr>
            <p:ph type="title"/>
          </p:nvPr>
        </p:nvSpPr>
        <p:spPr/>
        <p:txBody>
          <a:bodyPr/>
          <a:lstStyle/>
          <a:p>
            <a:r>
              <a:rPr lang="zh-CN" altLang="en-US" dirty="0"/>
              <a:t>生物医学工程是什么？</a:t>
            </a:r>
            <a:endParaRPr lang="en-US" dirty="0"/>
          </a:p>
        </p:txBody>
      </p:sp>
      <p:sp>
        <p:nvSpPr>
          <p:cNvPr id="3" name="Content Placeholder 2">
            <a:extLst>
              <a:ext uri="{FF2B5EF4-FFF2-40B4-BE49-F238E27FC236}">
                <a16:creationId xmlns:a16="http://schemas.microsoft.com/office/drawing/2014/main" id="{8422AAF4-28D3-406D-8C6D-538F8711E3AA}"/>
              </a:ext>
            </a:extLst>
          </p:cNvPr>
          <p:cNvSpPr>
            <a:spLocks noGrp="1"/>
          </p:cNvSpPr>
          <p:nvPr>
            <p:ph idx="1"/>
          </p:nvPr>
        </p:nvSpPr>
        <p:spPr>
          <a:xfrm>
            <a:off x="1390510" y="1825625"/>
            <a:ext cx="9183295" cy="4351338"/>
          </a:xfrm>
        </p:spPr>
        <p:txBody>
          <a:bodyPr>
            <a:normAutofit/>
          </a:bodyPr>
          <a:lstStyle/>
          <a:p>
            <a:pPr marL="0" indent="0">
              <a:buNone/>
            </a:pPr>
            <a:endParaRPr lang="en-US" altLang="zh-CN" sz="3200" b="1" dirty="0"/>
          </a:p>
          <a:p>
            <a:pPr marL="0" indent="0">
              <a:lnSpc>
                <a:spcPct val="150000"/>
              </a:lnSpc>
              <a:buNone/>
            </a:pPr>
            <a:r>
              <a:rPr lang="zh-CN" altLang="en-US" sz="3200" b="1" dirty="0"/>
              <a:t>生物医学工程</a:t>
            </a:r>
            <a:r>
              <a:rPr lang="zh-CN" altLang="en-US" sz="3200" dirty="0"/>
              <a:t>（</a:t>
            </a:r>
            <a:r>
              <a:rPr lang="en-US" altLang="zh-CN" sz="3200" dirty="0"/>
              <a:t>Biomedical Engineering, i.e. BME</a:t>
            </a:r>
            <a:r>
              <a:rPr lang="zh-CN" altLang="en-US" sz="3200" dirty="0"/>
              <a:t>）是一门交叉学科，其主要特点是运用</a:t>
            </a:r>
            <a:r>
              <a:rPr lang="zh-CN" altLang="en-US" sz="3200" b="1" dirty="0"/>
              <a:t>工程学原理及设计理念</a:t>
            </a:r>
            <a:r>
              <a:rPr lang="zh-CN" altLang="en-US" sz="3200" dirty="0"/>
              <a:t>，解决</a:t>
            </a:r>
            <a:r>
              <a:rPr lang="zh-CN" altLang="en-US" sz="3200" u="sng" dirty="0"/>
              <a:t>生物学</a:t>
            </a:r>
            <a:r>
              <a:rPr lang="zh-CN" altLang="en-US" sz="3200" dirty="0"/>
              <a:t>和</a:t>
            </a:r>
            <a:r>
              <a:rPr lang="zh-CN" altLang="en-US" sz="3200" u="sng" dirty="0"/>
              <a:t>医学</a:t>
            </a:r>
            <a:r>
              <a:rPr lang="zh-CN" altLang="en-US" sz="3200" dirty="0"/>
              <a:t>领域中的问题。</a:t>
            </a:r>
            <a:endParaRPr lang="en-US" altLang="zh-CN" sz="3200" dirty="0"/>
          </a:p>
        </p:txBody>
      </p:sp>
      <p:sp>
        <p:nvSpPr>
          <p:cNvPr id="4" name="Date Placeholder 3">
            <a:extLst>
              <a:ext uri="{FF2B5EF4-FFF2-40B4-BE49-F238E27FC236}">
                <a16:creationId xmlns:a16="http://schemas.microsoft.com/office/drawing/2014/main" id="{97D4442C-05DF-4A59-BEAF-3030CAD8FFB0}"/>
              </a:ext>
            </a:extLst>
          </p:cNvPr>
          <p:cNvSpPr>
            <a:spLocks noGrp="1"/>
          </p:cNvSpPr>
          <p:nvPr>
            <p:ph type="dt" sz="half" idx="10"/>
          </p:nvPr>
        </p:nvSpPr>
        <p:spPr/>
        <p:txBody>
          <a:bodyPr/>
          <a:lstStyle/>
          <a:p>
            <a:r>
              <a:rPr lang="en-US"/>
              <a:t>BME1101 -《生物医学工程学导论》</a:t>
            </a:r>
          </a:p>
        </p:txBody>
      </p:sp>
      <p:sp>
        <p:nvSpPr>
          <p:cNvPr id="5" name="Footer Placeholder 4">
            <a:extLst>
              <a:ext uri="{FF2B5EF4-FFF2-40B4-BE49-F238E27FC236}">
                <a16:creationId xmlns:a16="http://schemas.microsoft.com/office/drawing/2014/main" id="{3B4300E2-B4EB-47DF-A081-9B29DC2B9CB4}"/>
              </a:ext>
            </a:extLst>
          </p:cNvPr>
          <p:cNvSpPr>
            <a:spLocks noGrp="1"/>
          </p:cNvSpPr>
          <p:nvPr>
            <p:ph type="ftr" sz="quarter" idx="11"/>
          </p:nvPr>
        </p:nvSpPr>
        <p:spPr/>
        <p:txBody>
          <a:bodyPr/>
          <a:lstStyle/>
          <a:p>
            <a:r>
              <a:rPr lang="en-US"/>
              <a:t>L1: Introduction to Biomedical Engineering</a:t>
            </a:r>
          </a:p>
        </p:txBody>
      </p:sp>
      <p:sp>
        <p:nvSpPr>
          <p:cNvPr id="6" name="Slide Number Placeholder 5">
            <a:extLst>
              <a:ext uri="{FF2B5EF4-FFF2-40B4-BE49-F238E27FC236}">
                <a16:creationId xmlns:a16="http://schemas.microsoft.com/office/drawing/2014/main" id="{032AE4CE-03F3-4012-8AB3-B8E0267D2CA6}"/>
              </a:ext>
            </a:extLst>
          </p:cNvPr>
          <p:cNvSpPr>
            <a:spLocks noGrp="1"/>
          </p:cNvSpPr>
          <p:nvPr>
            <p:ph type="sldNum" sz="quarter" idx="12"/>
          </p:nvPr>
        </p:nvSpPr>
        <p:spPr/>
        <p:txBody>
          <a:bodyPr/>
          <a:lstStyle/>
          <a:p>
            <a:fld id="{521CE3F2-4AEB-D446-A39E-E6B6B04BE5C1}" type="slidenum">
              <a:rPr lang="en-US" smtClean="0"/>
              <a:t>5</a:t>
            </a:fld>
            <a:endParaRPr lang="en-US"/>
          </a:p>
        </p:txBody>
      </p:sp>
    </p:spTree>
    <p:extLst>
      <p:ext uri="{BB962C8B-B14F-4D97-AF65-F5344CB8AC3E}">
        <p14:creationId xmlns:p14="http://schemas.microsoft.com/office/powerpoint/2010/main" val="14500241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04064-7662-4B6B-8C36-CB89138F3F9C}"/>
              </a:ext>
            </a:extLst>
          </p:cNvPr>
          <p:cNvSpPr>
            <a:spLocks noGrp="1"/>
          </p:cNvSpPr>
          <p:nvPr>
            <p:ph type="title"/>
          </p:nvPr>
        </p:nvSpPr>
        <p:spPr/>
        <p:txBody>
          <a:bodyPr>
            <a:normAutofit/>
          </a:bodyPr>
          <a:lstStyle/>
          <a:p>
            <a:r>
              <a:rPr lang="en-US" sz="3200" dirty="0"/>
              <a:t>Lecture 1: </a:t>
            </a:r>
            <a:r>
              <a:rPr lang="zh-CN" altLang="en-US" sz="3200" dirty="0"/>
              <a:t>生医工专业及本课程介绍</a:t>
            </a:r>
            <a:endParaRPr lang="en-US" sz="3200" dirty="0"/>
          </a:p>
        </p:txBody>
      </p:sp>
      <p:sp>
        <p:nvSpPr>
          <p:cNvPr id="3" name="Content Placeholder 2">
            <a:extLst>
              <a:ext uri="{FF2B5EF4-FFF2-40B4-BE49-F238E27FC236}">
                <a16:creationId xmlns:a16="http://schemas.microsoft.com/office/drawing/2014/main" id="{07F3E896-0475-4F9D-9F9E-57A28A517AF3}"/>
              </a:ext>
            </a:extLst>
          </p:cNvPr>
          <p:cNvSpPr>
            <a:spLocks noGrp="1"/>
          </p:cNvSpPr>
          <p:nvPr>
            <p:ph idx="1"/>
          </p:nvPr>
        </p:nvSpPr>
        <p:spPr>
          <a:xfrm>
            <a:off x="838200" y="1683415"/>
            <a:ext cx="10515600" cy="4493548"/>
          </a:xfrm>
        </p:spPr>
        <p:txBody>
          <a:bodyPr>
            <a:normAutofit/>
          </a:bodyPr>
          <a:lstStyle/>
          <a:p>
            <a:pPr>
              <a:buFont typeface="Wingdings" panose="05000000000000000000" pitchFamily="2" charset="2"/>
              <a:buChar char="q"/>
            </a:pPr>
            <a:endParaRPr lang="en-US" sz="2400" dirty="0">
              <a:solidFill>
                <a:srgbClr val="FF0000"/>
              </a:solidFill>
            </a:endParaRPr>
          </a:p>
          <a:p>
            <a:pPr>
              <a:buFont typeface="Wingdings" panose="05000000000000000000" pitchFamily="2" charset="2"/>
              <a:buChar char="q"/>
            </a:pPr>
            <a:r>
              <a:rPr lang="en-US" sz="2400" dirty="0"/>
              <a:t>What </a:t>
            </a:r>
            <a:r>
              <a:rPr lang="zh-CN" altLang="en-US" sz="2400" dirty="0"/>
              <a:t>生医工是什么</a:t>
            </a:r>
            <a:endParaRPr lang="en-US" altLang="zh-CN" sz="2400" dirty="0"/>
          </a:p>
          <a:p>
            <a:pPr>
              <a:buFont typeface="Wingdings" panose="05000000000000000000" pitchFamily="2" charset="2"/>
              <a:buChar char="q"/>
            </a:pPr>
            <a:endParaRPr lang="en-US" sz="2400" dirty="0">
              <a:solidFill>
                <a:srgbClr val="FF0000"/>
              </a:solidFill>
            </a:endParaRPr>
          </a:p>
          <a:p>
            <a:pPr>
              <a:buFont typeface="Wingdings" panose="05000000000000000000" pitchFamily="2" charset="2"/>
              <a:buChar char="q"/>
            </a:pPr>
            <a:r>
              <a:rPr lang="en-US" sz="2400" dirty="0"/>
              <a:t>Why </a:t>
            </a:r>
            <a:r>
              <a:rPr lang="zh-CN" altLang="en-US" sz="2400" dirty="0"/>
              <a:t>为什么做生医工</a:t>
            </a:r>
            <a:endParaRPr lang="en-US" altLang="zh-CN" sz="2400" dirty="0"/>
          </a:p>
          <a:p>
            <a:pPr>
              <a:buFont typeface="Wingdings" panose="05000000000000000000" pitchFamily="2" charset="2"/>
              <a:buChar char="q"/>
            </a:pPr>
            <a:endParaRPr lang="en-US" sz="2400" dirty="0"/>
          </a:p>
          <a:p>
            <a:pPr>
              <a:buFont typeface="Wingdings" panose="05000000000000000000" pitchFamily="2" charset="2"/>
              <a:buChar char="q"/>
            </a:pPr>
            <a:r>
              <a:rPr lang="en-US" sz="2400" dirty="0"/>
              <a:t>Who </a:t>
            </a:r>
            <a:r>
              <a:rPr lang="zh-CN" altLang="en-US" sz="2400" dirty="0"/>
              <a:t>谁是生医工</a:t>
            </a:r>
            <a:endParaRPr lang="en-US" altLang="zh-CN" sz="2400" dirty="0"/>
          </a:p>
          <a:p>
            <a:pPr>
              <a:buFont typeface="Wingdings" panose="05000000000000000000" pitchFamily="2" charset="2"/>
              <a:buChar char="q"/>
            </a:pPr>
            <a:endParaRPr lang="en-US" sz="2400" dirty="0"/>
          </a:p>
          <a:p>
            <a:pPr>
              <a:buFont typeface="Wingdings" panose="05000000000000000000" pitchFamily="2" charset="2"/>
              <a:buChar char="q"/>
            </a:pPr>
            <a:r>
              <a:rPr lang="en-US" sz="2400" dirty="0">
                <a:solidFill>
                  <a:srgbClr val="FF0000"/>
                </a:solidFill>
              </a:rPr>
              <a:t>How </a:t>
            </a:r>
            <a:r>
              <a:rPr lang="zh-CN" altLang="en-US" sz="2400" dirty="0">
                <a:solidFill>
                  <a:srgbClr val="FF0000"/>
                </a:solidFill>
              </a:rPr>
              <a:t>怎样成为生医工</a:t>
            </a:r>
            <a:endParaRPr lang="en-US" sz="2000" dirty="0">
              <a:solidFill>
                <a:srgbClr val="FF0000"/>
              </a:solidFill>
            </a:endParaRPr>
          </a:p>
          <a:p>
            <a:pPr lvl="1"/>
            <a:endParaRPr lang="en-US" sz="2000" dirty="0"/>
          </a:p>
          <a:p>
            <a:pPr lvl="1"/>
            <a:endParaRPr lang="en-US" sz="2000" dirty="0"/>
          </a:p>
        </p:txBody>
      </p:sp>
      <p:sp>
        <p:nvSpPr>
          <p:cNvPr id="4" name="Date Placeholder 3">
            <a:extLst>
              <a:ext uri="{FF2B5EF4-FFF2-40B4-BE49-F238E27FC236}">
                <a16:creationId xmlns:a16="http://schemas.microsoft.com/office/drawing/2014/main" id="{BFF11C4C-97CA-4EAC-91A5-FE3E0D94C75E}"/>
              </a:ext>
            </a:extLst>
          </p:cNvPr>
          <p:cNvSpPr>
            <a:spLocks noGrp="1"/>
          </p:cNvSpPr>
          <p:nvPr>
            <p:ph type="dt" sz="half" idx="10"/>
          </p:nvPr>
        </p:nvSpPr>
        <p:spPr>
          <a:prstGeom prst="rect">
            <a:avLst/>
          </a:prstGeom>
        </p:spPr>
        <p:txBody>
          <a:bodyPr/>
          <a:lstStyle/>
          <a:p>
            <a:r>
              <a:rPr lang="en-US"/>
              <a:t>BME1101 -《生物医学工程学导论》</a:t>
            </a:r>
          </a:p>
        </p:txBody>
      </p:sp>
      <p:sp>
        <p:nvSpPr>
          <p:cNvPr id="5" name="Footer Placeholder 4">
            <a:extLst>
              <a:ext uri="{FF2B5EF4-FFF2-40B4-BE49-F238E27FC236}">
                <a16:creationId xmlns:a16="http://schemas.microsoft.com/office/drawing/2014/main" id="{15B969BA-8F2F-45D1-B815-5F8B68FDF1A8}"/>
              </a:ext>
            </a:extLst>
          </p:cNvPr>
          <p:cNvSpPr>
            <a:spLocks noGrp="1"/>
          </p:cNvSpPr>
          <p:nvPr>
            <p:ph type="ftr" sz="quarter" idx="11"/>
          </p:nvPr>
        </p:nvSpPr>
        <p:spPr>
          <a:prstGeom prst="rect">
            <a:avLst/>
          </a:prstGeom>
        </p:spPr>
        <p:txBody>
          <a:bodyPr/>
          <a:lstStyle/>
          <a:p>
            <a:r>
              <a:rPr lang="en-US"/>
              <a:t>L1: Introduction to Biomedical Engineering</a:t>
            </a:r>
          </a:p>
        </p:txBody>
      </p:sp>
      <p:sp>
        <p:nvSpPr>
          <p:cNvPr id="6" name="Slide Number Placeholder 5">
            <a:extLst>
              <a:ext uri="{FF2B5EF4-FFF2-40B4-BE49-F238E27FC236}">
                <a16:creationId xmlns:a16="http://schemas.microsoft.com/office/drawing/2014/main" id="{1E56E29C-DE5F-4003-9BD3-0734C2E69A38}"/>
              </a:ext>
            </a:extLst>
          </p:cNvPr>
          <p:cNvSpPr>
            <a:spLocks noGrp="1"/>
          </p:cNvSpPr>
          <p:nvPr>
            <p:ph type="sldNum" sz="quarter" idx="12"/>
          </p:nvPr>
        </p:nvSpPr>
        <p:spPr>
          <a:prstGeom prst="rect">
            <a:avLst/>
          </a:prstGeom>
        </p:spPr>
        <p:txBody>
          <a:bodyPr/>
          <a:lstStyle/>
          <a:p>
            <a:fld id="{521CE3F2-4AEB-D446-A39E-E6B6B04BE5C1}" type="slidenum">
              <a:rPr lang="en-US" smtClean="0"/>
              <a:t>50</a:t>
            </a:fld>
            <a:endParaRPr lang="en-US"/>
          </a:p>
        </p:txBody>
      </p:sp>
    </p:spTree>
    <p:extLst>
      <p:ext uri="{BB962C8B-B14F-4D97-AF65-F5344CB8AC3E}">
        <p14:creationId xmlns:p14="http://schemas.microsoft.com/office/powerpoint/2010/main" val="10162200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zh-CN" altLang="en-US" dirty="0"/>
              <a:t>教学目标</a:t>
            </a:r>
            <a:endParaRPr lang="en-US" dirty="0"/>
          </a:p>
        </p:txBody>
      </p:sp>
      <p:sp>
        <p:nvSpPr>
          <p:cNvPr id="6" name="Content Placeholder 5"/>
          <p:cNvSpPr>
            <a:spLocks noGrp="1"/>
          </p:cNvSpPr>
          <p:nvPr>
            <p:ph idx="1"/>
          </p:nvPr>
        </p:nvSpPr>
        <p:spPr/>
        <p:txBody>
          <a:bodyPr>
            <a:normAutofit/>
          </a:bodyPr>
          <a:lstStyle/>
          <a:p>
            <a:pPr lvl="1"/>
            <a:endParaRPr lang="en-US" altLang="zh-CN" b="1" dirty="0"/>
          </a:p>
          <a:p>
            <a:r>
              <a:rPr lang="zh-CN" altLang="en-US" b="1" dirty="0"/>
              <a:t>知识认知能力</a:t>
            </a:r>
            <a:r>
              <a:rPr lang="zh-CN" altLang="en-US" dirty="0"/>
              <a:t>：通过本课程的学习与训练，学生能掌握生物医学工程是什么和做什么，为学生将来能进入课题组开展生物医学工程科研领域的相关研究打下基础。</a:t>
            </a:r>
            <a:endParaRPr lang="en-US" altLang="zh-CN" dirty="0"/>
          </a:p>
          <a:p>
            <a:endParaRPr lang="en-US" dirty="0"/>
          </a:p>
          <a:p>
            <a:r>
              <a:rPr lang="zh-CN" altLang="en-US" b="1" dirty="0"/>
              <a:t>综合素质能力：</a:t>
            </a:r>
            <a:r>
              <a:rPr lang="zh-CN" altLang="en-US" dirty="0"/>
              <a:t>能对</a:t>
            </a:r>
            <a:r>
              <a:rPr lang="en-US" dirty="0"/>
              <a:t>BME</a:t>
            </a:r>
            <a:r>
              <a:rPr lang="zh-CN" altLang="en-US" dirty="0"/>
              <a:t>相关行业的发展现状有客观的认识，能理解</a:t>
            </a:r>
            <a:r>
              <a:rPr lang="en-US" dirty="0"/>
              <a:t>BME</a:t>
            </a:r>
            <a:r>
              <a:rPr lang="zh-CN" altLang="en-US" dirty="0"/>
              <a:t>职业道德和规范，能形成团队合作的能力，具备科学精神和工程师的基本素养，具备科技报国的家国情怀和使命担当。</a:t>
            </a:r>
            <a:endParaRPr lang="en-US" dirty="0"/>
          </a:p>
          <a:p>
            <a:pPr marL="0" indent="0">
              <a:buNone/>
            </a:pPr>
            <a:endParaRPr lang="en-US" sz="2400" dirty="0"/>
          </a:p>
        </p:txBody>
      </p:sp>
      <p:sp>
        <p:nvSpPr>
          <p:cNvPr id="2" name="Date Placeholder 1">
            <a:extLst>
              <a:ext uri="{FF2B5EF4-FFF2-40B4-BE49-F238E27FC236}">
                <a16:creationId xmlns:a16="http://schemas.microsoft.com/office/drawing/2014/main" id="{10F2A90F-126F-40D9-98B1-06740E7920A0}"/>
              </a:ext>
            </a:extLst>
          </p:cNvPr>
          <p:cNvSpPr>
            <a:spLocks noGrp="1"/>
          </p:cNvSpPr>
          <p:nvPr>
            <p:ph type="dt" sz="half" idx="10"/>
          </p:nvPr>
        </p:nvSpPr>
        <p:spPr/>
        <p:txBody>
          <a:bodyPr/>
          <a:lstStyle/>
          <a:p>
            <a:r>
              <a:rPr lang="en-US"/>
              <a:t>BME1101 -《生物医学工程学导论》</a:t>
            </a:r>
          </a:p>
        </p:txBody>
      </p:sp>
      <p:sp>
        <p:nvSpPr>
          <p:cNvPr id="3" name="Footer Placeholder 2">
            <a:extLst>
              <a:ext uri="{FF2B5EF4-FFF2-40B4-BE49-F238E27FC236}">
                <a16:creationId xmlns:a16="http://schemas.microsoft.com/office/drawing/2014/main" id="{C851745B-5CED-413A-AD94-9DF3AA28574F}"/>
              </a:ext>
            </a:extLst>
          </p:cNvPr>
          <p:cNvSpPr>
            <a:spLocks noGrp="1"/>
          </p:cNvSpPr>
          <p:nvPr>
            <p:ph type="ftr" sz="quarter" idx="11"/>
          </p:nvPr>
        </p:nvSpPr>
        <p:spPr/>
        <p:txBody>
          <a:bodyPr/>
          <a:lstStyle/>
          <a:p>
            <a:r>
              <a:rPr lang="en-US"/>
              <a:t>L1: Introduction to Biomedical Engineering</a:t>
            </a:r>
          </a:p>
        </p:txBody>
      </p:sp>
      <p:sp>
        <p:nvSpPr>
          <p:cNvPr id="4" name="Slide Number Placeholder 3">
            <a:extLst>
              <a:ext uri="{FF2B5EF4-FFF2-40B4-BE49-F238E27FC236}">
                <a16:creationId xmlns:a16="http://schemas.microsoft.com/office/drawing/2014/main" id="{886633CA-1533-4298-B968-437133EDD0FA}"/>
              </a:ext>
            </a:extLst>
          </p:cNvPr>
          <p:cNvSpPr>
            <a:spLocks noGrp="1"/>
          </p:cNvSpPr>
          <p:nvPr>
            <p:ph type="sldNum" sz="quarter" idx="12"/>
          </p:nvPr>
        </p:nvSpPr>
        <p:spPr/>
        <p:txBody>
          <a:bodyPr/>
          <a:lstStyle/>
          <a:p>
            <a:fld id="{521CE3F2-4AEB-D446-A39E-E6B6B04BE5C1}" type="slidenum">
              <a:rPr lang="en-US" smtClean="0"/>
              <a:t>51</a:t>
            </a:fld>
            <a:endParaRPr lang="en-US" dirty="0"/>
          </a:p>
        </p:txBody>
      </p:sp>
    </p:spTree>
    <p:extLst>
      <p:ext uri="{BB962C8B-B14F-4D97-AF65-F5344CB8AC3E}">
        <p14:creationId xmlns:p14="http://schemas.microsoft.com/office/powerpoint/2010/main" val="5428328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0F452-81B9-4B13-80D8-BB4A7B0A5525}"/>
              </a:ext>
            </a:extLst>
          </p:cNvPr>
          <p:cNvSpPr>
            <a:spLocks noGrp="1"/>
          </p:cNvSpPr>
          <p:nvPr>
            <p:ph type="title"/>
          </p:nvPr>
        </p:nvSpPr>
        <p:spPr>
          <a:xfrm>
            <a:off x="838199" y="231069"/>
            <a:ext cx="10515600" cy="862913"/>
          </a:xfrm>
        </p:spPr>
        <p:txBody>
          <a:bodyPr/>
          <a:lstStyle/>
          <a:p>
            <a:r>
              <a:rPr lang="zh-CN" altLang="en-US" dirty="0"/>
              <a:t>教学计划</a:t>
            </a:r>
            <a:endParaRPr lang="en-US" dirty="0"/>
          </a:p>
        </p:txBody>
      </p:sp>
      <p:graphicFrame>
        <p:nvGraphicFramePr>
          <p:cNvPr id="7" name="Content Placeholder 6">
            <a:extLst>
              <a:ext uri="{FF2B5EF4-FFF2-40B4-BE49-F238E27FC236}">
                <a16:creationId xmlns:a16="http://schemas.microsoft.com/office/drawing/2014/main" id="{429E3C9D-D002-4C92-B8B1-2383DA570DA8}"/>
              </a:ext>
            </a:extLst>
          </p:cNvPr>
          <p:cNvGraphicFramePr>
            <a:graphicFrameLocks noGrp="1"/>
          </p:cNvGraphicFramePr>
          <p:nvPr>
            <p:ph idx="1"/>
            <p:extLst>
              <p:ext uri="{D42A27DB-BD31-4B8C-83A1-F6EECF244321}">
                <p14:modId xmlns:p14="http://schemas.microsoft.com/office/powerpoint/2010/main" val="100254940"/>
              </p:ext>
            </p:extLst>
          </p:nvPr>
        </p:nvGraphicFramePr>
        <p:xfrm>
          <a:off x="1276667" y="1095619"/>
          <a:ext cx="9638663" cy="5146039"/>
        </p:xfrm>
        <a:graphic>
          <a:graphicData uri="http://schemas.openxmlformats.org/drawingml/2006/table">
            <a:tbl>
              <a:tblPr firstRow="1" firstCol="1" bandRow="1">
                <a:tableStyleId>{5C22544A-7EE6-4342-B048-85BDC9FD1C3A}</a:tableStyleId>
              </a:tblPr>
              <a:tblGrid>
                <a:gridCol w="796897">
                  <a:extLst>
                    <a:ext uri="{9D8B030D-6E8A-4147-A177-3AD203B41FA5}">
                      <a16:colId xmlns:a16="http://schemas.microsoft.com/office/drawing/2014/main" val="3361350251"/>
                    </a:ext>
                  </a:extLst>
                </a:gridCol>
                <a:gridCol w="986635">
                  <a:extLst>
                    <a:ext uri="{9D8B030D-6E8A-4147-A177-3AD203B41FA5}">
                      <a16:colId xmlns:a16="http://schemas.microsoft.com/office/drawing/2014/main" val="1201986747"/>
                    </a:ext>
                  </a:extLst>
                </a:gridCol>
                <a:gridCol w="4439857">
                  <a:extLst>
                    <a:ext uri="{9D8B030D-6E8A-4147-A177-3AD203B41FA5}">
                      <a16:colId xmlns:a16="http://schemas.microsoft.com/office/drawing/2014/main" val="1540502676"/>
                    </a:ext>
                  </a:extLst>
                </a:gridCol>
                <a:gridCol w="1366110">
                  <a:extLst>
                    <a:ext uri="{9D8B030D-6E8A-4147-A177-3AD203B41FA5}">
                      <a16:colId xmlns:a16="http://schemas.microsoft.com/office/drawing/2014/main" val="2341687926"/>
                    </a:ext>
                  </a:extLst>
                </a:gridCol>
                <a:gridCol w="938050">
                  <a:extLst>
                    <a:ext uri="{9D8B030D-6E8A-4147-A177-3AD203B41FA5}">
                      <a16:colId xmlns:a16="http://schemas.microsoft.com/office/drawing/2014/main" val="1486778216"/>
                    </a:ext>
                  </a:extLst>
                </a:gridCol>
                <a:gridCol w="1111114">
                  <a:extLst>
                    <a:ext uri="{9D8B030D-6E8A-4147-A177-3AD203B41FA5}">
                      <a16:colId xmlns:a16="http://schemas.microsoft.com/office/drawing/2014/main" val="3496018413"/>
                    </a:ext>
                  </a:extLst>
                </a:gridCol>
              </a:tblGrid>
              <a:tr h="442093">
                <a:tc>
                  <a:txBody>
                    <a:bodyPr/>
                    <a:lstStyle/>
                    <a:p>
                      <a:pPr marL="0" marR="0" algn="l">
                        <a:lnSpc>
                          <a:spcPct val="150000"/>
                        </a:lnSpc>
                        <a:spcBef>
                          <a:spcPts val="0"/>
                        </a:spcBef>
                        <a:spcAft>
                          <a:spcPts val="0"/>
                        </a:spcAft>
                      </a:pPr>
                      <a:r>
                        <a:rPr lang="zh-CN" sz="1400" kern="100">
                          <a:effectLst/>
                        </a:rPr>
                        <a:t>教学周</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tc>
                  <a:txBody>
                    <a:bodyPr/>
                    <a:lstStyle/>
                    <a:p>
                      <a:pPr marL="0" marR="0" algn="l">
                        <a:lnSpc>
                          <a:spcPct val="150000"/>
                        </a:lnSpc>
                        <a:spcBef>
                          <a:spcPts val="0"/>
                        </a:spcBef>
                        <a:spcAft>
                          <a:spcPts val="0"/>
                        </a:spcAft>
                      </a:pPr>
                      <a:r>
                        <a:rPr lang="zh-CN" sz="1400" kern="100">
                          <a:effectLst/>
                        </a:rPr>
                        <a:t>教师</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tc>
                  <a:txBody>
                    <a:bodyPr/>
                    <a:lstStyle/>
                    <a:p>
                      <a:pPr marL="0" marR="0" algn="l">
                        <a:lnSpc>
                          <a:spcPct val="150000"/>
                        </a:lnSpc>
                        <a:spcBef>
                          <a:spcPts val="0"/>
                        </a:spcBef>
                        <a:spcAft>
                          <a:spcPts val="0"/>
                        </a:spcAft>
                      </a:pPr>
                      <a:r>
                        <a:rPr lang="zh-CN" sz="1400" kern="100">
                          <a:effectLst/>
                        </a:rPr>
                        <a:t>主要教学内容</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tc>
                  <a:txBody>
                    <a:bodyPr/>
                    <a:lstStyle/>
                    <a:p>
                      <a:pPr marL="0" marR="0" algn="l">
                        <a:lnSpc>
                          <a:spcPct val="150000"/>
                        </a:lnSpc>
                        <a:spcBef>
                          <a:spcPts val="0"/>
                        </a:spcBef>
                        <a:spcAft>
                          <a:spcPts val="0"/>
                        </a:spcAft>
                      </a:pPr>
                      <a:r>
                        <a:rPr lang="zh-CN" sz="1400" kern="100">
                          <a:effectLst/>
                        </a:rPr>
                        <a:t>内容板块分类</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tc>
                  <a:txBody>
                    <a:bodyPr/>
                    <a:lstStyle/>
                    <a:p>
                      <a:pPr marL="0" marR="0" algn="l">
                        <a:lnSpc>
                          <a:spcPct val="150000"/>
                        </a:lnSpc>
                        <a:spcBef>
                          <a:spcPts val="0"/>
                        </a:spcBef>
                        <a:spcAft>
                          <a:spcPts val="0"/>
                        </a:spcAft>
                      </a:pPr>
                      <a:r>
                        <a:rPr lang="zh-CN" sz="1400" kern="100">
                          <a:effectLst/>
                        </a:rPr>
                        <a:t>学时安排</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tc>
                  <a:txBody>
                    <a:bodyPr/>
                    <a:lstStyle/>
                    <a:p>
                      <a:pPr marL="0" marR="0" algn="l">
                        <a:lnSpc>
                          <a:spcPct val="150000"/>
                        </a:lnSpc>
                        <a:spcBef>
                          <a:spcPts val="0"/>
                        </a:spcBef>
                        <a:spcAft>
                          <a:spcPts val="0"/>
                        </a:spcAft>
                      </a:pPr>
                      <a:r>
                        <a:rPr lang="zh-CN" sz="1400" kern="100">
                          <a:effectLst/>
                        </a:rPr>
                        <a:t>教学方法</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extLst>
                  <a:ext uri="{0D108BD9-81ED-4DB2-BD59-A6C34878D82A}">
                    <a16:rowId xmlns:a16="http://schemas.microsoft.com/office/drawing/2014/main" val="2658971970"/>
                  </a:ext>
                </a:extLst>
              </a:tr>
              <a:tr h="442093">
                <a:tc>
                  <a:txBody>
                    <a:bodyPr/>
                    <a:lstStyle/>
                    <a:p>
                      <a:pPr marL="0" marR="0" algn="l">
                        <a:lnSpc>
                          <a:spcPct val="150000"/>
                        </a:lnSpc>
                        <a:spcBef>
                          <a:spcPts val="0"/>
                        </a:spcBef>
                        <a:spcAft>
                          <a:spcPts val="0"/>
                        </a:spcAft>
                      </a:pPr>
                      <a:r>
                        <a:rPr lang="en-US" sz="1400" kern="100">
                          <a:effectLst/>
                        </a:rPr>
                        <a:t>1-4</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tc>
                  <a:txBody>
                    <a:bodyPr/>
                    <a:lstStyle/>
                    <a:p>
                      <a:pPr marL="0" marR="0" algn="l">
                        <a:lnSpc>
                          <a:spcPct val="150000"/>
                        </a:lnSpc>
                        <a:spcBef>
                          <a:spcPts val="0"/>
                        </a:spcBef>
                        <a:spcAft>
                          <a:spcPts val="0"/>
                        </a:spcAft>
                      </a:pPr>
                      <a:r>
                        <a:rPr lang="zh-CN" sz="1400" kern="100">
                          <a:effectLst/>
                        </a:rPr>
                        <a:t>曹国华</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tc>
                  <a:txBody>
                    <a:bodyPr/>
                    <a:lstStyle/>
                    <a:p>
                      <a:pPr marL="0" marR="0" algn="l">
                        <a:lnSpc>
                          <a:spcPct val="150000"/>
                        </a:lnSpc>
                        <a:spcBef>
                          <a:spcPts val="0"/>
                        </a:spcBef>
                        <a:spcAft>
                          <a:spcPts val="0"/>
                        </a:spcAft>
                      </a:pPr>
                      <a:r>
                        <a:rPr lang="zh-CN" sz="1400" kern="100" dirty="0">
                          <a:effectLst/>
                        </a:rPr>
                        <a:t>课程总体介绍，工程学原理，科研伦理</a:t>
                      </a:r>
                      <a:endParaRPr lang="en-US" sz="1400" kern="100" dirty="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tc>
                  <a:txBody>
                    <a:bodyPr/>
                    <a:lstStyle/>
                    <a:p>
                      <a:pPr marL="0" marR="0" algn="l">
                        <a:lnSpc>
                          <a:spcPct val="150000"/>
                        </a:lnSpc>
                        <a:spcBef>
                          <a:spcPts val="0"/>
                        </a:spcBef>
                        <a:spcAft>
                          <a:spcPts val="0"/>
                        </a:spcAft>
                      </a:pPr>
                      <a:r>
                        <a:rPr lang="zh-CN" sz="1400" kern="100">
                          <a:effectLst/>
                        </a:rPr>
                        <a:t>基础板块</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tc>
                  <a:txBody>
                    <a:bodyPr/>
                    <a:lstStyle/>
                    <a:p>
                      <a:pPr marL="0" marR="0" algn="l">
                        <a:lnSpc>
                          <a:spcPct val="150000"/>
                        </a:lnSpc>
                        <a:spcBef>
                          <a:spcPts val="0"/>
                        </a:spcBef>
                        <a:spcAft>
                          <a:spcPts val="0"/>
                        </a:spcAft>
                      </a:pPr>
                      <a:r>
                        <a:rPr lang="en-US" sz="1400" kern="100" dirty="0">
                          <a:effectLst/>
                        </a:rPr>
                        <a:t>12</a:t>
                      </a:r>
                      <a:endParaRPr lang="en-US" sz="1400" kern="100" dirty="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tc>
                  <a:txBody>
                    <a:bodyPr/>
                    <a:lstStyle/>
                    <a:p>
                      <a:pPr marL="0" marR="0" algn="l">
                        <a:lnSpc>
                          <a:spcPct val="150000"/>
                        </a:lnSpc>
                        <a:spcBef>
                          <a:spcPts val="0"/>
                        </a:spcBef>
                        <a:spcAft>
                          <a:spcPts val="0"/>
                        </a:spcAft>
                      </a:pPr>
                      <a:r>
                        <a:rPr lang="zh-CN" sz="1400" kern="100">
                          <a:effectLst/>
                        </a:rPr>
                        <a:t>课堂讲授</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extLst>
                  <a:ext uri="{0D108BD9-81ED-4DB2-BD59-A6C34878D82A}">
                    <a16:rowId xmlns:a16="http://schemas.microsoft.com/office/drawing/2014/main" val="194919093"/>
                  </a:ext>
                </a:extLst>
              </a:tr>
              <a:tr h="205756">
                <a:tc>
                  <a:txBody>
                    <a:bodyPr/>
                    <a:lstStyle/>
                    <a:p>
                      <a:pPr marL="0" marR="0" algn="l">
                        <a:lnSpc>
                          <a:spcPct val="150000"/>
                        </a:lnSpc>
                        <a:spcBef>
                          <a:spcPts val="0"/>
                        </a:spcBef>
                        <a:spcAft>
                          <a:spcPts val="0"/>
                        </a:spcAft>
                      </a:pPr>
                      <a:r>
                        <a:rPr lang="en-US" sz="1400" kern="100">
                          <a:effectLst/>
                        </a:rPr>
                        <a:t>5</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tc>
                  <a:txBody>
                    <a:bodyPr/>
                    <a:lstStyle/>
                    <a:p>
                      <a:pPr marL="0" marR="0" algn="l">
                        <a:lnSpc>
                          <a:spcPct val="150000"/>
                        </a:lnSpc>
                        <a:spcBef>
                          <a:spcPts val="0"/>
                        </a:spcBef>
                        <a:spcAft>
                          <a:spcPts val="0"/>
                        </a:spcAft>
                      </a:pPr>
                      <a:r>
                        <a:rPr lang="zh-CN" sz="1400" kern="100">
                          <a:effectLst/>
                        </a:rPr>
                        <a:t>胡鹏</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tc>
                  <a:txBody>
                    <a:bodyPr/>
                    <a:lstStyle/>
                    <a:p>
                      <a:pPr marL="0" marR="0" algn="l">
                        <a:spcBef>
                          <a:spcPts val="0"/>
                        </a:spcBef>
                        <a:spcAft>
                          <a:spcPts val="0"/>
                        </a:spcAft>
                      </a:pPr>
                      <a:r>
                        <a:rPr lang="zh-CN" sz="1400" kern="100">
                          <a:effectLst/>
                        </a:rPr>
                        <a:t>医学影像领域综述</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tc rowSpan="3">
                  <a:txBody>
                    <a:bodyPr/>
                    <a:lstStyle/>
                    <a:p>
                      <a:pPr marL="0" marR="0" algn="l">
                        <a:lnSpc>
                          <a:spcPct val="150000"/>
                        </a:lnSpc>
                        <a:spcBef>
                          <a:spcPts val="0"/>
                        </a:spcBef>
                        <a:spcAft>
                          <a:spcPts val="0"/>
                        </a:spcAft>
                      </a:pPr>
                      <a:r>
                        <a:rPr lang="zh-CN" sz="1400" kern="100">
                          <a:effectLst/>
                        </a:rPr>
                        <a:t>医学影像</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99708" marR="99708" marT="49854" marB="49854" anchor="ctr"/>
                </a:tc>
                <a:tc>
                  <a:txBody>
                    <a:bodyPr/>
                    <a:lstStyle/>
                    <a:p>
                      <a:pPr marL="0" marR="0" algn="l">
                        <a:lnSpc>
                          <a:spcPct val="150000"/>
                        </a:lnSpc>
                        <a:spcBef>
                          <a:spcPts val="0"/>
                        </a:spcBef>
                        <a:spcAft>
                          <a:spcPts val="0"/>
                        </a:spcAft>
                      </a:pPr>
                      <a:r>
                        <a:rPr lang="en-US" sz="1400" kern="100">
                          <a:effectLst/>
                        </a:rPr>
                        <a:t>3</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tc>
                  <a:txBody>
                    <a:bodyPr/>
                    <a:lstStyle/>
                    <a:p>
                      <a:pPr marL="0" marR="0" algn="l">
                        <a:lnSpc>
                          <a:spcPct val="150000"/>
                        </a:lnSpc>
                        <a:spcBef>
                          <a:spcPts val="0"/>
                        </a:spcBef>
                        <a:spcAft>
                          <a:spcPts val="0"/>
                        </a:spcAft>
                      </a:pPr>
                      <a:r>
                        <a:rPr lang="zh-CN" sz="1400" kern="100">
                          <a:effectLst/>
                        </a:rPr>
                        <a:t>课堂讲授</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extLst>
                  <a:ext uri="{0D108BD9-81ED-4DB2-BD59-A6C34878D82A}">
                    <a16:rowId xmlns:a16="http://schemas.microsoft.com/office/drawing/2014/main" val="3457744342"/>
                  </a:ext>
                </a:extLst>
              </a:tr>
              <a:tr h="315116">
                <a:tc>
                  <a:txBody>
                    <a:bodyPr/>
                    <a:lstStyle/>
                    <a:p>
                      <a:pPr marL="0" marR="0" algn="l">
                        <a:lnSpc>
                          <a:spcPct val="150000"/>
                        </a:lnSpc>
                        <a:spcBef>
                          <a:spcPts val="0"/>
                        </a:spcBef>
                        <a:spcAft>
                          <a:spcPts val="0"/>
                        </a:spcAft>
                      </a:pPr>
                      <a:r>
                        <a:rPr lang="en-US" sz="1400" kern="100">
                          <a:effectLst/>
                        </a:rPr>
                        <a:t>6</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tc>
                  <a:txBody>
                    <a:bodyPr/>
                    <a:lstStyle/>
                    <a:p>
                      <a:pPr marL="0" marR="0" algn="l">
                        <a:lnSpc>
                          <a:spcPct val="150000"/>
                        </a:lnSpc>
                        <a:spcBef>
                          <a:spcPts val="0"/>
                        </a:spcBef>
                        <a:spcAft>
                          <a:spcPts val="0"/>
                        </a:spcAft>
                      </a:pPr>
                      <a:r>
                        <a:rPr lang="zh-CN" sz="1400" kern="100">
                          <a:effectLst/>
                        </a:rPr>
                        <a:t>张雷</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tc>
                  <a:txBody>
                    <a:bodyPr/>
                    <a:lstStyle/>
                    <a:p>
                      <a:pPr marL="0" marR="0" algn="l">
                        <a:spcBef>
                          <a:spcPts val="0"/>
                        </a:spcBef>
                        <a:spcAft>
                          <a:spcPts val="0"/>
                        </a:spcAft>
                      </a:pPr>
                      <a:r>
                        <a:rPr lang="zh-CN" sz="1400" kern="100">
                          <a:effectLst/>
                        </a:rPr>
                        <a:t>磁共振成像原理、发展脉络、前沿进展</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tc vMerge="1">
                  <a:txBody>
                    <a:bodyPr/>
                    <a:lstStyle/>
                    <a:p>
                      <a:endParaRPr lang="en-US"/>
                    </a:p>
                  </a:txBody>
                  <a:tcPr/>
                </a:tc>
                <a:tc>
                  <a:txBody>
                    <a:bodyPr/>
                    <a:lstStyle/>
                    <a:p>
                      <a:pPr marL="0" marR="0" algn="l">
                        <a:lnSpc>
                          <a:spcPct val="150000"/>
                        </a:lnSpc>
                        <a:spcBef>
                          <a:spcPts val="0"/>
                        </a:spcBef>
                        <a:spcAft>
                          <a:spcPts val="0"/>
                        </a:spcAft>
                      </a:pPr>
                      <a:r>
                        <a:rPr lang="en-US" sz="1400" kern="100">
                          <a:effectLst/>
                        </a:rPr>
                        <a:t>3</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tc>
                  <a:txBody>
                    <a:bodyPr/>
                    <a:lstStyle/>
                    <a:p>
                      <a:pPr marL="0" marR="0" algn="l">
                        <a:lnSpc>
                          <a:spcPct val="150000"/>
                        </a:lnSpc>
                        <a:spcBef>
                          <a:spcPts val="0"/>
                        </a:spcBef>
                        <a:spcAft>
                          <a:spcPts val="0"/>
                        </a:spcAft>
                      </a:pPr>
                      <a:r>
                        <a:rPr lang="zh-CN" sz="1400" kern="100">
                          <a:effectLst/>
                        </a:rPr>
                        <a:t>课堂讲授</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extLst>
                  <a:ext uri="{0D108BD9-81ED-4DB2-BD59-A6C34878D82A}">
                    <a16:rowId xmlns:a16="http://schemas.microsoft.com/office/drawing/2014/main" val="4255592813"/>
                  </a:ext>
                </a:extLst>
              </a:tr>
              <a:tr h="315116">
                <a:tc>
                  <a:txBody>
                    <a:bodyPr/>
                    <a:lstStyle/>
                    <a:p>
                      <a:pPr marL="0" marR="0" algn="l">
                        <a:lnSpc>
                          <a:spcPct val="150000"/>
                        </a:lnSpc>
                        <a:spcBef>
                          <a:spcPts val="0"/>
                        </a:spcBef>
                        <a:spcAft>
                          <a:spcPts val="0"/>
                        </a:spcAft>
                      </a:pPr>
                      <a:r>
                        <a:rPr lang="en-US" sz="1400" kern="100">
                          <a:effectLst/>
                        </a:rPr>
                        <a:t>7</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tc>
                  <a:txBody>
                    <a:bodyPr/>
                    <a:lstStyle/>
                    <a:p>
                      <a:pPr marL="0" marR="0" algn="l">
                        <a:lnSpc>
                          <a:spcPct val="150000"/>
                        </a:lnSpc>
                        <a:spcBef>
                          <a:spcPts val="0"/>
                        </a:spcBef>
                        <a:spcAft>
                          <a:spcPts val="0"/>
                        </a:spcAft>
                      </a:pPr>
                      <a:r>
                        <a:rPr lang="zh-CN" sz="1400" kern="100">
                          <a:effectLst/>
                        </a:rPr>
                        <a:t>罗宗化</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tc>
                  <a:txBody>
                    <a:bodyPr/>
                    <a:lstStyle/>
                    <a:p>
                      <a:pPr marL="0" marR="0" algn="l">
                        <a:spcBef>
                          <a:spcPts val="0"/>
                        </a:spcBef>
                        <a:spcAft>
                          <a:spcPts val="0"/>
                        </a:spcAft>
                      </a:pPr>
                      <a:r>
                        <a:rPr lang="zh-CN" sz="1400" kern="100" dirty="0">
                          <a:effectLst/>
                        </a:rPr>
                        <a:t>分子影像原理、发展脉络、前沿进展</a:t>
                      </a:r>
                      <a:endParaRPr lang="en-US" sz="1400" kern="100" dirty="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tc vMerge="1">
                  <a:txBody>
                    <a:bodyPr/>
                    <a:lstStyle/>
                    <a:p>
                      <a:endParaRPr lang="en-US"/>
                    </a:p>
                  </a:txBody>
                  <a:tcPr/>
                </a:tc>
                <a:tc>
                  <a:txBody>
                    <a:bodyPr/>
                    <a:lstStyle/>
                    <a:p>
                      <a:pPr marL="0" marR="0" algn="l">
                        <a:lnSpc>
                          <a:spcPct val="150000"/>
                        </a:lnSpc>
                        <a:spcBef>
                          <a:spcPts val="0"/>
                        </a:spcBef>
                        <a:spcAft>
                          <a:spcPts val="0"/>
                        </a:spcAft>
                      </a:pPr>
                      <a:r>
                        <a:rPr lang="en-US" sz="1400" kern="100">
                          <a:effectLst/>
                        </a:rPr>
                        <a:t>3</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tc>
                  <a:txBody>
                    <a:bodyPr/>
                    <a:lstStyle/>
                    <a:p>
                      <a:pPr marL="0" marR="0" algn="l">
                        <a:lnSpc>
                          <a:spcPct val="150000"/>
                        </a:lnSpc>
                        <a:spcBef>
                          <a:spcPts val="0"/>
                        </a:spcBef>
                        <a:spcAft>
                          <a:spcPts val="0"/>
                        </a:spcAft>
                      </a:pPr>
                      <a:r>
                        <a:rPr lang="zh-CN" sz="1400" kern="100">
                          <a:effectLst/>
                        </a:rPr>
                        <a:t>课堂讲授</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extLst>
                  <a:ext uri="{0D108BD9-81ED-4DB2-BD59-A6C34878D82A}">
                    <a16:rowId xmlns:a16="http://schemas.microsoft.com/office/drawing/2014/main" val="2991305395"/>
                  </a:ext>
                </a:extLst>
              </a:tr>
              <a:tr h="442093">
                <a:tc>
                  <a:txBody>
                    <a:bodyPr/>
                    <a:lstStyle/>
                    <a:p>
                      <a:pPr marL="0" marR="0" algn="l">
                        <a:lnSpc>
                          <a:spcPct val="150000"/>
                        </a:lnSpc>
                        <a:spcBef>
                          <a:spcPts val="0"/>
                        </a:spcBef>
                        <a:spcAft>
                          <a:spcPts val="0"/>
                        </a:spcAft>
                      </a:pPr>
                      <a:r>
                        <a:rPr lang="en-US" sz="1400" kern="100">
                          <a:effectLst/>
                        </a:rPr>
                        <a:t>8</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tc>
                  <a:txBody>
                    <a:bodyPr/>
                    <a:lstStyle/>
                    <a:p>
                      <a:pPr marL="0" marR="0" algn="l">
                        <a:lnSpc>
                          <a:spcPct val="150000"/>
                        </a:lnSpc>
                        <a:spcBef>
                          <a:spcPts val="0"/>
                        </a:spcBef>
                        <a:spcAft>
                          <a:spcPts val="0"/>
                        </a:spcAft>
                      </a:pPr>
                      <a:r>
                        <a:rPr lang="zh-CN" sz="1400" kern="100">
                          <a:effectLst/>
                        </a:rPr>
                        <a:t>王乾</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tc>
                  <a:txBody>
                    <a:bodyPr/>
                    <a:lstStyle/>
                    <a:p>
                      <a:pPr marL="0" marR="0" algn="l">
                        <a:lnSpc>
                          <a:spcPct val="150000"/>
                        </a:lnSpc>
                        <a:spcBef>
                          <a:spcPts val="0"/>
                        </a:spcBef>
                        <a:spcAft>
                          <a:spcPts val="0"/>
                        </a:spcAft>
                      </a:pPr>
                      <a:r>
                        <a:rPr lang="zh-CN" sz="1400" kern="100" dirty="0">
                          <a:effectLst/>
                        </a:rPr>
                        <a:t>人工智能基础、在生物医学工程领域的应用</a:t>
                      </a:r>
                      <a:endParaRPr lang="en-US" sz="1400" kern="100" dirty="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tc rowSpan="3">
                  <a:txBody>
                    <a:bodyPr/>
                    <a:lstStyle/>
                    <a:p>
                      <a:pPr marL="0" marR="0" algn="l">
                        <a:lnSpc>
                          <a:spcPct val="150000"/>
                        </a:lnSpc>
                        <a:spcBef>
                          <a:spcPts val="0"/>
                        </a:spcBef>
                        <a:spcAft>
                          <a:spcPts val="0"/>
                        </a:spcAft>
                      </a:pPr>
                      <a:r>
                        <a:rPr lang="zh-CN" sz="1400" kern="100" dirty="0">
                          <a:effectLst/>
                        </a:rPr>
                        <a:t>智能医学</a:t>
                      </a:r>
                      <a:endParaRPr lang="en-US" sz="1400" kern="100" dirty="0">
                        <a:effectLst/>
                        <a:latin typeface="Arial" panose="020B0604020202020204" pitchFamily="34" charset="0"/>
                        <a:ea typeface="SimSun" panose="02010600030101010101" pitchFamily="2" charset="-122"/>
                        <a:cs typeface="Times New Roman" panose="02020603050405020304" pitchFamily="18" charset="0"/>
                      </a:endParaRPr>
                    </a:p>
                  </a:txBody>
                  <a:tcPr marL="99708" marR="99708" marT="49854" marB="49854" anchor="ctr"/>
                </a:tc>
                <a:tc>
                  <a:txBody>
                    <a:bodyPr/>
                    <a:lstStyle/>
                    <a:p>
                      <a:pPr marL="0" marR="0" algn="l">
                        <a:lnSpc>
                          <a:spcPct val="150000"/>
                        </a:lnSpc>
                        <a:spcBef>
                          <a:spcPts val="0"/>
                        </a:spcBef>
                        <a:spcAft>
                          <a:spcPts val="0"/>
                        </a:spcAft>
                      </a:pPr>
                      <a:r>
                        <a:rPr lang="en-US" sz="1400" kern="100">
                          <a:effectLst/>
                        </a:rPr>
                        <a:t>3</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tc>
                  <a:txBody>
                    <a:bodyPr/>
                    <a:lstStyle/>
                    <a:p>
                      <a:pPr marL="0" marR="0" algn="l">
                        <a:lnSpc>
                          <a:spcPct val="150000"/>
                        </a:lnSpc>
                        <a:spcBef>
                          <a:spcPts val="0"/>
                        </a:spcBef>
                        <a:spcAft>
                          <a:spcPts val="0"/>
                        </a:spcAft>
                      </a:pPr>
                      <a:r>
                        <a:rPr lang="zh-CN" sz="1400" kern="100">
                          <a:effectLst/>
                        </a:rPr>
                        <a:t>课堂讲授</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extLst>
                  <a:ext uri="{0D108BD9-81ED-4DB2-BD59-A6C34878D82A}">
                    <a16:rowId xmlns:a16="http://schemas.microsoft.com/office/drawing/2014/main" val="3741908319"/>
                  </a:ext>
                </a:extLst>
              </a:tr>
              <a:tr h="442093">
                <a:tc>
                  <a:txBody>
                    <a:bodyPr/>
                    <a:lstStyle/>
                    <a:p>
                      <a:pPr marL="0" marR="0" algn="l">
                        <a:lnSpc>
                          <a:spcPct val="150000"/>
                        </a:lnSpc>
                        <a:spcBef>
                          <a:spcPts val="0"/>
                        </a:spcBef>
                        <a:spcAft>
                          <a:spcPts val="0"/>
                        </a:spcAft>
                      </a:pPr>
                      <a:r>
                        <a:rPr lang="en-US" sz="1400" kern="100">
                          <a:effectLst/>
                        </a:rPr>
                        <a:t>9</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tc>
                  <a:txBody>
                    <a:bodyPr/>
                    <a:lstStyle/>
                    <a:p>
                      <a:pPr marL="0" marR="0" algn="l">
                        <a:lnSpc>
                          <a:spcPct val="150000"/>
                        </a:lnSpc>
                        <a:spcBef>
                          <a:spcPts val="0"/>
                        </a:spcBef>
                        <a:spcAft>
                          <a:spcPts val="0"/>
                        </a:spcAft>
                      </a:pPr>
                      <a:r>
                        <a:rPr lang="zh-CN" sz="1400" kern="100">
                          <a:effectLst/>
                        </a:rPr>
                        <a:t>沈定刚</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tc>
                  <a:txBody>
                    <a:bodyPr/>
                    <a:lstStyle/>
                    <a:p>
                      <a:pPr marL="0" marR="0" algn="l">
                        <a:lnSpc>
                          <a:spcPct val="150000"/>
                        </a:lnSpc>
                        <a:spcBef>
                          <a:spcPts val="0"/>
                        </a:spcBef>
                        <a:spcAft>
                          <a:spcPts val="0"/>
                        </a:spcAft>
                      </a:pPr>
                      <a:r>
                        <a:rPr lang="zh-CN" sz="1400" kern="100" dirty="0">
                          <a:effectLst/>
                        </a:rPr>
                        <a:t>全栈人工智能在医学图像中的应用</a:t>
                      </a:r>
                      <a:endParaRPr lang="en-US" sz="1400" kern="100" dirty="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tc vMerge="1">
                  <a:txBody>
                    <a:bodyPr/>
                    <a:lstStyle/>
                    <a:p>
                      <a:endParaRPr lang="en-US"/>
                    </a:p>
                  </a:txBody>
                  <a:tcPr/>
                </a:tc>
                <a:tc>
                  <a:txBody>
                    <a:bodyPr/>
                    <a:lstStyle/>
                    <a:p>
                      <a:pPr marL="0" marR="0" algn="l">
                        <a:lnSpc>
                          <a:spcPct val="150000"/>
                        </a:lnSpc>
                        <a:spcBef>
                          <a:spcPts val="0"/>
                        </a:spcBef>
                        <a:spcAft>
                          <a:spcPts val="0"/>
                        </a:spcAft>
                      </a:pPr>
                      <a:r>
                        <a:rPr lang="en-US" sz="1400" kern="100">
                          <a:effectLst/>
                        </a:rPr>
                        <a:t>3</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tc>
                  <a:txBody>
                    <a:bodyPr/>
                    <a:lstStyle/>
                    <a:p>
                      <a:pPr marL="0" marR="0" algn="l">
                        <a:lnSpc>
                          <a:spcPct val="150000"/>
                        </a:lnSpc>
                        <a:spcBef>
                          <a:spcPts val="0"/>
                        </a:spcBef>
                        <a:spcAft>
                          <a:spcPts val="0"/>
                        </a:spcAft>
                      </a:pPr>
                      <a:r>
                        <a:rPr lang="zh-CN" sz="1400" kern="100">
                          <a:effectLst/>
                        </a:rPr>
                        <a:t>课堂讲授</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extLst>
                  <a:ext uri="{0D108BD9-81ED-4DB2-BD59-A6C34878D82A}">
                    <a16:rowId xmlns:a16="http://schemas.microsoft.com/office/drawing/2014/main" val="163315503"/>
                  </a:ext>
                </a:extLst>
              </a:tr>
              <a:tr h="442093">
                <a:tc>
                  <a:txBody>
                    <a:bodyPr/>
                    <a:lstStyle/>
                    <a:p>
                      <a:pPr marL="0" marR="0" algn="l">
                        <a:lnSpc>
                          <a:spcPct val="150000"/>
                        </a:lnSpc>
                        <a:spcBef>
                          <a:spcPts val="0"/>
                        </a:spcBef>
                        <a:spcAft>
                          <a:spcPts val="0"/>
                        </a:spcAft>
                      </a:pPr>
                      <a:r>
                        <a:rPr lang="en-US" sz="1400" kern="100">
                          <a:effectLst/>
                        </a:rPr>
                        <a:t>10</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tc>
                  <a:txBody>
                    <a:bodyPr/>
                    <a:lstStyle/>
                    <a:p>
                      <a:pPr marL="0" marR="0" algn="l">
                        <a:lnSpc>
                          <a:spcPct val="150000"/>
                        </a:lnSpc>
                        <a:spcBef>
                          <a:spcPts val="0"/>
                        </a:spcBef>
                        <a:spcAft>
                          <a:spcPts val="0"/>
                        </a:spcAft>
                      </a:pPr>
                      <a:r>
                        <a:rPr lang="zh-CN" sz="1400" kern="100">
                          <a:effectLst/>
                        </a:rPr>
                        <a:t>张寒</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tc>
                  <a:txBody>
                    <a:bodyPr/>
                    <a:lstStyle/>
                    <a:p>
                      <a:pPr marL="0" marR="0" algn="l">
                        <a:lnSpc>
                          <a:spcPct val="150000"/>
                        </a:lnSpc>
                        <a:spcBef>
                          <a:spcPts val="0"/>
                        </a:spcBef>
                        <a:spcAft>
                          <a:spcPts val="0"/>
                        </a:spcAft>
                      </a:pPr>
                      <a:r>
                        <a:rPr lang="zh-CN" sz="1400" kern="100">
                          <a:effectLst/>
                        </a:rPr>
                        <a:t>脑科学、神经影像及其信号采集、处理与分析</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tc vMerge="1">
                  <a:txBody>
                    <a:bodyPr/>
                    <a:lstStyle/>
                    <a:p>
                      <a:endParaRPr lang="en-US"/>
                    </a:p>
                  </a:txBody>
                  <a:tcPr/>
                </a:tc>
                <a:tc>
                  <a:txBody>
                    <a:bodyPr/>
                    <a:lstStyle/>
                    <a:p>
                      <a:pPr marL="0" marR="0" algn="l">
                        <a:lnSpc>
                          <a:spcPct val="150000"/>
                        </a:lnSpc>
                        <a:spcBef>
                          <a:spcPts val="0"/>
                        </a:spcBef>
                        <a:spcAft>
                          <a:spcPts val="0"/>
                        </a:spcAft>
                      </a:pPr>
                      <a:r>
                        <a:rPr lang="en-US" sz="1400" kern="100">
                          <a:effectLst/>
                        </a:rPr>
                        <a:t>3</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tc>
                  <a:txBody>
                    <a:bodyPr/>
                    <a:lstStyle/>
                    <a:p>
                      <a:pPr marL="0" marR="0" algn="l">
                        <a:lnSpc>
                          <a:spcPct val="150000"/>
                        </a:lnSpc>
                        <a:spcBef>
                          <a:spcPts val="0"/>
                        </a:spcBef>
                        <a:spcAft>
                          <a:spcPts val="0"/>
                        </a:spcAft>
                      </a:pPr>
                      <a:r>
                        <a:rPr lang="zh-CN" sz="1400" kern="100">
                          <a:effectLst/>
                        </a:rPr>
                        <a:t>课堂讲授</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extLst>
                  <a:ext uri="{0D108BD9-81ED-4DB2-BD59-A6C34878D82A}">
                    <a16:rowId xmlns:a16="http://schemas.microsoft.com/office/drawing/2014/main" val="3187161902"/>
                  </a:ext>
                </a:extLst>
              </a:tr>
              <a:tr h="205756">
                <a:tc>
                  <a:txBody>
                    <a:bodyPr/>
                    <a:lstStyle/>
                    <a:p>
                      <a:pPr marL="0" marR="0" algn="l">
                        <a:lnSpc>
                          <a:spcPct val="150000"/>
                        </a:lnSpc>
                        <a:spcBef>
                          <a:spcPts val="0"/>
                        </a:spcBef>
                        <a:spcAft>
                          <a:spcPts val="0"/>
                        </a:spcAft>
                      </a:pPr>
                      <a:r>
                        <a:rPr lang="en-US" sz="1400" kern="100">
                          <a:effectLst/>
                        </a:rPr>
                        <a:t>11</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tc>
                  <a:txBody>
                    <a:bodyPr/>
                    <a:lstStyle/>
                    <a:p>
                      <a:pPr marL="0" marR="0" algn="l">
                        <a:lnSpc>
                          <a:spcPct val="150000"/>
                        </a:lnSpc>
                        <a:spcBef>
                          <a:spcPts val="0"/>
                        </a:spcBef>
                        <a:spcAft>
                          <a:spcPts val="0"/>
                        </a:spcAft>
                      </a:pPr>
                      <a:r>
                        <a:rPr lang="zh-CN" sz="1400" kern="100">
                          <a:effectLst/>
                        </a:rPr>
                        <a:t>程冰冰</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tc>
                  <a:txBody>
                    <a:bodyPr/>
                    <a:lstStyle/>
                    <a:p>
                      <a:pPr marL="0" marR="0" algn="l">
                        <a:lnSpc>
                          <a:spcPct val="150000"/>
                        </a:lnSpc>
                        <a:spcBef>
                          <a:spcPts val="0"/>
                        </a:spcBef>
                        <a:spcAft>
                          <a:spcPts val="0"/>
                        </a:spcAft>
                      </a:pPr>
                      <a:r>
                        <a:rPr lang="zh-CN" sz="1400" kern="100">
                          <a:effectLst/>
                        </a:rPr>
                        <a:t>生物医学仪器</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tc rowSpan="3">
                  <a:txBody>
                    <a:bodyPr/>
                    <a:lstStyle/>
                    <a:p>
                      <a:pPr marL="0" marR="0" algn="l">
                        <a:lnSpc>
                          <a:spcPct val="150000"/>
                        </a:lnSpc>
                        <a:spcBef>
                          <a:spcPts val="0"/>
                        </a:spcBef>
                        <a:spcAft>
                          <a:spcPts val="0"/>
                        </a:spcAft>
                      </a:pPr>
                      <a:r>
                        <a:rPr lang="zh-CN" sz="1400" kern="100">
                          <a:effectLst/>
                        </a:rPr>
                        <a:t>智慧仪器</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99708" marR="99708" marT="49854" marB="49854" anchor="ctr"/>
                </a:tc>
                <a:tc>
                  <a:txBody>
                    <a:bodyPr/>
                    <a:lstStyle/>
                    <a:p>
                      <a:pPr marL="0" marR="0" algn="l">
                        <a:lnSpc>
                          <a:spcPct val="150000"/>
                        </a:lnSpc>
                        <a:spcBef>
                          <a:spcPts val="0"/>
                        </a:spcBef>
                        <a:spcAft>
                          <a:spcPts val="0"/>
                        </a:spcAft>
                      </a:pPr>
                      <a:r>
                        <a:rPr lang="en-US" sz="1400" kern="100">
                          <a:effectLst/>
                        </a:rPr>
                        <a:t>3</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tc>
                  <a:txBody>
                    <a:bodyPr/>
                    <a:lstStyle/>
                    <a:p>
                      <a:pPr marL="0" marR="0" algn="l">
                        <a:lnSpc>
                          <a:spcPct val="150000"/>
                        </a:lnSpc>
                        <a:spcBef>
                          <a:spcPts val="0"/>
                        </a:spcBef>
                        <a:spcAft>
                          <a:spcPts val="0"/>
                        </a:spcAft>
                      </a:pPr>
                      <a:r>
                        <a:rPr lang="zh-CN" sz="1400" kern="100">
                          <a:effectLst/>
                        </a:rPr>
                        <a:t>课堂讲授</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extLst>
                  <a:ext uri="{0D108BD9-81ED-4DB2-BD59-A6C34878D82A}">
                    <a16:rowId xmlns:a16="http://schemas.microsoft.com/office/drawing/2014/main" val="2354280385"/>
                  </a:ext>
                </a:extLst>
              </a:tr>
              <a:tr h="205756">
                <a:tc>
                  <a:txBody>
                    <a:bodyPr/>
                    <a:lstStyle/>
                    <a:p>
                      <a:pPr marL="0" marR="0" algn="l">
                        <a:lnSpc>
                          <a:spcPct val="150000"/>
                        </a:lnSpc>
                        <a:spcBef>
                          <a:spcPts val="0"/>
                        </a:spcBef>
                        <a:spcAft>
                          <a:spcPts val="0"/>
                        </a:spcAft>
                      </a:pPr>
                      <a:r>
                        <a:rPr lang="en-US" sz="1400" kern="100">
                          <a:effectLst/>
                        </a:rPr>
                        <a:t>12</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tc>
                  <a:txBody>
                    <a:bodyPr/>
                    <a:lstStyle/>
                    <a:p>
                      <a:pPr marL="0" marR="0" algn="l">
                        <a:lnSpc>
                          <a:spcPct val="150000"/>
                        </a:lnSpc>
                        <a:spcBef>
                          <a:spcPts val="0"/>
                        </a:spcBef>
                        <a:spcAft>
                          <a:spcPts val="0"/>
                        </a:spcAft>
                      </a:pPr>
                      <a:r>
                        <a:rPr lang="zh-CN" sz="1400" kern="100">
                          <a:effectLst/>
                        </a:rPr>
                        <a:t>赖晓春</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tc>
                  <a:txBody>
                    <a:bodyPr/>
                    <a:lstStyle/>
                    <a:p>
                      <a:pPr marL="0" marR="0" algn="l">
                        <a:lnSpc>
                          <a:spcPct val="150000"/>
                        </a:lnSpc>
                        <a:spcBef>
                          <a:spcPts val="0"/>
                        </a:spcBef>
                        <a:spcAft>
                          <a:spcPts val="0"/>
                        </a:spcAft>
                      </a:pPr>
                      <a:r>
                        <a:rPr lang="zh-CN" sz="1400" kern="100">
                          <a:effectLst/>
                        </a:rPr>
                        <a:t>生物医学器件与传感器</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tc vMerge="1">
                  <a:txBody>
                    <a:bodyPr/>
                    <a:lstStyle/>
                    <a:p>
                      <a:endParaRPr lang="en-US"/>
                    </a:p>
                  </a:txBody>
                  <a:tcPr/>
                </a:tc>
                <a:tc>
                  <a:txBody>
                    <a:bodyPr/>
                    <a:lstStyle/>
                    <a:p>
                      <a:pPr marL="0" marR="0" algn="l">
                        <a:lnSpc>
                          <a:spcPct val="150000"/>
                        </a:lnSpc>
                        <a:spcBef>
                          <a:spcPts val="0"/>
                        </a:spcBef>
                        <a:spcAft>
                          <a:spcPts val="0"/>
                        </a:spcAft>
                      </a:pPr>
                      <a:r>
                        <a:rPr lang="en-US" sz="1400" kern="100">
                          <a:effectLst/>
                        </a:rPr>
                        <a:t>3</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tc>
                  <a:txBody>
                    <a:bodyPr/>
                    <a:lstStyle/>
                    <a:p>
                      <a:pPr marL="0" marR="0" algn="l">
                        <a:lnSpc>
                          <a:spcPct val="150000"/>
                        </a:lnSpc>
                        <a:spcBef>
                          <a:spcPts val="0"/>
                        </a:spcBef>
                        <a:spcAft>
                          <a:spcPts val="0"/>
                        </a:spcAft>
                      </a:pPr>
                      <a:r>
                        <a:rPr lang="zh-CN" sz="1400" kern="100">
                          <a:effectLst/>
                        </a:rPr>
                        <a:t>课堂讲授</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extLst>
                  <a:ext uri="{0D108BD9-81ED-4DB2-BD59-A6C34878D82A}">
                    <a16:rowId xmlns:a16="http://schemas.microsoft.com/office/drawing/2014/main" val="2304758223"/>
                  </a:ext>
                </a:extLst>
              </a:tr>
              <a:tr h="437661">
                <a:tc>
                  <a:txBody>
                    <a:bodyPr/>
                    <a:lstStyle/>
                    <a:p>
                      <a:pPr marL="0" marR="0" algn="l">
                        <a:lnSpc>
                          <a:spcPct val="150000"/>
                        </a:lnSpc>
                        <a:spcBef>
                          <a:spcPts val="0"/>
                        </a:spcBef>
                        <a:spcAft>
                          <a:spcPts val="0"/>
                        </a:spcAft>
                      </a:pPr>
                      <a:r>
                        <a:rPr lang="en-US" sz="1400" kern="100">
                          <a:effectLst/>
                        </a:rPr>
                        <a:t>13</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tc>
                  <a:txBody>
                    <a:bodyPr/>
                    <a:lstStyle/>
                    <a:p>
                      <a:pPr marL="0" marR="0" algn="l">
                        <a:lnSpc>
                          <a:spcPct val="150000"/>
                        </a:lnSpc>
                        <a:spcBef>
                          <a:spcPts val="0"/>
                        </a:spcBef>
                        <a:spcAft>
                          <a:spcPts val="0"/>
                        </a:spcAft>
                      </a:pPr>
                      <a:r>
                        <a:rPr lang="zh-CN" sz="1400" kern="100">
                          <a:effectLst/>
                        </a:rPr>
                        <a:t>于游</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tc>
                  <a:txBody>
                    <a:bodyPr/>
                    <a:lstStyle/>
                    <a:p>
                      <a:pPr marL="0" marR="0" algn="l">
                        <a:lnSpc>
                          <a:spcPct val="150000"/>
                        </a:lnSpc>
                        <a:spcBef>
                          <a:spcPts val="0"/>
                        </a:spcBef>
                        <a:spcAft>
                          <a:spcPts val="0"/>
                        </a:spcAft>
                      </a:pPr>
                      <a:r>
                        <a:rPr lang="zh-CN" sz="1400" kern="100">
                          <a:effectLst/>
                        </a:rPr>
                        <a:t>可穿戴仪器</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tc vMerge="1">
                  <a:txBody>
                    <a:bodyPr/>
                    <a:lstStyle/>
                    <a:p>
                      <a:endParaRPr lang="en-US"/>
                    </a:p>
                  </a:txBody>
                  <a:tcPr/>
                </a:tc>
                <a:tc>
                  <a:txBody>
                    <a:bodyPr/>
                    <a:lstStyle/>
                    <a:p>
                      <a:pPr marL="0" marR="0" algn="l">
                        <a:lnSpc>
                          <a:spcPct val="150000"/>
                        </a:lnSpc>
                        <a:spcBef>
                          <a:spcPts val="0"/>
                        </a:spcBef>
                        <a:spcAft>
                          <a:spcPts val="0"/>
                        </a:spcAft>
                      </a:pPr>
                      <a:r>
                        <a:rPr lang="en-US" sz="1400" kern="100">
                          <a:effectLst/>
                        </a:rPr>
                        <a:t>3</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tc>
                  <a:txBody>
                    <a:bodyPr/>
                    <a:lstStyle/>
                    <a:p>
                      <a:pPr marL="0" marR="0" algn="l">
                        <a:lnSpc>
                          <a:spcPct val="150000"/>
                        </a:lnSpc>
                        <a:spcBef>
                          <a:spcPts val="0"/>
                        </a:spcBef>
                        <a:spcAft>
                          <a:spcPts val="0"/>
                        </a:spcAft>
                      </a:pPr>
                      <a:r>
                        <a:rPr lang="zh-CN" sz="1400" kern="100">
                          <a:effectLst/>
                        </a:rPr>
                        <a:t>课堂讲授</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extLst>
                  <a:ext uri="{0D108BD9-81ED-4DB2-BD59-A6C34878D82A}">
                    <a16:rowId xmlns:a16="http://schemas.microsoft.com/office/drawing/2014/main" val="3232812888"/>
                  </a:ext>
                </a:extLst>
              </a:tr>
              <a:tr h="437661">
                <a:tc>
                  <a:txBody>
                    <a:bodyPr/>
                    <a:lstStyle/>
                    <a:p>
                      <a:pPr marL="0" marR="0" algn="l">
                        <a:lnSpc>
                          <a:spcPct val="150000"/>
                        </a:lnSpc>
                        <a:spcBef>
                          <a:spcPts val="0"/>
                        </a:spcBef>
                        <a:spcAft>
                          <a:spcPts val="0"/>
                        </a:spcAft>
                      </a:pPr>
                      <a:r>
                        <a:rPr lang="en-US" sz="1400" kern="100">
                          <a:effectLst/>
                        </a:rPr>
                        <a:t>14</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tc>
                  <a:txBody>
                    <a:bodyPr/>
                    <a:lstStyle/>
                    <a:p>
                      <a:pPr marL="0" marR="0" algn="l">
                        <a:lnSpc>
                          <a:spcPct val="150000"/>
                        </a:lnSpc>
                        <a:spcBef>
                          <a:spcPts val="0"/>
                        </a:spcBef>
                        <a:spcAft>
                          <a:spcPts val="0"/>
                        </a:spcAft>
                      </a:pPr>
                      <a:r>
                        <a:rPr lang="zh-CN" sz="1400" kern="100">
                          <a:effectLst/>
                        </a:rPr>
                        <a:t>王斯楠</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tc>
                  <a:txBody>
                    <a:bodyPr/>
                    <a:lstStyle/>
                    <a:p>
                      <a:pPr marL="0" marR="0" algn="l">
                        <a:lnSpc>
                          <a:spcPct val="150000"/>
                        </a:lnSpc>
                        <a:spcBef>
                          <a:spcPts val="0"/>
                        </a:spcBef>
                        <a:spcAft>
                          <a:spcPts val="0"/>
                        </a:spcAft>
                      </a:pPr>
                      <a:r>
                        <a:rPr lang="zh-CN" sz="1400" kern="100">
                          <a:effectLst/>
                        </a:rPr>
                        <a:t>抗癌药物的前世与今生</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tc rowSpan="3">
                  <a:txBody>
                    <a:bodyPr/>
                    <a:lstStyle/>
                    <a:p>
                      <a:pPr marL="0" marR="0" algn="l">
                        <a:lnSpc>
                          <a:spcPct val="150000"/>
                        </a:lnSpc>
                        <a:spcBef>
                          <a:spcPts val="0"/>
                        </a:spcBef>
                        <a:spcAft>
                          <a:spcPts val="0"/>
                        </a:spcAft>
                      </a:pPr>
                      <a:r>
                        <a:rPr lang="zh-CN" sz="1400" kern="100">
                          <a:effectLst/>
                        </a:rPr>
                        <a:t>拓展板块</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99708" marR="99708" marT="49854" marB="49854" anchor="ctr"/>
                </a:tc>
                <a:tc>
                  <a:txBody>
                    <a:bodyPr/>
                    <a:lstStyle/>
                    <a:p>
                      <a:pPr marL="0" marR="0" algn="l">
                        <a:lnSpc>
                          <a:spcPct val="150000"/>
                        </a:lnSpc>
                        <a:spcBef>
                          <a:spcPts val="0"/>
                        </a:spcBef>
                        <a:spcAft>
                          <a:spcPts val="0"/>
                        </a:spcAft>
                      </a:pPr>
                      <a:r>
                        <a:rPr lang="en-US" sz="1400" kern="100">
                          <a:effectLst/>
                        </a:rPr>
                        <a:t>3</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tc>
                  <a:txBody>
                    <a:bodyPr/>
                    <a:lstStyle/>
                    <a:p>
                      <a:pPr marL="0" marR="0" algn="l">
                        <a:lnSpc>
                          <a:spcPct val="150000"/>
                        </a:lnSpc>
                        <a:spcBef>
                          <a:spcPts val="0"/>
                        </a:spcBef>
                        <a:spcAft>
                          <a:spcPts val="0"/>
                        </a:spcAft>
                      </a:pPr>
                      <a:r>
                        <a:rPr lang="zh-CN" sz="1400" kern="100">
                          <a:effectLst/>
                        </a:rPr>
                        <a:t>课堂讲授</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extLst>
                  <a:ext uri="{0D108BD9-81ED-4DB2-BD59-A6C34878D82A}">
                    <a16:rowId xmlns:a16="http://schemas.microsoft.com/office/drawing/2014/main" val="1834982179"/>
                  </a:ext>
                </a:extLst>
              </a:tr>
              <a:tr h="205756">
                <a:tc>
                  <a:txBody>
                    <a:bodyPr/>
                    <a:lstStyle/>
                    <a:p>
                      <a:pPr marL="0" marR="0" algn="l">
                        <a:lnSpc>
                          <a:spcPct val="150000"/>
                        </a:lnSpc>
                        <a:spcBef>
                          <a:spcPts val="0"/>
                        </a:spcBef>
                        <a:spcAft>
                          <a:spcPts val="0"/>
                        </a:spcAft>
                      </a:pPr>
                      <a:r>
                        <a:rPr lang="en-US" sz="1400" kern="100">
                          <a:effectLst/>
                        </a:rPr>
                        <a:t>15</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tc>
                  <a:txBody>
                    <a:bodyPr/>
                    <a:lstStyle/>
                    <a:p>
                      <a:pPr marL="0" marR="0" algn="l">
                        <a:lnSpc>
                          <a:spcPct val="150000"/>
                        </a:lnSpc>
                        <a:spcBef>
                          <a:spcPts val="0"/>
                        </a:spcBef>
                        <a:spcAft>
                          <a:spcPts val="0"/>
                        </a:spcAft>
                      </a:pPr>
                      <a:r>
                        <a:rPr lang="zh-CN" sz="1400" kern="100">
                          <a:effectLst/>
                        </a:rPr>
                        <a:t>李远宁</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tc>
                  <a:txBody>
                    <a:bodyPr/>
                    <a:lstStyle/>
                    <a:p>
                      <a:pPr marL="0" marR="0" algn="l">
                        <a:lnSpc>
                          <a:spcPct val="150000"/>
                        </a:lnSpc>
                        <a:spcBef>
                          <a:spcPts val="0"/>
                        </a:spcBef>
                        <a:spcAft>
                          <a:spcPts val="0"/>
                        </a:spcAft>
                      </a:pPr>
                      <a:r>
                        <a:rPr lang="zh-CN" sz="1400" kern="100">
                          <a:effectLst/>
                        </a:rPr>
                        <a:t>脑机接口</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tc vMerge="1">
                  <a:txBody>
                    <a:bodyPr/>
                    <a:lstStyle/>
                    <a:p>
                      <a:endParaRPr lang="en-US"/>
                    </a:p>
                  </a:txBody>
                  <a:tcPr/>
                </a:tc>
                <a:tc>
                  <a:txBody>
                    <a:bodyPr/>
                    <a:lstStyle/>
                    <a:p>
                      <a:pPr marL="0" marR="0" algn="l">
                        <a:lnSpc>
                          <a:spcPct val="150000"/>
                        </a:lnSpc>
                        <a:spcBef>
                          <a:spcPts val="0"/>
                        </a:spcBef>
                        <a:spcAft>
                          <a:spcPts val="0"/>
                        </a:spcAft>
                      </a:pPr>
                      <a:r>
                        <a:rPr lang="en-US" sz="1400" kern="100">
                          <a:effectLst/>
                        </a:rPr>
                        <a:t>3</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tc>
                  <a:txBody>
                    <a:bodyPr/>
                    <a:lstStyle/>
                    <a:p>
                      <a:pPr marL="0" marR="0" algn="l">
                        <a:lnSpc>
                          <a:spcPct val="150000"/>
                        </a:lnSpc>
                        <a:spcBef>
                          <a:spcPts val="0"/>
                        </a:spcBef>
                        <a:spcAft>
                          <a:spcPts val="0"/>
                        </a:spcAft>
                      </a:pPr>
                      <a:r>
                        <a:rPr lang="zh-CN" sz="1400" kern="100">
                          <a:effectLst/>
                        </a:rPr>
                        <a:t>课堂讲授</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extLst>
                  <a:ext uri="{0D108BD9-81ED-4DB2-BD59-A6C34878D82A}">
                    <a16:rowId xmlns:a16="http://schemas.microsoft.com/office/drawing/2014/main" val="3805526119"/>
                  </a:ext>
                </a:extLst>
              </a:tr>
              <a:tr h="205756">
                <a:tc>
                  <a:txBody>
                    <a:bodyPr/>
                    <a:lstStyle/>
                    <a:p>
                      <a:pPr marL="0" marR="0" algn="l">
                        <a:lnSpc>
                          <a:spcPct val="150000"/>
                        </a:lnSpc>
                        <a:spcBef>
                          <a:spcPts val="0"/>
                        </a:spcBef>
                        <a:spcAft>
                          <a:spcPts val="0"/>
                        </a:spcAft>
                      </a:pPr>
                      <a:r>
                        <a:rPr lang="en-US" sz="1400" kern="100">
                          <a:effectLst/>
                        </a:rPr>
                        <a:t>16</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tc>
                  <a:txBody>
                    <a:bodyPr/>
                    <a:lstStyle/>
                    <a:p>
                      <a:pPr marL="0" marR="0" algn="l">
                        <a:lnSpc>
                          <a:spcPct val="150000"/>
                        </a:lnSpc>
                        <a:spcBef>
                          <a:spcPts val="0"/>
                        </a:spcBef>
                        <a:spcAft>
                          <a:spcPts val="0"/>
                        </a:spcAft>
                      </a:pPr>
                      <a:r>
                        <a:rPr lang="zh-CN" sz="1400" kern="100">
                          <a:effectLst/>
                        </a:rPr>
                        <a:t>马智炜</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tc>
                  <a:txBody>
                    <a:bodyPr/>
                    <a:lstStyle/>
                    <a:p>
                      <a:pPr marL="0" marR="0" algn="l">
                        <a:lnSpc>
                          <a:spcPct val="150000"/>
                        </a:lnSpc>
                        <a:spcBef>
                          <a:spcPts val="0"/>
                        </a:spcBef>
                        <a:spcAft>
                          <a:spcPts val="0"/>
                        </a:spcAft>
                      </a:pPr>
                      <a:r>
                        <a:rPr lang="zh-CN" sz="1400" kern="100">
                          <a:effectLst/>
                        </a:rPr>
                        <a:t>生物医学研究中的动物模型</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tc vMerge="1">
                  <a:txBody>
                    <a:bodyPr/>
                    <a:lstStyle/>
                    <a:p>
                      <a:endParaRPr lang="en-US"/>
                    </a:p>
                  </a:txBody>
                  <a:tcPr/>
                </a:tc>
                <a:tc>
                  <a:txBody>
                    <a:bodyPr/>
                    <a:lstStyle/>
                    <a:p>
                      <a:pPr marL="0" marR="0" algn="l">
                        <a:lnSpc>
                          <a:spcPct val="150000"/>
                        </a:lnSpc>
                        <a:spcBef>
                          <a:spcPts val="0"/>
                        </a:spcBef>
                        <a:spcAft>
                          <a:spcPts val="0"/>
                        </a:spcAft>
                      </a:pPr>
                      <a:r>
                        <a:rPr lang="en-US" sz="1400" kern="100">
                          <a:effectLst/>
                        </a:rPr>
                        <a:t>3</a:t>
                      </a:r>
                      <a:endParaRPr lang="en-US" sz="1400" kern="10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tc>
                  <a:txBody>
                    <a:bodyPr/>
                    <a:lstStyle/>
                    <a:p>
                      <a:pPr marL="0" marR="0" algn="l">
                        <a:lnSpc>
                          <a:spcPct val="150000"/>
                        </a:lnSpc>
                        <a:spcBef>
                          <a:spcPts val="0"/>
                        </a:spcBef>
                        <a:spcAft>
                          <a:spcPts val="0"/>
                        </a:spcAft>
                      </a:pPr>
                      <a:r>
                        <a:rPr lang="zh-CN" sz="1400" kern="100" dirty="0">
                          <a:effectLst/>
                        </a:rPr>
                        <a:t>课堂讲授</a:t>
                      </a:r>
                      <a:endParaRPr lang="en-US" sz="1400" kern="100" dirty="0">
                        <a:effectLst/>
                        <a:latin typeface="Arial" panose="020B0604020202020204" pitchFamily="34" charset="0"/>
                        <a:ea typeface="SimSun" panose="02010600030101010101" pitchFamily="2" charset="-122"/>
                        <a:cs typeface="Times New Roman" panose="02020603050405020304" pitchFamily="18" charset="0"/>
                      </a:endParaRPr>
                    </a:p>
                  </a:txBody>
                  <a:tcPr marL="59085" marR="59085" marT="0" marB="0" anchor="ctr"/>
                </a:tc>
                <a:extLst>
                  <a:ext uri="{0D108BD9-81ED-4DB2-BD59-A6C34878D82A}">
                    <a16:rowId xmlns:a16="http://schemas.microsoft.com/office/drawing/2014/main" val="1769936452"/>
                  </a:ext>
                </a:extLst>
              </a:tr>
            </a:tbl>
          </a:graphicData>
        </a:graphic>
      </p:graphicFrame>
      <p:sp>
        <p:nvSpPr>
          <p:cNvPr id="4" name="Date Placeholder 3">
            <a:extLst>
              <a:ext uri="{FF2B5EF4-FFF2-40B4-BE49-F238E27FC236}">
                <a16:creationId xmlns:a16="http://schemas.microsoft.com/office/drawing/2014/main" id="{29F7CC73-2F69-40C7-8E3B-896AF7AA049C}"/>
              </a:ext>
            </a:extLst>
          </p:cNvPr>
          <p:cNvSpPr>
            <a:spLocks noGrp="1"/>
          </p:cNvSpPr>
          <p:nvPr>
            <p:ph type="dt" sz="half" idx="10"/>
          </p:nvPr>
        </p:nvSpPr>
        <p:spPr/>
        <p:txBody>
          <a:bodyPr/>
          <a:lstStyle/>
          <a:p>
            <a:r>
              <a:rPr lang="en-US"/>
              <a:t>BME1101 -《生物医学工程学导论》</a:t>
            </a:r>
          </a:p>
        </p:txBody>
      </p:sp>
      <p:sp>
        <p:nvSpPr>
          <p:cNvPr id="5" name="Footer Placeholder 4">
            <a:extLst>
              <a:ext uri="{FF2B5EF4-FFF2-40B4-BE49-F238E27FC236}">
                <a16:creationId xmlns:a16="http://schemas.microsoft.com/office/drawing/2014/main" id="{F80DA06D-0224-4A0F-8352-DBE9ED358060}"/>
              </a:ext>
            </a:extLst>
          </p:cNvPr>
          <p:cNvSpPr>
            <a:spLocks noGrp="1"/>
          </p:cNvSpPr>
          <p:nvPr>
            <p:ph type="ftr" sz="quarter" idx="11"/>
          </p:nvPr>
        </p:nvSpPr>
        <p:spPr/>
        <p:txBody>
          <a:bodyPr/>
          <a:lstStyle/>
          <a:p>
            <a:r>
              <a:rPr lang="en-US"/>
              <a:t>L1: Introduction to Biomedical Engineering</a:t>
            </a:r>
          </a:p>
        </p:txBody>
      </p:sp>
      <p:sp>
        <p:nvSpPr>
          <p:cNvPr id="6" name="Slide Number Placeholder 5">
            <a:extLst>
              <a:ext uri="{FF2B5EF4-FFF2-40B4-BE49-F238E27FC236}">
                <a16:creationId xmlns:a16="http://schemas.microsoft.com/office/drawing/2014/main" id="{42F72095-8DEE-450A-8141-47EB4E40F564}"/>
              </a:ext>
            </a:extLst>
          </p:cNvPr>
          <p:cNvSpPr>
            <a:spLocks noGrp="1"/>
          </p:cNvSpPr>
          <p:nvPr>
            <p:ph type="sldNum" sz="quarter" idx="12"/>
          </p:nvPr>
        </p:nvSpPr>
        <p:spPr/>
        <p:txBody>
          <a:bodyPr/>
          <a:lstStyle/>
          <a:p>
            <a:fld id="{521CE3F2-4AEB-D446-A39E-E6B6B04BE5C1}" type="slidenum">
              <a:rPr lang="en-US" smtClean="0"/>
              <a:t>52</a:t>
            </a:fld>
            <a:endParaRPr lang="en-US"/>
          </a:p>
        </p:txBody>
      </p:sp>
    </p:spTree>
    <p:extLst>
      <p:ext uri="{BB962C8B-B14F-4D97-AF65-F5344CB8AC3E}">
        <p14:creationId xmlns:p14="http://schemas.microsoft.com/office/powerpoint/2010/main" val="10538536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6"/>
            <a:ext cx="4574745" cy="711130"/>
          </a:xfrm>
        </p:spPr>
        <p:txBody>
          <a:bodyPr/>
          <a:lstStyle/>
          <a:p>
            <a:pPr algn="l"/>
            <a:r>
              <a:rPr lang="zh-CN" altLang="en-US" dirty="0"/>
              <a:t>老师</a:t>
            </a:r>
            <a:r>
              <a:rPr lang="en-US" dirty="0"/>
              <a:t> and </a:t>
            </a:r>
            <a:r>
              <a:rPr lang="zh-CN" altLang="en-US" dirty="0"/>
              <a:t>助教</a:t>
            </a:r>
            <a:endParaRPr lang="en-US" dirty="0"/>
          </a:p>
        </p:txBody>
      </p:sp>
      <p:sp>
        <p:nvSpPr>
          <p:cNvPr id="3" name="Date Placeholder 2"/>
          <p:cNvSpPr>
            <a:spLocks noGrp="1"/>
          </p:cNvSpPr>
          <p:nvPr>
            <p:ph type="dt" sz="half" idx="10"/>
          </p:nvPr>
        </p:nvSpPr>
        <p:spPr>
          <a:prstGeom prst="rect">
            <a:avLst/>
          </a:prstGeom>
        </p:spPr>
        <p:txBody>
          <a:bodyPr/>
          <a:lstStyle/>
          <a:p>
            <a:r>
              <a:rPr lang="en-US"/>
              <a:t>BME1101 -《生物医学工程学导论》</a:t>
            </a:r>
          </a:p>
        </p:txBody>
      </p:sp>
      <p:sp>
        <p:nvSpPr>
          <p:cNvPr id="4" name="Footer Placeholder 3"/>
          <p:cNvSpPr>
            <a:spLocks noGrp="1"/>
          </p:cNvSpPr>
          <p:nvPr>
            <p:ph type="ftr" sz="quarter" idx="11"/>
          </p:nvPr>
        </p:nvSpPr>
        <p:spPr>
          <a:prstGeom prst="rect">
            <a:avLst/>
          </a:prstGeom>
        </p:spPr>
        <p:txBody>
          <a:bodyPr/>
          <a:lstStyle/>
          <a:p>
            <a:r>
              <a:rPr lang="en-US"/>
              <a:t>L1: Introduction to Biomedical Engineering</a:t>
            </a:r>
          </a:p>
        </p:txBody>
      </p:sp>
      <p:sp>
        <p:nvSpPr>
          <p:cNvPr id="5" name="Slide Number Placeholder 4"/>
          <p:cNvSpPr>
            <a:spLocks noGrp="1"/>
          </p:cNvSpPr>
          <p:nvPr>
            <p:ph type="sldNum" sz="quarter" idx="12"/>
          </p:nvPr>
        </p:nvSpPr>
        <p:spPr>
          <a:prstGeom prst="rect">
            <a:avLst/>
          </a:prstGeom>
        </p:spPr>
        <p:txBody>
          <a:bodyPr/>
          <a:lstStyle/>
          <a:p>
            <a:fld id="{137FFB83-1FEB-4B15-B287-3B515346DC85}" type="slidenum">
              <a:rPr lang="en-US" smtClean="0"/>
              <a:t>53</a:t>
            </a:fld>
            <a:endParaRPr lang="en-US"/>
          </a:p>
        </p:txBody>
      </p:sp>
      <p:graphicFrame>
        <p:nvGraphicFramePr>
          <p:cNvPr id="8" name="Content Placeholder 7"/>
          <p:cNvGraphicFramePr>
            <a:graphicFrameLocks noGrp="1"/>
          </p:cNvGraphicFramePr>
          <p:nvPr>
            <p:ph idx="4294967295"/>
            <p:extLst/>
          </p:nvPr>
        </p:nvGraphicFramePr>
        <p:xfrm>
          <a:off x="1694090" y="5099690"/>
          <a:ext cx="8576137" cy="1005820"/>
        </p:xfrm>
        <a:graphic>
          <a:graphicData uri="http://schemas.openxmlformats.org/drawingml/2006/table">
            <a:tbl>
              <a:tblPr firstRow="1" firstCol="1" lastRow="1" lastCol="1" bandRow="1" bandCol="1">
                <a:tableStyleId>{284E427A-3D55-4303-BF80-6455036E1DE7}</a:tableStyleId>
              </a:tblPr>
              <a:tblGrid>
                <a:gridCol w="2245891">
                  <a:extLst>
                    <a:ext uri="{9D8B030D-6E8A-4147-A177-3AD203B41FA5}">
                      <a16:colId xmlns:a16="http://schemas.microsoft.com/office/drawing/2014/main" val="20000"/>
                    </a:ext>
                  </a:extLst>
                </a:gridCol>
                <a:gridCol w="2459600">
                  <a:extLst>
                    <a:ext uri="{9D8B030D-6E8A-4147-A177-3AD203B41FA5}">
                      <a16:colId xmlns:a16="http://schemas.microsoft.com/office/drawing/2014/main" val="4249694121"/>
                    </a:ext>
                  </a:extLst>
                </a:gridCol>
                <a:gridCol w="3870646">
                  <a:extLst>
                    <a:ext uri="{9D8B030D-6E8A-4147-A177-3AD203B41FA5}">
                      <a16:colId xmlns:a16="http://schemas.microsoft.com/office/drawing/2014/main" val="20002"/>
                    </a:ext>
                  </a:extLst>
                </a:gridCol>
              </a:tblGrid>
              <a:tr h="251455">
                <a:tc>
                  <a:txBody>
                    <a:bodyPr/>
                    <a:lstStyle/>
                    <a:p>
                      <a:pPr marL="0" marR="0" indent="0" algn="just">
                        <a:spcBef>
                          <a:spcPts val="0"/>
                        </a:spcBef>
                        <a:spcAft>
                          <a:spcPts val="400"/>
                        </a:spcAft>
                      </a:pPr>
                      <a:r>
                        <a:rPr lang="zh-CN" altLang="en-US" sz="1600" b="1" dirty="0">
                          <a:effectLst/>
                        </a:rPr>
                        <a:t>任课老师与助教</a:t>
                      </a:r>
                      <a:endParaRPr lang="en-US" sz="1600" b="1" dirty="0">
                        <a:effectLst/>
                        <a:latin typeface="Arial" panose="020B0604020202020204" pitchFamily="34" charset="0"/>
                        <a:ea typeface="SimHei" panose="02010609060101010101" pitchFamily="49" charset="-122"/>
                        <a:cs typeface="Times New Roman" panose="02020603050405020304" pitchFamily="18" charset="0"/>
                      </a:endParaRPr>
                    </a:p>
                  </a:txBody>
                  <a:tcPr marL="68580" marR="68580" marT="0" marB="0"/>
                </a:tc>
                <a:tc>
                  <a:txBody>
                    <a:bodyPr/>
                    <a:lstStyle/>
                    <a:p>
                      <a:pPr marL="0" marR="0" indent="0" algn="just">
                        <a:spcBef>
                          <a:spcPts val="0"/>
                        </a:spcBef>
                        <a:spcAft>
                          <a:spcPts val="400"/>
                        </a:spcAft>
                      </a:pPr>
                      <a:r>
                        <a:rPr lang="zh-CN" altLang="en-US" sz="1600" b="1" dirty="0">
                          <a:effectLst/>
                        </a:rPr>
                        <a:t>办公室</a:t>
                      </a:r>
                      <a:endParaRPr lang="en-US" sz="1600" b="1" dirty="0">
                        <a:effectLst/>
                        <a:latin typeface="Arial" panose="020B0604020202020204" pitchFamily="34" charset="0"/>
                        <a:ea typeface="SimHei" panose="02010609060101010101" pitchFamily="49" charset="-122"/>
                        <a:cs typeface="Times New Roman" panose="02020603050405020304" pitchFamily="18" charset="0"/>
                      </a:endParaRPr>
                    </a:p>
                  </a:txBody>
                  <a:tcPr marL="68580" marR="68580" marT="0" marB="0"/>
                </a:tc>
                <a:tc>
                  <a:txBody>
                    <a:bodyPr/>
                    <a:lstStyle/>
                    <a:p>
                      <a:pPr marL="0" marR="0" indent="0" algn="just">
                        <a:spcBef>
                          <a:spcPts val="0"/>
                        </a:spcBef>
                        <a:spcAft>
                          <a:spcPts val="400"/>
                        </a:spcAft>
                      </a:pPr>
                      <a:r>
                        <a:rPr lang="en-US" sz="1600" b="1" dirty="0">
                          <a:effectLst/>
                        </a:rPr>
                        <a:t>Email</a:t>
                      </a:r>
                      <a:endParaRPr lang="en-US" sz="1600" b="1" dirty="0">
                        <a:effectLst/>
                        <a:latin typeface="Arial" panose="020B0604020202020204" pitchFamily="34" charset="0"/>
                        <a:ea typeface="SimHei"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251455">
                <a:tc>
                  <a:txBody>
                    <a:bodyPr/>
                    <a:lstStyle/>
                    <a:p>
                      <a:pPr marL="0" marR="0" indent="0" algn="just">
                        <a:spcBef>
                          <a:spcPts val="0"/>
                        </a:spcBef>
                        <a:spcAft>
                          <a:spcPts val="400"/>
                        </a:spcAft>
                      </a:pPr>
                      <a:r>
                        <a:rPr lang="zh-CN" altLang="en-US" sz="1600" b="0" dirty="0">
                          <a:effectLst/>
                        </a:rPr>
                        <a:t>曹国华</a:t>
                      </a:r>
                      <a:endParaRPr lang="en-US" sz="1600" b="0" dirty="0">
                        <a:effectLst/>
                        <a:latin typeface="Arial" panose="020B0604020202020204" pitchFamily="34" charset="0"/>
                        <a:ea typeface="SimHei" panose="02010609060101010101" pitchFamily="49" charset="-122"/>
                        <a:cs typeface="Arial" panose="020B0604020202020204" pitchFamily="34" charset="0"/>
                      </a:endParaRPr>
                    </a:p>
                  </a:txBody>
                  <a:tcPr marL="68580" marR="68580" marT="0" marB="0"/>
                </a:tc>
                <a:tc>
                  <a:txBody>
                    <a:bodyPr/>
                    <a:lstStyle/>
                    <a:p>
                      <a:pPr marL="0" marR="0" indent="0" algn="just">
                        <a:spcBef>
                          <a:spcPts val="0"/>
                        </a:spcBef>
                        <a:spcAft>
                          <a:spcPts val="400"/>
                        </a:spcAft>
                      </a:pPr>
                      <a:r>
                        <a:rPr lang="zh-CN" altLang="en-US" sz="1600" b="0" dirty="0">
                          <a:effectLst/>
                        </a:rPr>
                        <a:t>生医工大楼</a:t>
                      </a:r>
                      <a:r>
                        <a:rPr lang="en-US" altLang="zh-CN" sz="1600" b="0" dirty="0">
                          <a:effectLst/>
                        </a:rPr>
                        <a:t>324</a:t>
                      </a:r>
                      <a:r>
                        <a:rPr lang="zh-CN" altLang="en-US" sz="1600" b="0" dirty="0">
                          <a:effectLst/>
                        </a:rPr>
                        <a:t>室</a:t>
                      </a:r>
                      <a:endParaRPr lang="en-US" sz="1600" b="0" dirty="0">
                        <a:effectLst/>
                        <a:latin typeface="Arial" panose="020B0604020202020204" pitchFamily="34" charset="0"/>
                        <a:ea typeface="SimHei" panose="02010609060101010101" pitchFamily="49" charset="-122"/>
                        <a:cs typeface="Arial" panose="020B0604020202020204" pitchFamily="34" charset="0"/>
                      </a:endParaRPr>
                    </a:p>
                  </a:txBody>
                  <a:tcPr marL="68580" marR="68580" marT="0" marB="0"/>
                </a:tc>
                <a:tc>
                  <a:txBody>
                    <a:bodyPr/>
                    <a:lstStyle/>
                    <a:p>
                      <a:pPr marL="0" marR="0" indent="0" algn="just">
                        <a:spcBef>
                          <a:spcPts val="0"/>
                        </a:spcBef>
                        <a:spcAft>
                          <a:spcPts val="400"/>
                        </a:spcAft>
                      </a:pPr>
                      <a:r>
                        <a:rPr lang="en-US" sz="1600" b="0" dirty="0">
                          <a:effectLst/>
                          <a:hlinkClick r:id="rId2"/>
                        </a:rPr>
                        <a:t>caogh@shanghaitech.edu.cn</a:t>
                      </a:r>
                      <a:r>
                        <a:rPr lang="en-US" sz="1600" b="0" dirty="0">
                          <a:effectLst/>
                        </a:rPr>
                        <a:t> </a:t>
                      </a:r>
                      <a:endParaRPr lang="en-US" sz="1600" b="0" dirty="0">
                        <a:effectLst/>
                        <a:latin typeface="Arial" panose="020B0604020202020204" pitchFamily="34" charset="0"/>
                        <a:ea typeface="SimHei" panose="02010609060101010101" pitchFamily="49" charset="-122"/>
                        <a:cs typeface="Arial" panose="020B0604020202020204" pitchFamily="34" charset="0"/>
                      </a:endParaRPr>
                    </a:p>
                  </a:txBody>
                  <a:tcPr marL="68580" marR="68580" marT="0" marB="0"/>
                </a:tc>
                <a:extLst>
                  <a:ext uri="{0D108BD9-81ED-4DB2-BD59-A6C34878D82A}">
                    <a16:rowId xmlns:a16="http://schemas.microsoft.com/office/drawing/2014/main" val="10001"/>
                  </a:ext>
                </a:extLst>
              </a:tr>
              <a:tr h="251455">
                <a:tc>
                  <a:txBody>
                    <a:bodyPr/>
                    <a:lstStyle/>
                    <a:p>
                      <a:pPr marL="0" marR="0" indent="0" algn="just">
                        <a:spcBef>
                          <a:spcPts val="0"/>
                        </a:spcBef>
                        <a:spcAft>
                          <a:spcPts val="400"/>
                        </a:spcAft>
                      </a:pPr>
                      <a:r>
                        <a:rPr lang="zh-CN" altLang="en-US" sz="1600" b="0" dirty="0">
                          <a:effectLst/>
                        </a:rPr>
                        <a:t>秦文辉</a:t>
                      </a:r>
                      <a:endParaRPr lang="en-US" sz="1600" b="0" dirty="0">
                        <a:effectLst/>
                        <a:latin typeface="Arial" panose="020B0604020202020204" pitchFamily="34" charset="0"/>
                        <a:ea typeface="SimHei" panose="02010609060101010101" pitchFamily="49" charset="-122"/>
                        <a:cs typeface="Arial" panose="020B0604020202020204" pitchFamily="34" charset="0"/>
                      </a:endParaRPr>
                    </a:p>
                  </a:txBody>
                  <a:tcPr marL="68580" marR="68580" marT="0" marB="0"/>
                </a:tc>
                <a:tc>
                  <a:txBody>
                    <a:bodyPr/>
                    <a:lstStyle/>
                    <a:p>
                      <a:pPr marL="0" marR="0" lvl="0" indent="0" algn="just" defTabSz="914400" rtl="0" eaLnBrk="1" fontAlgn="auto" latinLnBrk="0" hangingPunct="1">
                        <a:lnSpc>
                          <a:spcPct val="100000"/>
                        </a:lnSpc>
                        <a:spcBef>
                          <a:spcPts val="0"/>
                        </a:spcBef>
                        <a:spcAft>
                          <a:spcPts val="400"/>
                        </a:spcAft>
                        <a:buClrTx/>
                        <a:buSzTx/>
                        <a:buFontTx/>
                        <a:buNone/>
                        <a:tabLst/>
                        <a:defRPr/>
                      </a:pPr>
                      <a:r>
                        <a:rPr lang="zh-CN" altLang="en-US" sz="1600" b="0" dirty="0">
                          <a:effectLst/>
                        </a:rPr>
                        <a:t>生医工大楼</a:t>
                      </a:r>
                      <a:r>
                        <a:rPr lang="en-US" altLang="zh-CN" sz="1600" b="0" dirty="0">
                          <a:effectLst/>
                        </a:rPr>
                        <a:t>303</a:t>
                      </a:r>
                      <a:r>
                        <a:rPr lang="zh-CN" altLang="en-US" sz="1600" b="0" dirty="0">
                          <a:effectLst/>
                        </a:rPr>
                        <a:t>室</a:t>
                      </a:r>
                      <a:endParaRPr lang="en-US" sz="1600" b="0" dirty="0">
                        <a:effectLst/>
                        <a:latin typeface="Arial" panose="020B0604020202020204" pitchFamily="34" charset="0"/>
                        <a:ea typeface="SimHei" panose="02010609060101010101" pitchFamily="49" charset="-122"/>
                        <a:cs typeface="Arial" panose="020B0604020202020204" pitchFamily="34" charset="0"/>
                      </a:endParaRPr>
                    </a:p>
                  </a:txBody>
                  <a:tcPr marL="68580" marR="68580" marT="0" marB="0"/>
                </a:tc>
                <a:tc>
                  <a:txBody>
                    <a:bodyPr/>
                    <a:lstStyle/>
                    <a:p>
                      <a:pPr marL="0" marR="0" indent="0" algn="just">
                        <a:spcBef>
                          <a:spcPts val="0"/>
                        </a:spcBef>
                        <a:spcAft>
                          <a:spcPts val="400"/>
                        </a:spcAft>
                      </a:pPr>
                      <a:r>
                        <a:rPr lang="en-US" sz="1600" b="0" dirty="0">
                          <a:effectLst/>
                          <a:hlinkClick r:id="rId3"/>
                        </a:rPr>
                        <a:t>qinwh@shanghaitech.edu.cn</a:t>
                      </a:r>
                      <a:endParaRPr lang="en-US" sz="1600" b="0" dirty="0">
                        <a:effectLst/>
                        <a:latin typeface="Arial" panose="020B0604020202020204" pitchFamily="34" charset="0"/>
                        <a:ea typeface="SimHei" panose="02010609060101010101" pitchFamily="49" charset="-122"/>
                        <a:cs typeface="Arial" panose="020B0604020202020204" pitchFamily="34" charset="0"/>
                      </a:endParaRPr>
                    </a:p>
                  </a:txBody>
                  <a:tcPr marL="68580" marR="68580" marT="0" marB="0"/>
                </a:tc>
                <a:extLst>
                  <a:ext uri="{0D108BD9-81ED-4DB2-BD59-A6C34878D82A}">
                    <a16:rowId xmlns:a16="http://schemas.microsoft.com/office/drawing/2014/main" val="10002"/>
                  </a:ext>
                </a:extLst>
              </a:tr>
              <a:tr h="251455">
                <a:tc>
                  <a:txBody>
                    <a:bodyPr/>
                    <a:lstStyle/>
                    <a:p>
                      <a:pPr marL="0" marR="0" indent="0" algn="just">
                        <a:spcBef>
                          <a:spcPts val="0"/>
                        </a:spcBef>
                        <a:spcAft>
                          <a:spcPts val="400"/>
                        </a:spcAft>
                      </a:pPr>
                      <a:r>
                        <a:rPr lang="zh-CN" altLang="en-US" sz="1600" b="0" dirty="0">
                          <a:effectLst/>
                        </a:rPr>
                        <a:t>陈琳杰</a:t>
                      </a:r>
                      <a:endParaRPr lang="en-US" sz="1600" b="0" dirty="0">
                        <a:effectLst/>
                        <a:latin typeface="Arial" panose="020B0604020202020204" pitchFamily="34" charset="0"/>
                        <a:ea typeface="SimHei" panose="02010609060101010101" pitchFamily="49" charset="-122"/>
                        <a:cs typeface="Arial" panose="020B0604020202020204" pitchFamily="34" charset="0"/>
                      </a:endParaRPr>
                    </a:p>
                  </a:txBody>
                  <a:tcPr marL="68580" marR="68580" marT="0" marB="0"/>
                </a:tc>
                <a:tc>
                  <a:txBody>
                    <a:bodyPr/>
                    <a:lstStyle/>
                    <a:p>
                      <a:pPr marL="0" marR="0" lvl="0" indent="0" algn="just" defTabSz="914400" rtl="0" eaLnBrk="1" fontAlgn="auto" latinLnBrk="0" hangingPunct="1">
                        <a:lnSpc>
                          <a:spcPct val="100000"/>
                        </a:lnSpc>
                        <a:spcBef>
                          <a:spcPts val="0"/>
                        </a:spcBef>
                        <a:spcAft>
                          <a:spcPts val="400"/>
                        </a:spcAft>
                        <a:buClrTx/>
                        <a:buSzTx/>
                        <a:buFontTx/>
                        <a:buNone/>
                        <a:tabLst/>
                        <a:defRPr/>
                      </a:pPr>
                      <a:r>
                        <a:rPr lang="zh-CN" altLang="en-US" sz="1600" b="0" dirty="0">
                          <a:effectLst/>
                        </a:rPr>
                        <a:t>生医工大楼</a:t>
                      </a:r>
                      <a:r>
                        <a:rPr lang="en-US" altLang="zh-CN" sz="1600" b="0" dirty="0">
                          <a:effectLst/>
                        </a:rPr>
                        <a:t>303</a:t>
                      </a:r>
                      <a:r>
                        <a:rPr lang="zh-CN" altLang="en-US" sz="1600" b="0" dirty="0">
                          <a:effectLst/>
                        </a:rPr>
                        <a:t>室</a:t>
                      </a:r>
                      <a:endParaRPr lang="en-US" sz="1600" b="0" dirty="0">
                        <a:effectLst/>
                        <a:latin typeface="Arial" panose="020B0604020202020204" pitchFamily="34" charset="0"/>
                        <a:ea typeface="SimHei" panose="02010609060101010101" pitchFamily="49" charset="-122"/>
                        <a:cs typeface="Arial" panose="020B0604020202020204" pitchFamily="34" charset="0"/>
                      </a:endParaRPr>
                    </a:p>
                  </a:txBody>
                  <a:tcPr marL="68580" marR="68580" marT="0" marB="0"/>
                </a:tc>
                <a:tc>
                  <a:txBody>
                    <a:bodyPr/>
                    <a:lstStyle/>
                    <a:p>
                      <a:pPr marL="0" marR="0" indent="0" algn="just">
                        <a:spcBef>
                          <a:spcPts val="0"/>
                        </a:spcBef>
                        <a:spcAft>
                          <a:spcPts val="400"/>
                        </a:spcAft>
                      </a:pPr>
                      <a:r>
                        <a:rPr lang="en-US" sz="1600" b="0" dirty="0">
                          <a:effectLst/>
                          <a:hlinkClick r:id="rId4"/>
                        </a:rPr>
                        <a:t>chenlj2022@shanghaitech.edu.cn</a:t>
                      </a:r>
                      <a:r>
                        <a:rPr lang="en-US" sz="1600" b="0" dirty="0">
                          <a:effectLst/>
                        </a:rPr>
                        <a:t> </a:t>
                      </a:r>
                      <a:endParaRPr lang="en-US" sz="1600" b="0" dirty="0">
                        <a:effectLst/>
                        <a:latin typeface="Arial" panose="020B0604020202020204" pitchFamily="34" charset="0"/>
                        <a:ea typeface="SimHei" panose="02010609060101010101" pitchFamily="49" charset="-122"/>
                        <a:cs typeface="Arial" panose="020B0604020202020204" pitchFamily="34" charset="0"/>
                      </a:endParaRPr>
                    </a:p>
                  </a:txBody>
                  <a:tcPr marL="68580" marR="68580" marT="0" marB="0"/>
                </a:tc>
                <a:extLst>
                  <a:ext uri="{0D108BD9-81ED-4DB2-BD59-A6C34878D82A}">
                    <a16:rowId xmlns:a16="http://schemas.microsoft.com/office/drawing/2014/main" val="2449743031"/>
                  </a:ext>
                </a:extLst>
              </a:tr>
            </a:tbl>
          </a:graphicData>
        </a:graphic>
      </p:graphicFrame>
      <p:sp>
        <p:nvSpPr>
          <p:cNvPr id="9" name="TextBox 8"/>
          <p:cNvSpPr txBox="1"/>
          <p:nvPr/>
        </p:nvSpPr>
        <p:spPr>
          <a:xfrm>
            <a:off x="1310419" y="3958021"/>
            <a:ext cx="2659703" cy="461665"/>
          </a:xfrm>
          <a:prstGeom prst="rect">
            <a:avLst/>
          </a:prstGeom>
          <a:noFill/>
        </p:spPr>
        <p:txBody>
          <a:bodyPr wrap="none" rtlCol="0">
            <a:spAutoFit/>
          </a:bodyPr>
          <a:lstStyle/>
          <a:p>
            <a:pPr algn="ctr"/>
            <a:r>
              <a:rPr lang="zh-CN" altLang="en-US" sz="2400" b="1" dirty="0">
                <a:latin typeface="SimHei" panose="02010609060101010101" pitchFamily="49" charset="-122"/>
                <a:ea typeface="SimHei" panose="02010609060101010101" pitchFamily="49" charset="-122"/>
              </a:rPr>
              <a:t>曹国华，基础板块</a:t>
            </a:r>
            <a:endParaRPr lang="en-US" sz="2400" b="1" dirty="0">
              <a:latin typeface="SimHei" panose="02010609060101010101" pitchFamily="49" charset="-122"/>
              <a:ea typeface="SimHei" panose="02010609060101010101" pitchFamily="49" charset="-122"/>
            </a:endParaRPr>
          </a:p>
        </p:txBody>
      </p:sp>
      <p:pic>
        <p:nvPicPr>
          <p:cNvPr id="16" name="Picture 15">
            <a:extLst>
              <a:ext uri="{FF2B5EF4-FFF2-40B4-BE49-F238E27FC236}">
                <a16:creationId xmlns:a16="http://schemas.microsoft.com/office/drawing/2014/main" id="{BF23524A-0CE8-4D9B-83F4-4CD96CE9652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104" t="6649" r="11595" b="19548"/>
          <a:stretch/>
        </p:blipFill>
        <p:spPr>
          <a:xfrm>
            <a:off x="2087915" y="2297338"/>
            <a:ext cx="1382045" cy="1477564"/>
          </a:xfrm>
          <a:prstGeom prst="rect">
            <a:avLst/>
          </a:prstGeom>
        </p:spPr>
      </p:pic>
      <p:pic>
        <p:nvPicPr>
          <p:cNvPr id="15" name="图片 3">
            <a:extLst>
              <a:ext uri="{FF2B5EF4-FFF2-40B4-BE49-F238E27FC236}">
                <a16:creationId xmlns:a16="http://schemas.microsoft.com/office/drawing/2014/main" id="{F81AC653-B35D-42E7-84CD-7D9198E0B39A}"/>
              </a:ext>
            </a:extLst>
          </p:cNvPr>
          <p:cNvPicPr>
            <a:picLocks noChangeAspect="1"/>
          </p:cNvPicPr>
          <p:nvPr/>
        </p:nvPicPr>
        <p:blipFill>
          <a:blip r:embed="rId6"/>
          <a:stretch>
            <a:fillRect/>
          </a:stretch>
        </p:blipFill>
        <p:spPr>
          <a:xfrm>
            <a:off x="6930845" y="2801118"/>
            <a:ext cx="797607" cy="829725"/>
          </a:xfrm>
          <a:prstGeom prst="ellipse">
            <a:avLst/>
          </a:prstGeom>
          <a:ln w="63500" cap="rnd">
            <a:noFill/>
          </a:ln>
          <a:effectLst>
            <a:outerShdw dist="50800" sx="1000" sy="1000" algn="ctr" rotWithShape="0">
              <a:schemeClr val="bg1"/>
            </a:outerShdw>
          </a:effectLst>
          <a:scene3d>
            <a:camera prst="orthographicFront"/>
            <a:lightRig rig="contrasting" dir="t">
              <a:rot lat="0" lon="0" rev="3000000"/>
            </a:lightRig>
          </a:scene3d>
          <a:sp3d contourW="7620">
            <a:bevelT w="95250" h="31750"/>
            <a:contourClr>
              <a:srgbClr val="333333"/>
            </a:contourClr>
          </a:sp3d>
        </p:spPr>
      </p:pic>
      <p:pic>
        <p:nvPicPr>
          <p:cNvPr id="22" name="图片 6">
            <a:extLst>
              <a:ext uri="{FF2B5EF4-FFF2-40B4-BE49-F238E27FC236}">
                <a16:creationId xmlns:a16="http://schemas.microsoft.com/office/drawing/2014/main" id="{24276A00-C339-4F60-B902-C3A17CEC48B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94863" y="485365"/>
            <a:ext cx="906866" cy="1041218"/>
          </a:xfrm>
          <a:prstGeom prst="ellipse">
            <a:avLst/>
          </a:prstGeom>
          <a:ln w="63500" cap="rnd">
            <a:noFill/>
          </a:ln>
          <a:effectLst>
            <a:outerShdw dist="50800" sx="1000" sy="1000" algn="ctr" rotWithShape="0">
              <a:schemeClr val="bg1"/>
            </a:outerShdw>
          </a:effectLst>
          <a:scene3d>
            <a:camera prst="orthographicFront"/>
            <a:lightRig rig="contrasting" dir="t">
              <a:rot lat="0" lon="0" rev="3000000"/>
            </a:lightRig>
          </a:scene3d>
          <a:sp3d contourW="7620">
            <a:bevelT w="95250" h="31750"/>
            <a:contourClr>
              <a:srgbClr val="333333"/>
            </a:contourClr>
          </a:sp3d>
        </p:spPr>
      </p:pic>
      <p:pic>
        <p:nvPicPr>
          <p:cNvPr id="23" name="图片 40">
            <a:extLst>
              <a:ext uri="{FF2B5EF4-FFF2-40B4-BE49-F238E27FC236}">
                <a16:creationId xmlns:a16="http://schemas.microsoft.com/office/drawing/2014/main" id="{B27142F6-2B7A-44DB-8914-541604C4EB45}"/>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9857" t="4757" r="5643" b="22524"/>
          <a:stretch/>
        </p:blipFill>
        <p:spPr>
          <a:xfrm>
            <a:off x="5332648" y="3754180"/>
            <a:ext cx="959122" cy="1014422"/>
          </a:xfrm>
          <a:prstGeom prst="ellipse">
            <a:avLst/>
          </a:prstGeom>
          <a:ln w="63500" cap="rnd">
            <a:noFill/>
          </a:ln>
          <a:effectLst>
            <a:outerShdw dist="50800" sx="1000" sy="1000" algn="ctr" rotWithShape="0">
              <a:schemeClr val="bg1"/>
            </a:outerShdw>
          </a:effectLst>
          <a:scene3d>
            <a:camera prst="orthographicFront"/>
            <a:lightRig rig="contrasting" dir="t">
              <a:rot lat="0" lon="0" rev="3000000"/>
            </a:lightRig>
          </a:scene3d>
          <a:sp3d contourW="7620">
            <a:bevelT w="95250" h="31750"/>
            <a:contourClr>
              <a:srgbClr val="333333"/>
            </a:contourClr>
          </a:sp3d>
        </p:spPr>
      </p:pic>
      <p:pic>
        <p:nvPicPr>
          <p:cNvPr id="27" name="Picture 3">
            <a:extLst>
              <a:ext uri="{FF2B5EF4-FFF2-40B4-BE49-F238E27FC236}">
                <a16:creationId xmlns:a16="http://schemas.microsoft.com/office/drawing/2014/main" id="{749E1115-2587-4071-B397-9A05A01D3150}"/>
              </a:ext>
            </a:extLst>
          </p:cNvPr>
          <p:cNvPicPr preferRelativeResize="0">
            <a:picLocks/>
          </p:cNvPicPr>
          <p:nvPr/>
        </p:nvPicPr>
        <p:blipFill>
          <a:blip r:embed="rId9" cstate="print">
            <a:extLst>
              <a:ext uri="{28A0092B-C50C-407E-A947-70E740481C1C}">
                <a14:useLocalDpi xmlns:a14="http://schemas.microsoft.com/office/drawing/2010/main" val="0"/>
              </a:ext>
            </a:extLst>
          </a:blip>
          <a:stretch>
            <a:fillRect/>
          </a:stretch>
        </p:blipFill>
        <p:spPr>
          <a:xfrm>
            <a:off x="5238990" y="566564"/>
            <a:ext cx="1090529" cy="922376"/>
          </a:xfrm>
          <a:prstGeom prst="ellipse">
            <a:avLst/>
          </a:prstGeom>
          <a:ln w="63500" cap="rnd">
            <a:noFill/>
          </a:ln>
          <a:effectLst>
            <a:outerShdw dist="50800" sx="1000" sy="1000" algn="ctr" rotWithShape="0">
              <a:schemeClr val="bg1"/>
            </a:outerShdw>
          </a:effectLst>
          <a:scene3d>
            <a:camera prst="orthographicFront"/>
            <a:lightRig rig="contrasting" dir="t">
              <a:rot lat="0" lon="0" rev="3000000"/>
            </a:lightRig>
          </a:scene3d>
          <a:sp3d contourW="7620">
            <a:bevelT w="95250" h="31750"/>
            <a:contourClr>
              <a:srgbClr val="333333"/>
            </a:contourClr>
          </a:sp3d>
        </p:spPr>
      </p:pic>
      <p:pic>
        <p:nvPicPr>
          <p:cNvPr id="29" name="图片 8">
            <a:extLst>
              <a:ext uri="{FF2B5EF4-FFF2-40B4-BE49-F238E27FC236}">
                <a16:creationId xmlns:a16="http://schemas.microsoft.com/office/drawing/2014/main" id="{C441F71C-A0D0-4C0F-BCF9-83DA8336126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419130" y="3822805"/>
            <a:ext cx="880376" cy="829724"/>
          </a:xfrm>
          <a:prstGeom prst="ellipse">
            <a:avLst/>
          </a:prstGeom>
          <a:ln w="63500" cap="rnd">
            <a:noFill/>
          </a:ln>
          <a:effectLst>
            <a:outerShdw dist="50800" sx="1000" sy="1000" algn="ctr" rotWithShape="0">
              <a:schemeClr val="bg1"/>
            </a:outerShdw>
          </a:effectLst>
          <a:scene3d>
            <a:camera prst="orthographicFront"/>
            <a:lightRig rig="contrasting" dir="t">
              <a:rot lat="0" lon="0" rev="3000000"/>
            </a:lightRig>
          </a:scene3d>
          <a:sp3d contourW="7620">
            <a:bevelT w="95250" h="31750"/>
            <a:contourClr>
              <a:srgbClr val="333333"/>
            </a:contourClr>
          </a:sp3d>
        </p:spPr>
      </p:pic>
      <p:sp>
        <p:nvSpPr>
          <p:cNvPr id="35" name="椭圆 11">
            <a:extLst>
              <a:ext uri="{FF2B5EF4-FFF2-40B4-BE49-F238E27FC236}">
                <a16:creationId xmlns:a16="http://schemas.microsoft.com/office/drawing/2014/main" id="{E3E9C247-72C1-46A1-9547-BF9BF8F4FE5E}"/>
              </a:ext>
            </a:extLst>
          </p:cNvPr>
          <p:cNvSpPr/>
          <p:nvPr/>
        </p:nvSpPr>
        <p:spPr>
          <a:xfrm>
            <a:off x="6789415" y="628902"/>
            <a:ext cx="1007720" cy="853071"/>
          </a:xfrm>
          <a:prstGeom prst="ellipse">
            <a:avLst/>
          </a:prstGeom>
          <a:blipFill dpi="0" rotWithShape="1">
            <a:blip r:embed="rId11" cstate="print">
              <a:extLst>
                <a:ext uri="{28A0092B-C50C-407E-A947-70E740481C1C}">
                  <a14:useLocalDpi xmlns:a14="http://schemas.microsoft.com/office/drawing/2010/main" val="0"/>
                </a:ext>
              </a:extLst>
            </a:blip>
            <a:srcRect/>
            <a:stretch>
              <a:fillRect/>
            </a:stretch>
          </a:blip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prstClr val="black"/>
              </a:solidFill>
            </a:endParaRPr>
          </a:p>
        </p:txBody>
      </p:sp>
      <p:pic>
        <p:nvPicPr>
          <p:cNvPr id="36" name="图片 39">
            <a:extLst>
              <a:ext uri="{FF2B5EF4-FFF2-40B4-BE49-F238E27FC236}">
                <a16:creationId xmlns:a16="http://schemas.microsoft.com/office/drawing/2014/main" id="{F83C8C0C-5C53-41AC-96C5-842EB1F9A4F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244743" y="1715865"/>
            <a:ext cx="875322" cy="926798"/>
          </a:xfrm>
          <a:prstGeom prst="ellipse">
            <a:avLst/>
          </a:prstGeom>
          <a:ln w="63500" cap="rnd">
            <a:noFill/>
          </a:ln>
          <a:effectLst>
            <a:outerShdw dist="50800" sx="1000" sy="1000" algn="ctr" rotWithShape="0">
              <a:schemeClr val="bg1"/>
            </a:outerShdw>
          </a:effectLst>
          <a:scene3d>
            <a:camera prst="orthographicFront"/>
            <a:lightRig rig="contrasting" dir="t">
              <a:rot lat="0" lon="0" rev="3000000"/>
            </a:lightRig>
          </a:scene3d>
          <a:sp3d contourW="7620">
            <a:bevelT w="95250" h="31750"/>
            <a:contourClr>
              <a:srgbClr val="333333"/>
            </a:contourClr>
          </a:sp3d>
        </p:spPr>
      </p:pic>
      <p:pic>
        <p:nvPicPr>
          <p:cNvPr id="37" name="Picture 8">
            <a:extLst>
              <a:ext uri="{FF2B5EF4-FFF2-40B4-BE49-F238E27FC236}">
                <a16:creationId xmlns:a16="http://schemas.microsoft.com/office/drawing/2014/main" id="{DDAD72BD-35A1-4223-8179-D041198664B1}"/>
              </a:ext>
            </a:extLst>
          </p:cNvPr>
          <p:cNvPicPr preferRelativeResize="0">
            <a:picLocks/>
          </p:cNvPicPr>
          <p:nvPr/>
        </p:nvPicPr>
        <p:blipFill rotWithShape="1">
          <a:blip r:embed="rId13" cstate="print">
            <a:extLst>
              <a:ext uri="{28A0092B-C50C-407E-A947-70E740481C1C}">
                <a14:useLocalDpi xmlns:a14="http://schemas.microsoft.com/office/drawing/2010/main" val="0"/>
              </a:ext>
            </a:extLst>
          </a:blip>
          <a:srcRect l="-5188" t="2747" r="-5188" b="8538"/>
          <a:stretch/>
        </p:blipFill>
        <p:spPr>
          <a:xfrm>
            <a:off x="8205180" y="1710396"/>
            <a:ext cx="1032566" cy="904056"/>
          </a:xfrm>
          <a:prstGeom prst="ellipse">
            <a:avLst/>
          </a:prstGeom>
          <a:ln w="63500" cap="rnd">
            <a:noFill/>
          </a:ln>
          <a:effectLst>
            <a:outerShdw dist="50800" sx="1000" sy="1000" algn="ctr" rotWithShape="0">
              <a:schemeClr val="bg1"/>
            </a:outerShdw>
          </a:effectLst>
          <a:scene3d>
            <a:camera prst="orthographicFront"/>
            <a:lightRig rig="contrasting" dir="t">
              <a:rot lat="0" lon="0" rev="3000000"/>
            </a:lightRig>
          </a:scene3d>
          <a:sp3d contourW="7620">
            <a:bevelT w="95250" h="31750"/>
            <a:contourClr>
              <a:srgbClr val="333333"/>
            </a:contourClr>
          </a:sp3d>
        </p:spPr>
      </p:pic>
      <p:pic>
        <p:nvPicPr>
          <p:cNvPr id="38" name="图片 31">
            <a:extLst>
              <a:ext uri="{FF2B5EF4-FFF2-40B4-BE49-F238E27FC236}">
                <a16:creationId xmlns:a16="http://schemas.microsoft.com/office/drawing/2014/main" id="{6F9BE91F-F7CF-45D6-A458-5FD4F1695CF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39223" y="1648772"/>
            <a:ext cx="926845" cy="943384"/>
          </a:xfrm>
          <a:prstGeom prst="ellipse">
            <a:avLst/>
          </a:prstGeom>
          <a:ln w="63500" cap="rnd">
            <a:noFill/>
          </a:ln>
          <a:effectLst>
            <a:outerShdw dist="50800" sx="1000" sy="1000" algn="ctr" rotWithShape="0">
              <a:schemeClr val="bg1"/>
            </a:outerShdw>
          </a:effectLst>
          <a:scene3d>
            <a:camera prst="orthographicFront"/>
            <a:lightRig rig="contrasting" dir="t">
              <a:rot lat="0" lon="0" rev="3000000"/>
            </a:lightRig>
          </a:scene3d>
          <a:sp3d contourW="7620">
            <a:bevelT w="95250" h="31750"/>
            <a:contourClr>
              <a:srgbClr val="333333"/>
            </a:contourClr>
          </a:sp3d>
        </p:spPr>
      </p:pic>
      <p:pic>
        <p:nvPicPr>
          <p:cNvPr id="40" name="图片 61">
            <a:extLst>
              <a:ext uri="{FF2B5EF4-FFF2-40B4-BE49-F238E27FC236}">
                <a16:creationId xmlns:a16="http://schemas.microsoft.com/office/drawing/2014/main" id="{52FB8DDC-E77A-4ADC-B2DA-B69801F1AE38}"/>
              </a:ext>
            </a:extLst>
          </p:cNvPr>
          <p:cNvPicPr>
            <a:picLocks noChangeAspect="1"/>
          </p:cNvPicPr>
          <p:nvPr/>
        </p:nvPicPr>
        <p:blipFill rotWithShape="1">
          <a:blip r:embed="rId15"/>
          <a:srcRect l="1005" t="3901" r="3187" b="3045"/>
          <a:stretch/>
        </p:blipFill>
        <p:spPr>
          <a:xfrm>
            <a:off x="6988283" y="3817241"/>
            <a:ext cx="961198" cy="1014421"/>
          </a:xfrm>
          <a:prstGeom prst="ellipse">
            <a:avLst/>
          </a:prstGeom>
          <a:ln w="63500" cap="rnd">
            <a:noFill/>
          </a:ln>
          <a:effectLst>
            <a:outerShdw dist="50800" sx="1000" sy="1000" algn="ctr" rotWithShape="0">
              <a:schemeClr val="bg1"/>
            </a:outerShdw>
          </a:effectLst>
          <a:scene3d>
            <a:camera prst="orthographicFront"/>
            <a:lightRig rig="contrasting" dir="t">
              <a:rot lat="0" lon="0" rev="3000000"/>
            </a:lightRig>
          </a:scene3d>
          <a:sp3d contourW="7620">
            <a:bevelT w="95250" h="31750"/>
            <a:contourClr>
              <a:srgbClr val="333333"/>
            </a:contourClr>
          </a:sp3d>
        </p:spPr>
      </p:pic>
      <p:pic>
        <p:nvPicPr>
          <p:cNvPr id="42" name="Picture 2">
            <a:extLst>
              <a:ext uri="{FF2B5EF4-FFF2-40B4-BE49-F238E27FC236}">
                <a16:creationId xmlns:a16="http://schemas.microsoft.com/office/drawing/2014/main" id="{79887103-CBF7-4639-A578-C4EC57B83496}"/>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8480891" y="2801118"/>
            <a:ext cx="756855" cy="829725"/>
          </a:xfrm>
          <a:prstGeom prst="ellipse">
            <a:avLst/>
          </a:prstGeom>
          <a:ln w="0" cap="rnd">
            <a:noFill/>
          </a:ln>
          <a:effectLst/>
          <a:scene3d>
            <a:camera prst="orthographicFront"/>
            <a:lightRig rig="contrasting" dir="t">
              <a:rot lat="0" lon="0" rev="3000000"/>
            </a:lightRig>
          </a:scene3d>
          <a:sp3d contourW="7620">
            <a:bevelT w="95250" h="31750"/>
            <a:contourClr>
              <a:srgbClr val="333333"/>
            </a:contourClr>
          </a:sp3d>
        </p:spPr>
      </p:pic>
      <p:pic>
        <p:nvPicPr>
          <p:cNvPr id="43" name="图片 1">
            <a:extLst>
              <a:ext uri="{FF2B5EF4-FFF2-40B4-BE49-F238E27FC236}">
                <a16:creationId xmlns:a16="http://schemas.microsoft.com/office/drawing/2014/main" id="{398394AB-852C-4CD8-A4A3-9283325D14BF}"/>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18294" t="7407" r="14785" b="40295"/>
          <a:stretch/>
        </p:blipFill>
        <p:spPr>
          <a:xfrm>
            <a:off x="5353247" y="2779892"/>
            <a:ext cx="752956" cy="88256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TextBox 1">
            <a:extLst>
              <a:ext uri="{FF2B5EF4-FFF2-40B4-BE49-F238E27FC236}">
                <a16:creationId xmlns:a16="http://schemas.microsoft.com/office/drawing/2014/main" id="{2FFDC5FC-B27C-43F5-9914-801EE1C45A28}"/>
              </a:ext>
            </a:extLst>
          </p:cNvPr>
          <p:cNvSpPr txBox="1"/>
          <p:nvPr/>
        </p:nvSpPr>
        <p:spPr>
          <a:xfrm>
            <a:off x="9762479" y="720691"/>
            <a:ext cx="1766630" cy="461665"/>
          </a:xfrm>
          <a:prstGeom prst="rect">
            <a:avLst/>
          </a:prstGeom>
          <a:noFill/>
        </p:spPr>
        <p:txBody>
          <a:bodyPr wrap="square" rtlCol="0">
            <a:spAutoFit/>
          </a:bodyPr>
          <a:lstStyle/>
          <a:p>
            <a:r>
              <a:rPr lang="zh-CN" altLang="en-US" sz="2400" b="1" dirty="0"/>
              <a:t>医学影像</a:t>
            </a:r>
            <a:endParaRPr lang="en-US" sz="2400" b="1" dirty="0"/>
          </a:p>
        </p:txBody>
      </p:sp>
      <p:sp>
        <p:nvSpPr>
          <p:cNvPr id="46" name="TextBox 45">
            <a:extLst>
              <a:ext uri="{FF2B5EF4-FFF2-40B4-BE49-F238E27FC236}">
                <a16:creationId xmlns:a16="http://schemas.microsoft.com/office/drawing/2014/main" id="{65A19B9E-5BC6-487F-A817-AEAB7E886105}"/>
              </a:ext>
            </a:extLst>
          </p:cNvPr>
          <p:cNvSpPr txBox="1"/>
          <p:nvPr/>
        </p:nvSpPr>
        <p:spPr>
          <a:xfrm>
            <a:off x="9814855" y="1835673"/>
            <a:ext cx="1766630" cy="461665"/>
          </a:xfrm>
          <a:prstGeom prst="rect">
            <a:avLst/>
          </a:prstGeom>
          <a:noFill/>
        </p:spPr>
        <p:txBody>
          <a:bodyPr wrap="square" rtlCol="0">
            <a:spAutoFit/>
          </a:bodyPr>
          <a:lstStyle/>
          <a:p>
            <a:r>
              <a:rPr lang="zh-CN" altLang="en-US" sz="2400" b="1" dirty="0"/>
              <a:t>智能医学</a:t>
            </a:r>
            <a:endParaRPr lang="en-US" sz="2400" b="1" dirty="0"/>
          </a:p>
        </p:txBody>
      </p:sp>
      <p:sp>
        <p:nvSpPr>
          <p:cNvPr id="47" name="TextBox 46">
            <a:extLst>
              <a:ext uri="{FF2B5EF4-FFF2-40B4-BE49-F238E27FC236}">
                <a16:creationId xmlns:a16="http://schemas.microsoft.com/office/drawing/2014/main" id="{A6A51975-E2EC-40E0-9861-D7A12A5DAA15}"/>
              </a:ext>
            </a:extLst>
          </p:cNvPr>
          <p:cNvSpPr txBox="1"/>
          <p:nvPr/>
        </p:nvSpPr>
        <p:spPr>
          <a:xfrm>
            <a:off x="9845467" y="2967335"/>
            <a:ext cx="1766630" cy="461665"/>
          </a:xfrm>
          <a:prstGeom prst="rect">
            <a:avLst/>
          </a:prstGeom>
          <a:noFill/>
        </p:spPr>
        <p:txBody>
          <a:bodyPr wrap="square" rtlCol="0">
            <a:spAutoFit/>
          </a:bodyPr>
          <a:lstStyle/>
          <a:p>
            <a:r>
              <a:rPr lang="zh-CN" altLang="en-US" sz="2400" b="1" dirty="0"/>
              <a:t>智慧仪器</a:t>
            </a:r>
            <a:endParaRPr lang="en-US" sz="2400" b="1" dirty="0"/>
          </a:p>
        </p:txBody>
      </p:sp>
      <p:sp>
        <p:nvSpPr>
          <p:cNvPr id="48" name="TextBox 47">
            <a:extLst>
              <a:ext uri="{FF2B5EF4-FFF2-40B4-BE49-F238E27FC236}">
                <a16:creationId xmlns:a16="http://schemas.microsoft.com/office/drawing/2014/main" id="{DAC3E511-B667-4A79-BA8C-0B85F9C7C415}"/>
              </a:ext>
            </a:extLst>
          </p:cNvPr>
          <p:cNvSpPr txBox="1"/>
          <p:nvPr/>
        </p:nvSpPr>
        <p:spPr>
          <a:xfrm>
            <a:off x="9845467" y="4067191"/>
            <a:ext cx="1766630" cy="461665"/>
          </a:xfrm>
          <a:prstGeom prst="rect">
            <a:avLst/>
          </a:prstGeom>
          <a:noFill/>
        </p:spPr>
        <p:txBody>
          <a:bodyPr wrap="square" rtlCol="0">
            <a:spAutoFit/>
          </a:bodyPr>
          <a:lstStyle/>
          <a:p>
            <a:r>
              <a:rPr lang="zh-CN" altLang="en-US" sz="2400" b="1" dirty="0"/>
              <a:t>拓展板块</a:t>
            </a:r>
            <a:endParaRPr lang="en-US" sz="2400" b="1" dirty="0"/>
          </a:p>
        </p:txBody>
      </p:sp>
    </p:spTree>
    <p:extLst>
      <p:ext uri="{BB962C8B-B14F-4D97-AF65-F5344CB8AC3E}">
        <p14:creationId xmlns:p14="http://schemas.microsoft.com/office/powerpoint/2010/main" val="4319205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2D8BC2-D7C9-481A-9A9B-A5D76706EFEA}"/>
              </a:ext>
            </a:extLst>
          </p:cNvPr>
          <p:cNvSpPr>
            <a:spLocks noGrp="1"/>
          </p:cNvSpPr>
          <p:nvPr>
            <p:ph type="title"/>
          </p:nvPr>
        </p:nvSpPr>
        <p:spPr>
          <a:xfrm>
            <a:off x="673569" y="1000360"/>
            <a:ext cx="3932237" cy="813121"/>
          </a:xfrm>
        </p:spPr>
        <p:txBody>
          <a:bodyPr>
            <a:normAutofit/>
          </a:bodyPr>
          <a:lstStyle/>
          <a:p>
            <a:pPr algn="l"/>
            <a:r>
              <a:rPr lang="zh-CN" altLang="en-US" sz="4000" b="1" dirty="0">
                <a:latin typeface="KaiTi" panose="02010609060101010101" pitchFamily="49" charset="-122"/>
                <a:ea typeface="KaiTi" panose="02010609060101010101" pitchFamily="49" charset="-122"/>
              </a:rPr>
              <a:t>曹国华</a:t>
            </a:r>
            <a:endParaRPr lang="en-US" sz="4000" b="1" dirty="0">
              <a:latin typeface="KaiTi" panose="02010609060101010101" pitchFamily="49" charset="-122"/>
              <a:ea typeface="KaiTi" panose="02010609060101010101" pitchFamily="49" charset="-122"/>
            </a:endParaRPr>
          </a:p>
        </p:txBody>
      </p:sp>
      <p:sp>
        <p:nvSpPr>
          <p:cNvPr id="10" name="Content Placeholder 9">
            <a:extLst>
              <a:ext uri="{FF2B5EF4-FFF2-40B4-BE49-F238E27FC236}">
                <a16:creationId xmlns:a16="http://schemas.microsoft.com/office/drawing/2014/main" id="{3840C461-D2B6-4C3C-90EF-3AFFA51B7296}"/>
              </a:ext>
            </a:extLst>
          </p:cNvPr>
          <p:cNvSpPr>
            <a:spLocks noGrp="1"/>
          </p:cNvSpPr>
          <p:nvPr>
            <p:ph idx="1"/>
          </p:nvPr>
        </p:nvSpPr>
        <p:spPr>
          <a:xfrm>
            <a:off x="5412945" y="2103588"/>
            <a:ext cx="6322142" cy="3518347"/>
          </a:xfrm>
        </p:spPr>
        <p:txBody>
          <a:bodyPr>
            <a:normAutofit/>
          </a:bodyPr>
          <a:lstStyle/>
          <a:p>
            <a:pPr marL="0" indent="0">
              <a:buNone/>
            </a:pPr>
            <a:r>
              <a:rPr lang="zh-CN" altLang="en-US" sz="2400" dirty="0">
                <a:latin typeface="KaiTi" panose="02010609060101010101" pitchFamily="49" charset="-122"/>
                <a:ea typeface="KaiTi" panose="02010609060101010101" pitchFamily="49" charset="-122"/>
              </a:rPr>
              <a:t>生医工学院 </a:t>
            </a:r>
            <a:r>
              <a:rPr lang="en-US" altLang="zh-CN" sz="2400" dirty="0">
                <a:latin typeface="KaiTi" panose="02010609060101010101" pitchFamily="49" charset="-122"/>
                <a:ea typeface="KaiTi" panose="02010609060101010101" pitchFamily="49" charset="-122"/>
              </a:rPr>
              <a:t>2021</a:t>
            </a:r>
            <a:r>
              <a:rPr lang="zh-CN" altLang="en-US" sz="2400" dirty="0">
                <a:latin typeface="KaiTi" panose="02010609060101010101" pitchFamily="49" charset="-122"/>
                <a:ea typeface="KaiTi" panose="02010609060101010101" pitchFamily="49" charset="-122"/>
              </a:rPr>
              <a:t>级</a:t>
            </a:r>
            <a:endParaRPr lang="en-US" altLang="zh-CN" sz="2400" dirty="0">
              <a:latin typeface="KaiTi" panose="02010609060101010101" pitchFamily="49" charset="-122"/>
              <a:ea typeface="KaiTi" panose="02010609060101010101" pitchFamily="49" charset="-122"/>
            </a:endParaRPr>
          </a:p>
          <a:p>
            <a:pPr marL="0" indent="0">
              <a:buNone/>
            </a:pPr>
            <a:r>
              <a:rPr lang="zh-CN" altLang="en-US" sz="2400" dirty="0">
                <a:latin typeface="KaiTi" panose="02010609060101010101" pitchFamily="49" charset="-122"/>
                <a:ea typeface="KaiTi" panose="02010609060101010101" pitchFamily="49" charset="-122"/>
              </a:rPr>
              <a:t>研究兴趣：生物医学成像</a:t>
            </a:r>
            <a:endParaRPr lang="en-US" sz="1600" dirty="0">
              <a:latin typeface="KaiTi" panose="02010609060101010101" pitchFamily="49" charset="-122"/>
              <a:ea typeface="KaiTi" panose="02010609060101010101" pitchFamily="49" charset="-122"/>
            </a:endParaRPr>
          </a:p>
          <a:p>
            <a:pPr>
              <a:lnSpc>
                <a:spcPct val="150000"/>
              </a:lnSpc>
            </a:pPr>
            <a:r>
              <a:rPr lang="zh-CN" altLang="en-US" sz="2400" b="1" dirty="0">
                <a:solidFill>
                  <a:schemeClr val="tx1"/>
                </a:solidFill>
                <a:latin typeface="KaiTi" panose="02010609060101010101" pitchFamily="49" charset="-122"/>
                <a:ea typeface="KaiTi" panose="02010609060101010101" pitchFamily="49" charset="-122"/>
              </a:rPr>
              <a:t>背景信息</a:t>
            </a:r>
            <a:r>
              <a:rPr lang="en-US" altLang="zh-CN" sz="2400" b="1" dirty="0">
                <a:solidFill>
                  <a:schemeClr val="tx1"/>
                </a:solidFill>
                <a:latin typeface="KaiTi" panose="02010609060101010101" pitchFamily="49" charset="-122"/>
                <a:ea typeface="KaiTi" panose="02010609060101010101" pitchFamily="49" charset="-122"/>
              </a:rPr>
              <a:t>:</a:t>
            </a:r>
          </a:p>
          <a:p>
            <a:pPr lvl="1">
              <a:lnSpc>
                <a:spcPct val="150000"/>
              </a:lnSpc>
            </a:pPr>
            <a:r>
              <a:rPr lang="zh-CN" altLang="en-US" sz="1800" dirty="0">
                <a:solidFill>
                  <a:schemeClr val="tx1"/>
                </a:solidFill>
                <a:latin typeface="KaiTi" panose="02010609060101010101" pitchFamily="49" charset="-122"/>
                <a:ea typeface="KaiTi" panose="02010609060101010101" pitchFamily="49" charset="-122"/>
              </a:rPr>
              <a:t>本科 中国科大</a:t>
            </a:r>
            <a:endParaRPr lang="en-US" altLang="zh-CN" sz="1800" dirty="0">
              <a:solidFill>
                <a:schemeClr val="tx1"/>
              </a:solidFill>
              <a:latin typeface="KaiTi" panose="02010609060101010101" pitchFamily="49" charset="-122"/>
              <a:ea typeface="KaiTi" panose="02010609060101010101" pitchFamily="49" charset="-122"/>
            </a:endParaRPr>
          </a:p>
          <a:p>
            <a:pPr lvl="1">
              <a:lnSpc>
                <a:spcPct val="150000"/>
              </a:lnSpc>
            </a:pPr>
            <a:r>
              <a:rPr lang="zh-CN" altLang="en-US" sz="1800" dirty="0">
                <a:latin typeface="KaiTi" panose="02010609060101010101" pitchFamily="49" charset="-122"/>
                <a:ea typeface="KaiTi" panose="02010609060101010101" pitchFamily="49" charset="-122"/>
              </a:rPr>
              <a:t>博士 美国布朗大学</a:t>
            </a:r>
            <a:endParaRPr lang="en-US" altLang="zh-CN" sz="1800" dirty="0">
              <a:solidFill>
                <a:schemeClr val="tx1"/>
              </a:solidFill>
              <a:latin typeface="KaiTi" panose="02010609060101010101" pitchFamily="49" charset="-122"/>
              <a:ea typeface="KaiTi" panose="02010609060101010101" pitchFamily="49" charset="-122"/>
            </a:endParaRPr>
          </a:p>
          <a:p>
            <a:pPr lvl="1">
              <a:lnSpc>
                <a:spcPct val="150000"/>
              </a:lnSpc>
            </a:pPr>
            <a:r>
              <a:rPr lang="en-US" altLang="zh-CN" sz="1800" dirty="0">
                <a:solidFill>
                  <a:schemeClr val="tx1"/>
                </a:solidFill>
                <a:latin typeface="KaiTi" panose="02010609060101010101" pitchFamily="49" charset="-122"/>
                <a:ea typeface="KaiTi" panose="02010609060101010101" pitchFamily="49" charset="-122"/>
              </a:rPr>
              <a:t>2011-2021 </a:t>
            </a:r>
            <a:r>
              <a:rPr lang="zh-CN" altLang="en-US" sz="1800" dirty="0">
                <a:solidFill>
                  <a:schemeClr val="tx1"/>
                </a:solidFill>
                <a:latin typeface="KaiTi" panose="02010609060101010101" pitchFamily="49" charset="-122"/>
                <a:ea typeface="KaiTi" panose="02010609060101010101" pitchFamily="49" charset="-122"/>
              </a:rPr>
              <a:t>美国弗吉尼亚理工大学 教授、研究员</a:t>
            </a:r>
            <a:endParaRPr lang="en-US" altLang="zh-CN" sz="1800" dirty="0">
              <a:solidFill>
                <a:schemeClr val="tx1"/>
              </a:solidFill>
              <a:latin typeface="KaiTi" panose="02010609060101010101" pitchFamily="49" charset="-122"/>
              <a:ea typeface="KaiTi" panose="02010609060101010101" pitchFamily="49" charset="-122"/>
            </a:endParaRPr>
          </a:p>
          <a:p>
            <a:pPr lvl="1">
              <a:lnSpc>
                <a:spcPct val="150000"/>
              </a:lnSpc>
            </a:pPr>
            <a:r>
              <a:rPr lang="en-US" altLang="zh-CN" sz="1800" dirty="0">
                <a:solidFill>
                  <a:schemeClr val="tx1"/>
                </a:solidFill>
                <a:latin typeface="KaiTi" panose="02010609060101010101" pitchFamily="49" charset="-122"/>
                <a:ea typeface="KaiTi" panose="02010609060101010101" pitchFamily="49" charset="-122"/>
              </a:rPr>
              <a:t>2014 </a:t>
            </a:r>
            <a:r>
              <a:rPr lang="zh-CN" altLang="en-US" sz="1800" dirty="0">
                <a:solidFill>
                  <a:schemeClr val="tx1"/>
                </a:solidFill>
                <a:latin typeface="KaiTi" panose="02010609060101010101" pitchFamily="49" charset="-122"/>
                <a:ea typeface="KaiTi" panose="02010609060101010101" pitchFamily="49" charset="-122"/>
              </a:rPr>
              <a:t>美国国自然基金杰出青年教授</a:t>
            </a:r>
            <a:endParaRPr lang="en-US" sz="2800" dirty="0">
              <a:latin typeface="KaiTi" panose="02010609060101010101" pitchFamily="49" charset="-122"/>
              <a:ea typeface="KaiTi" panose="02010609060101010101" pitchFamily="49" charset="-122"/>
            </a:endParaRPr>
          </a:p>
        </p:txBody>
      </p:sp>
      <p:sp>
        <p:nvSpPr>
          <p:cNvPr id="13" name="文本框 34">
            <a:extLst>
              <a:ext uri="{FF2B5EF4-FFF2-40B4-BE49-F238E27FC236}">
                <a16:creationId xmlns:a16="http://schemas.microsoft.com/office/drawing/2014/main" id="{767A1059-9EBD-4E75-A1DA-F699C595A5ED}"/>
              </a:ext>
            </a:extLst>
          </p:cNvPr>
          <p:cNvSpPr txBox="1"/>
          <p:nvPr/>
        </p:nvSpPr>
        <p:spPr>
          <a:xfrm>
            <a:off x="8296955" y="5621935"/>
            <a:ext cx="2916001" cy="5495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3542" tIns="43542" rIns="43542" bIns="43542" numCol="1" spcCol="38100" rtlCol="0" anchor="t">
            <a:spAutoFit/>
          </a:bodyPr>
          <a:lstStyle>
            <a:defPPr>
              <a:defRPr lang="zh-CN"/>
            </a:defPPr>
            <a:lvl1pPr defTabSz="870875" hangingPunct="0">
              <a:defRPr sz="1714" kern="0">
                <a:latin typeface="X-宋体" panose="02010601030101010101" pitchFamily="2" charset="-122"/>
                <a:ea typeface="X-宋体" panose="02010601030101010101" pitchFamily="2" charset="-122"/>
                <a:cs typeface="+mj-cs"/>
              </a:defRPr>
            </a:lvl1pPr>
          </a:lstStyle>
          <a:p>
            <a:pPr>
              <a:lnSpc>
                <a:spcPct val="150000"/>
              </a:lnSpc>
            </a:pPr>
            <a:r>
              <a:rPr lang="zh-CN" altLang="en-US" sz="2000" b="1" dirty="0">
                <a:latin typeface="KaiTi" panose="02010609060101010101" pitchFamily="49" charset="-122"/>
                <a:ea typeface="KaiTi" panose="02010609060101010101" pitchFamily="49" charset="-122"/>
              </a:rPr>
              <a:t>爱好：</a:t>
            </a:r>
            <a:r>
              <a:rPr lang="zh-CN" altLang="en-US" sz="2000" dirty="0">
                <a:latin typeface="KaiTi" panose="02010609060101010101" pitchFamily="49" charset="-122"/>
                <a:ea typeface="KaiTi" panose="02010609060101010101" pitchFamily="49" charset="-122"/>
              </a:rPr>
              <a:t>旅游，阅读，音乐</a:t>
            </a:r>
          </a:p>
        </p:txBody>
      </p:sp>
      <p:sp>
        <p:nvSpPr>
          <p:cNvPr id="14" name="剪去对角的矩形 38">
            <a:extLst>
              <a:ext uri="{FF2B5EF4-FFF2-40B4-BE49-F238E27FC236}">
                <a16:creationId xmlns:a16="http://schemas.microsoft.com/office/drawing/2014/main" id="{5B127E34-D525-46E6-A431-C21101D8DD9D}"/>
              </a:ext>
            </a:extLst>
          </p:cNvPr>
          <p:cNvSpPr/>
          <p:nvPr/>
        </p:nvSpPr>
        <p:spPr>
          <a:xfrm>
            <a:off x="7570468" y="436970"/>
            <a:ext cx="4185194" cy="1282956"/>
          </a:xfrm>
          <a:prstGeom prst="snip2DiagRect">
            <a:avLst/>
          </a:prstGeom>
          <a:solidFill>
            <a:schemeClr val="bg1"/>
          </a:solidFill>
          <a:ln>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chemeClr val="tx1">
                    <a:lumMod val="50000"/>
                    <a:lumOff val="50000"/>
                  </a:schemeClr>
                </a:solidFill>
                <a:latin typeface="KaiTi" panose="02010609060101010101" pitchFamily="49" charset="-122"/>
                <a:ea typeface="KaiTi" panose="02010609060101010101" pitchFamily="49" charset="-122"/>
              </a:rPr>
              <a:t>真理使你自由！</a:t>
            </a:r>
            <a:endParaRPr lang="zh-CN" altLang="en-US" sz="3600" dirty="0">
              <a:latin typeface="KaiTi" panose="02010609060101010101" pitchFamily="49" charset="-122"/>
              <a:ea typeface="KaiTi" panose="02010609060101010101" pitchFamily="49" charset="-122"/>
            </a:endParaRPr>
          </a:p>
        </p:txBody>
      </p:sp>
      <p:pic>
        <p:nvPicPr>
          <p:cNvPr id="7" name="Picture 6">
            <a:extLst>
              <a:ext uri="{FF2B5EF4-FFF2-40B4-BE49-F238E27FC236}">
                <a16:creationId xmlns:a16="http://schemas.microsoft.com/office/drawing/2014/main" id="{64F36292-E66D-4BC3-A070-DF4270157FF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l="6819" r="9638"/>
          <a:stretch/>
        </p:blipFill>
        <p:spPr>
          <a:xfrm>
            <a:off x="783350" y="2528436"/>
            <a:ext cx="4282314" cy="2884008"/>
          </a:xfrm>
          <a:prstGeom prst="rect">
            <a:avLst/>
          </a:prstGeom>
        </p:spPr>
      </p:pic>
      <p:sp>
        <p:nvSpPr>
          <p:cNvPr id="2" name="Date Placeholder 1">
            <a:extLst>
              <a:ext uri="{FF2B5EF4-FFF2-40B4-BE49-F238E27FC236}">
                <a16:creationId xmlns:a16="http://schemas.microsoft.com/office/drawing/2014/main" id="{3C45ABC4-97B2-4B69-BD7C-485249642BD6}"/>
              </a:ext>
            </a:extLst>
          </p:cNvPr>
          <p:cNvSpPr>
            <a:spLocks noGrp="1"/>
          </p:cNvSpPr>
          <p:nvPr>
            <p:ph type="dt" sz="half" idx="10"/>
          </p:nvPr>
        </p:nvSpPr>
        <p:spPr/>
        <p:txBody>
          <a:bodyPr/>
          <a:lstStyle/>
          <a:p>
            <a:r>
              <a:rPr lang="en-US"/>
              <a:t>BME1101 -《生物医学工程学导论》</a:t>
            </a:r>
          </a:p>
        </p:txBody>
      </p:sp>
      <p:sp>
        <p:nvSpPr>
          <p:cNvPr id="3" name="Footer Placeholder 2">
            <a:extLst>
              <a:ext uri="{FF2B5EF4-FFF2-40B4-BE49-F238E27FC236}">
                <a16:creationId xmlns:a16="http://schemas.microsoft.com/office/drawing/2014/main" id="{306318B2-8A68-4769-881A-EB8BC21384DC}"/>
              </a:ext>
            </a:extLst>
          </p:cNvPr>
          <p:cNvSpPr>
            <a:spLocks noGrp="1"/>
          </p:cNvSpPr>
          <p:nvPr>
            <p:ph type="ftr" sz="quarter" idx="11"/>
          </p:nvPr>
        </p:nvSpPr>
        <p:spPr/>
        <p:txBody>
          <a:bodyPr/>
          <a:lstStyle/>
          <a:p>
            <a:r>
              <a:rPr lang="en-US"/>
              <a:t>L1: Introduction to Biomedical Engineering</a:t>
            </a:r>
          </a:p>
        </p:txBody>
      </p:sp>
      <p:sp>
        <p:nvSpPr>
          <p:cNvPr id="5" name="Slide Number Placeholder 4">
            <a:extLst>
              <a:ext uri="{FF2B5EF4-FFF2-40B4-BE49-F238E27FC236}">
                <a16:creationId xmlns:a16="http://schemas.microsoft.com/office/drawing/2014/main" id="{8055C502-839A-42E9-ACEF-5EB98F43383D}"/>
              </a:ext>
            </a:extLst>
          </p:cNvPr>
          <p:cNvSpPr>
            <a:spLocks noGrp="1"/>
          </p:cNvSpPr>
          <p:nvPr>
            <p:ph type="sldNum" sz="quarter" idx="12"/>
          </p:nvPr>
        </p:nvSpPr>
        <p:spPr/>
        <p:txBody>
          <a:bodyPr/>
          <a:lstStyle/>
          <a:p>
            <a:fld id="{521CE3F2-4AEB-D446-A39E-E6B6B04BE5C1}" type="slidenum">
              <a:rPr lang="en-US" smtClean="0"/>
              <a:t>54</a:t>
            </a:fld>
            <a:endParaRPr lang="en-US"/>
          </a:p>
        </p:txBody>
      </p:sp>
    </p:spTree>
    <p:extLst>
      <p:ext uri="{BB962C8B-B14F-4D97-AF65-F5344CB8AC3E}">
        <p14:creationId xmlns:p14="http://schemas.microsoft.com/office/powerpoint/2010/main" val="19225309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A17DE-E880-4413-98F7-6739A5CDECA2}"/>
              </a:ext>
            </a:extLst>
          </p:cNvPr>
          <p:cNvSpPr>
            <a:spLocks noGrp="1"/>
          </p:cNvSpPr>
          <p:nvPr>
            <p:ph type="title"/>
          </p:nvPr>
        </p:nvSpPr>
        <p:spPr/>
        <p:txBody>
          <a:bodyPr/>
          <a:lstStyle/>
          <a:p>
            <a:r>
              <a:rPr lang="zh-CN" altLang="en-US" dirty="0"/>
              <a:t>课程项目实施计划</a:t>
            </a:r>
            <a:endParaRPr lang="en-US" dirty="0"/>
          </a:p>
        </p:txBody>
      </p:sp>
      <p:graphicFrame>
        <p:nvGraphicFramePr>
          <p:cNvPr id="7" name="Content Placeholder 6">
            <a:extLst>
              <a:ext uri="{FF2B5EF4-FFF2-40B4-BE49-F238E27FC236}">
                <a16:creationId xmlns:a16="http://schemas.microsoft.com/office/drawing/2014/main" id="{45E76112-8802-439A-9016-C1D38AC0F64B}"/>
              </a:ext>
            </a:extLst>
          </p:cNvPr>
          <p:cNvGraphicFramePr>
            <a:graphicFrameLocks noGrp="1"/>
          </p:cNvGraphicFramePr>
          <p:nvPr>
            <p:ph idx="1"/>
            <p:extLst>
              <p:ext uri="{D42A27DB-BD31-4B8C-83A1-F6EECF244321}">
                <p14:modId xmlns:p14="http://schemas.microsoft.com/office/powerpoint/2010/main" val="1876355010"/>
              </p:ext>
            </p:extLst>
          </p:nvPr>
        </p:nvGraphicFramePr>
        <p:xfrm>
          <a:off x="2528935" y="1531625"/>
          <a:ext cx="7210025" cy="4326014"/>
        </p:xfrm>
        <a:graphic>
          <a:graphicData uri="http://schemas.openxmlformats.org/drawingml/2006/table">
            <a:tbl>
              <a:tblPr firstRow="1" firstCol="1" bandRow="1">
                <a:tableStyleId>{5C22544A-7EE6-4342-B048-85BDC9FD1C3A}</a:tableStyleId>
              </a:tblPr>
              <a:tblGrid>
                <a:gridCol w="1442006">
                  <a:extLst>
                    <a:ext uri="{9D8B030D-6E8A-4147-A177-3AD203B41FA5}">
                      <a16:colId xmlns:a16="http://schemas.microsoft.com/office/drawing/2014/main" val="2560644792"/>
                    </a:ext>
                  </a:extLst>
                </a:gridCol>
                <a:gridCol w="5768019">
                  <a:extLst>
                    <a:ext uri="{9D8B030D-6E8A-4147-A177-3AD203B41FA5}">
                      <a16:colId xmlns:a16="http://schemas.microsoft.com/office/drawing/2014/main" val="10149793"/>
                    </a:ext>
                  </a:extLst>
                </a:gridCol>
              </a:tblGrid>
              <a:tr h="412949">
                <a:tc>
                  <a:txBody>
                    <a:bodyPr/>
                    <a:lstStyle/>
                    <a:p>
                      <a:pPr marL="0" marR="0" algn="just">
                        <a:lnSpc>
                          <a:spcPct val="150000"/>
                        </a:lnSpc>
                        <a:spcBef>
                          <a:spcPts val="0"/>
                        </a:spcBef>
                        <a:spcAft>
                          <a:spcPts val="0"/>
                        </a:spcAft>
                      </a:pPr>
                      <a:r>
                        <a:rPr lang="zh-CN" sz="1800" kern="100">
                          <a:effectLst/>
                        </a:rPr>
                        <a:t>教学周</a:t>
                      </a:r>
                      <a:endParaRPr lang="en-US" sz="1800" kern="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zh-CN" sz="1800" kern="100" dirty="0">
                          <a:effectLst/>
                        </a:rPr>
                        <a:t>课程项目设计计划</a:t>
                      </a:r>
                      <a:endParaRPr lang="en-US" sz="1800" kern="1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36012233"/>
                  </a:ext>
                </a:extLst>
              </a:tr>
              <a:tr h="875029">
                <a:tc>
                  <a:txBody>
                    <a:bodyPr/>
                    <a:lstStyle/>
                    <a:p>
                      <a:pPr marL="0" marR="0" algn="just">
                        <a:lnSpc>
                          <a:spcPct val="150000"/>
                        </a:lnSpc>
                        <a:spcBef>
                          <a:spcPts val="0"/>
                        </a:spcBef>
                        <a:spcAft>
                          <a:spcPts val="0"/>
                        </a:spcAft>
                      </a:pPr>
                      <a:r>
                        <a:rPr lang="en-US" sz="1800" kern="100">
                          <a:effectLst/>
                        </a:rPr>
                        <a:t>9</a:t>
                      </a:r>
                      <a:endParaRPr lang="en-US" sz="1800" kern="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zh-CN" sz="1800" kern="100" dirty="0">
                          <a:effectLst/>
                        </a:rPr>
                        <a:t>布置课程项目，各团队自由选题并开始准备初步项目计划（</a:t>
                      </a:r>
                      <a:r>
                        <a:rPr lang="en-US" sz="1800" kern="100" dirty="0">
                          <a:effectLst/>
                        </a:rPr>
                        <a:t>Preliminary Project Proposal</a:t>
                      </a:r>
                      <a:r>
                        <a:rPr lang="zh-CN" sz="1800" kern="100" dirty="0">
                          <a:effectLst/>
                        </a:rPr>
                        <a:t>）</a:t>
                      </a:r>
                      <a:endParaRPr lang="en-US" sz="1800" kern="1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40990503"/>
                  </a:ext>
                </a:extLst>
              </a:tr>
              <a:tr h="412949">
                <a:tc>
                  <a:txBody>
                    <a:bodyPr/>
                    <a:lstStyle/>
                    <a:p>
                      <a:pPr marL="0" marR="0" algn="just">
                        <a:lnSpc>
                          <a:spcPct val="150000"/>
                        </a:lnSpc>
                        <a:spcBef>
                          <a:spcPts val="0"/>
                        </a:spcBef>
                        <a:spcAft>
                          <a:spcPts val="0"/>
                        </a:spcAft>
                      </a:pPr>
                      <a:r>
                        <a:rPr lang="en-US" sz="1800" kern="100">
                          <a:effectLst/>
                        </a:rPr>
                        <a:t>12</a:t>
                      </a:r>
                      <a:endParaRPr lang="en-US" sz="1800" kern="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zh-CN" sz="1800" kern="100" dirty="0">
                          <a:effectLst/>
                        </a:rPr>
                        <a:t>学生上交初步项目计划 （</a:t>
                      </a:r>
                      <a:r>
                        <a:rPr lang="en-US" sz="1800" kern="100" dirty="0">
                          <a:effectLst/>
                        </a:rPr>
                        <a:t>6-page proposal</a:t>
                      </a:r>
                      <a:r>
                        <a:rPr lang="zh-CN" sz="1800" kern="100" dirty="0">
                          <a:effectLst/>
                        </a:rPr>
                        <a:t>）</a:t>
                      </a:r>
                      <a:endParaRPr lang="en-US" sz="1800" kern="1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11747475"/>
                  </a:ext>
                </a:extLst>
              </a:tr>
              <a:tr h="1337109">
                <a:tc>
                  <a:txBody>
                    <a:bodyPr/>
                    <a:lstStyle/>
                    <a:p>
                      <a:pPr marL="0" marR="0" algn="just">
                        <a:lnSpc>
                          <a:spcPct val="150000"/>
                        </a:lnSpc>
                        <a:spcBef>
                          <a:spcPts val="0"/>
                        </a:spcBef>
                        <a:spcAft>
                          <a:spcPts val="0"/>
                        </a:spcAft>
                      </a:pPr>
                      <a:r>
                        <a:rPr lang="en-US" sz="1800" kern="100">
                          <a:effectLst/>
                        </a:rPr>
                        <a:t>13</a:t>
                      </a:r>
                      <a:endParaRPr lang="en-US" sz="1800" kern="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zh-CN" sz="1800" kern="100" dirty="0">
                          <a:effectLst/>
                        </a:rPr>
                        <a:t>老师和助教对各团队初步项目计划开展中期评定，并反馈给各团队指导意见。学生基于反馈意见，开始准备最终课程项目</a:t>
                      </a:r>
                      <a:r>
                        <a:rPr lang="en-US" sz="1800" kern="100" dirty="0">
                          <a:effectLst/>
                        </a:rPr>
                        <a:t>(Final Class Project)</a:t>
                      </a:r>
                      <a:endParaRPr lang="en-US" sz="1800" kern="1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13416027"/>
                  </a:ext>
                </a:extLst>
              </a:tr>
              <a:tr h="875029">
                <a:tc>
                  <a:txBody>
                    <a:bodyPr/>
                    <a:lstStyle/>
                    <a:p>
                      <a:pPr marL="0" marR="0" algn="just">
                        <a:lnSpc>
                          <a:spcPct val="150000"/>
                        </a:lnSpc>
                        <a:spcBef>
                          <a:spcPts val="0"/>
                        </a:spcBef>
                        <a:spcAft>
                          <a:spcPts val="0"/>
                        </a:spcAft>
                      </a:pPr>
                      <a:r>
                        <a:rPr lang="en-US" sz="1800" kern="100">
                          <a:effectLst/>
                        </a:rPr>
                        <a:t>17</a:t>
                      </a:r>
                      <a:endParaRPr lang="en-US" sz="1800" kern="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zh-CN" sz="1800" kern="100">
                          <a:effectLst/>
                        </a:rPr>
                        <a:t>学生上交最终课程项目报告</a:t>
                      </a:r>
                      <a:r>
                        <a:rPr lang="en-US" sz="1800" kern="100">
                          <a:effectLst/>
                        </a:rPr>
                        <a:t>(</a:t>
                      </a:r>
                      <a:r>
                        <a:rPr lang="zh-CN" sz="1800" kern="100">
                          <a:effectLst/>
                        </a:rPr>
                        <a:t>更新后的</a:t>
                      </a:r>
                      <a:r>
                        <a:rPr lang="en-US" sz="1800" kern="100">
                          <a:effectLst/>
                        </a:rPr>
                        <a:t>proposal</a:t>
                      </a:r>
                      <a:r>
                        <a:rPr lang="zh-CN" sz="1800" kern="100">
                          <a:effectLst/>
                        </a:rPr>
                        <a:t>，再加上小视频或者</a:t>
                      </a:r>
                      <a:r>
                        <a:rPr lang="en-US" sz="1800" kern="100">
                          <a:effectLst/>
                        </a:rPr>
                        <a:t>PPT)</a:t>
                      </a:r>
                      <a:endParaRPr lang="en-US" sz="1800" kern="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35267106"/>
                  </a:ext>
                </a:extLst>
              </a:tr>
              <a:tr h="412949">
                <a:tc>
                  <a:txBody>
                    <a:bodyPr/>
                    <a:lstStyle/>
                    <a:p>
                      <a:pPr marL="0" marR="0" algn="just">
                        <a:lnSpc>
                          <a:spcPct val="150000"/>
                        </a:lnSpc>
                        <a:spcBef>
                          <a:spcPts val="0"/>
                        </a:spcBef>
                        <a:spcAft>
                          <a:spcPts val="0"/>
                        </a:spcAft>
                      </a:pPr>
                      <a:r>
                        <a:rPr lang="en-US" sz="1800" kern="100">
                          <a:effectLst/>
                        </a:rPr>
                        <a:t>18</a:t>
                      </a:r>
                      <a:endParaRPr lang="en-US" sz="1800" kern="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zh-CN" sz="1800" kern="100" dirty="0">
                          <a:effectLst/>
                        </a:rPr>
                        <a:t>老师和助教对各团队最终课程项目报告开展期末评定</a:t>
                      </a:r>
                      <a:endParaRPr lang="en-US" sz="1800" kern="1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88707035"/>
                  </a:ext>
                </a:extLst>
              </a:tr>
            </a:tbl>
          </a:graphicData>
        </a:graphic>
      </p:graphicFrame>
      <p:sp>
        <p:nvSpPr>
          <p:cNvPr id="4" name="Date Placeholder 3">
            <a:extLst>
              <a:ext uri="{FF2B5EF4-FFF2-40B4-BE49-F238E27FC236}">
                <a16:creationId xmlns:a16="http://schemas.microsoft.com/office/drawing/2014/main" id="{780D019D-53CB-4E73-9EA5-BF0C1C33ACBE}"/>
              </a:ext>
            </a:extLst>
          </p:cNvPr>
          <p:cNvSpPr>
            <a:spLocks noGrp="1"/>
          </p:cNvSpPr>
          <p:nvPr>
            <p:ph type="dt" sz="half" idx="10"/>
          </p:nvPr>
        </p:nvSpPr>
        <p:spPr/>
        <p:txBody>
          <a:bodyPr/>
          <a:lstStyle/>
          <a:p>
            <a:r>
              <a:rPr lang="en-US"/>
              <a:t>BME1101 -《生物医学工程学导论》</a:t>
            </a:r>
          </a:p>
        </p:txBody>
      </p:sp>
      <p:sp>
        <p:nvSpPr>
          <p:cNvPr id="5" name="Footer Placeholder 4">
            <a:extLst>
              <a:ext uri="{FF2B5EF4-FFF2-40B4-BE49-F238E27FC236}">
                <a16:creationId xmlns:a16="http://schemas.microsoft.com/office/drawing/2014/main" id="{B74C3521-7320-4EE9-BB42-041D9ADBF4FE}"/>
              </a:ext>
            </a:extLst>
          </p:cNvPr>
          <p:cNvSpPr>
            <a:spLocks noGrp="1"/>
          </p:cNvSpPr>
          <p:nvPr>
            <p:ph type="ftr" sz="quarter" idx="11"/>
          </p:nvPr>
        </p:nvSpPr>
        <p:spPr/>
        <p:txBody>
          <a:bodyPr/>
          <a:lstStyle/>
          <a:p>
            <a:r>
              <a:rPr lang="en-US"/>
              <a:t>L1: Introduction to Biomedical Engineering</a:t>
            </a:r>
          </a:p>
        </p:txBody>
      </p:sp>
      <p:sp>
        <p:nvSpPr>
          <p:cNvPr id="6" name="Slide Number Placeholder 5">
            <a:extLst>
              <a:ext uri="{FF2B5EF4-FFF2-40B4-BE49-F238E27FC236}">
                <a16:creationId xmlns:a16="http://schemas.microsoft.com/office/drawing/2014/main" id="{880868EC-A4FF-482A-9938-C87A33108427}"/>
              </a:ext>
            </a:extLst>
          </p:cNvPr>
          <p:cNvSpPr>
            <a:spLocks noGrp="1"/>
          </p:cNvSpPr>
          <p:nvPr>
            <p:ph type="sldNum" sz="quarter" idx="12"/>
          </p:nvPr>
        </p:nvSpPr>
        <p:spPr/>
        <p:txBody>
          <a:bodyPr/>
          <a:lstStyle/>
          <a:p>
            <a:fld id="{521CE3F2-4AEB-D446-A39E-E6B6B04BE5C1}" type="slidenum">
              <a:rPr lang="en-US" smtClean="0"/>
              <a:t>55</a:t>
            </a:fld>
            <a:endParaRPr lang="en-US"/>
          </a:p>
        </p:txBody>
      </p:sp>
    </p:spTree>
    <p:extLst>
      <p:ext uri="{BB962C8B-B14F-4D97-AF65-F5344CB8AC3E}">
        <p14:creationId xmlns:p14="http://schemas.microsoft.com/office/powerpoint/2010/main" val="18382422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B21D9-72BD-4BCF-BC74-437A80794414}"/>
              </a:ext>
            </a:extLst>
          </p:cNvPr>
          <p:cNvSpPr>
            <a:spLocks noGrp="1"/>
          </p:cNvSpPr>
          <p:nvPr>
            <p:ph type="title"/>
          </p:nvPr>
        </p:nvSpPr>
        <p:spPr/>
        <p:txBody>
          <a:bodyPr/>
          <a:lstStyle/>
          <a:p>
            <a:r>
              <a:rPr lang="zh-CN" altLang="en-US" dirty="0"/>
              <a:t>课程成绩评定方法</a:t>
            </a:r>
            <a:endParaRPr lang="en-US" dirty="0"/>
          </a:p>
        </p:txBody>
      </p:sp>
      <p:sp>
        <p:nvSpPr>
          <p:cNvPr id="3" name="Content Placeholder 2">
            <a:extLst>
              <a:ext uri="{FF2B5EF4-FFF2-40B4-BE49-F238E27FC236}">
                <a16:creationId xmlns:a16="http://schemas.microsoft.com/office/drawing/2014/main" id="{04F4E11F-A12C-4D1A-92DC-ECBFFE2723D3}"/>
              </a:ext>
            </a:extLst>
          </p:cNvPr>
          <p:cNvSpPr>
            <a:spLocks noGrp="1"/>
          </p:cNvSpPr>
          <p:nvPr>
            <p:ph idx="1"/>
          </p:nvPr>
        </p:nvSpPr>
        <p:spPr>
          <a:xfrm>
            <a:off x="838200" y="1455730"/>
            <a:ext cx="10515600" cy="4721233"/>
          </a:xfrm>
        </p:spPr>
        <p:txBody>
          <a:bodyPr>
            <a:normAutofit fontScale="85000" lnSpcReduction="10000"/>
          </a:bodyPr>
          <a:lstStyle/>
          <a:p>
            <a:pPr>
              <a:lnSpc>
                <a:spcPct val="120000"/>
              </a:lnSpc>
            </a:pPr>
            <a:r>
              <a:rPr lang="zh-CN" altLang="en-US" dirty="0"/>
              <a:t>课程成绩评定将主要基于课程项目的中期评定（</a:t>
            </a:r>
            <a:r>
              <a:rPr lang="en-US" dirty="0"/>
              <a:t>40%</a:t>
            </a:r>
            <a:r>
              <a:rPr lang="zh-CN" altLang="en-US" dirty="0"/>
              <a:t>）和期末评定（</a:t>
            </a:r>
            <a:r>
              <a:rPr lang="en-US" dirty="0"/>
              <a:t>50%</a:t>
            </a:r>
            <a:r>
              <a:rPr lang="zh-CN" altLang="en-US" dirty="0"/>
              <a:t>），同时也结合课程表现（</a:t>
            </a:r>
            <a:r>
              <a:rPr lang="en-US" dirty="0"/>
              <a:t>10%</a:t>
            </a:r>
            <a:r>
              <a:rPr lang="zh-CN" altLang="en-US" dirty="0"/>
              <a:t>）。最终成绩满分为</a:t>
            </a:r>
            <a:r>
              <a:rPr lang="en-US" dirty="0"/>
              <a:t>100</a:t>
            </a:r>
            <a:r>
              <a:rPr lang="zh-CN" altLang="en-US" dirty="0"/>
              <a:t>分，及格为</a:t>
            </a:r>
            <a:r>
              <a:rPr lang="en-US" dirty="0"/>
              <a:t>60</a:t>
            </a:r>
            <a:r>
              <a:rPr lang="zh-CN" altLang="en-US" dirty="0"/>
              <a:t>分。</a:t>
            </a:r>
            <a:endParaRPr lang="en-US" altLang="zh-CN" dirty="0"/>
          </a:p>
          <a:p>
            <a:endParaRPr lang="en-US" dirty="0"/>
          </a:p>
          <a:p>
            <a:endParaRPr lang="en-US" dirty="0"/>
          </a:p>
          <a:p>
            <a:endParaRPr lang="en-US" dirty="0"/>
          </a:p>
          <a:p>
            <a:endParaRPr lang="en-US" dirty="0"/>
          </a:p>
          <a:p>
            <a:r>
              <a:rPr lang="zh-CN" altLang="en-US" dirty="0"/>
              <a:t>课程项目的期中和期末评定将采用以下权重评分：</a:t>
            </a:r>
            <a:endParaRPr lang="en-US" dirty="0"/>
          </a:p>
          <a:p>
            <a:pPr marL="0" indent="0">
              <a:buNone/>
            </a:pPr>
            <a:r>
              <a:rPr lang="en-US" dirty="0"/>
              <a:t>	</a:t>
            </a:r>
            <a:r>
              <a:rPr lang="zh-CN" altLang="en-US" dirty="0"/>
              <a:t>文件调研 </a:t>
            </a:r>
            <a:r>
              <a:rPr lang="en-US" dirty="0"/>
              <a:t>– 30%</a:t>
            </a:r>
          </a:p>
          <a:p>
            <a:pPr marL="0" indent="0">
              <a:buNone/>
            </a:pPr>
            <a:r>
              <a:rPr lang="en-US" dirty="0"/>
              <a:t>	</a:t>
            </a:r>
            <a:r>
              <a:rPr lang="zh-CN" altLang="en-US" dirty="0"/>
              <a:t>发现问题 </a:t>
            </a:r>
            <a:r>
              <a:rPr lang="en-US" dirty="0"/>
              <a:t>– 40% </a:t>
            </a:r>
          </a:p>
          <a:p>
            <a:pPr marL="0" indent="0">
              <a:buNone/>
            </a:pPr>
            <a:r>
              <a:rPr lang="en-US" dirty="0"/>
              <a:t>	</a:t>
            </a:r>
            <a:r>
              <a:rPr lang="zh-CN" altLang="en-US" dirty="0"/>
              <a:t>提出方案 </a:t>
            </a:r>
            <a:r>
              <a:rPr lang="en-US" dirty="0"/>
              <a:t>– 20%</a:t>
            </a:r>
          </a:p>
          <a:p>
            <a:pPr marL="0" indent="0">
              <a:buNone/>
            </a:pPr>
            <a:r>
              <a:rPr lang="en-US" dirty="0"/>
              <a:t>	</a:t>
            </a:r>
            <a:r>
              <a:rPr lang="zh-CN" altLang="en-US" dirty="0"/>
              <a:t>项目文案 </a:t>
            </a:r>
            <a:r>
              <a:rPr lang="en-US" dirty="0"/>
              <a:t>– 10%</a:t>
            </a:r>
          </a:p>
          <a:p>
            <a:endParaRPr lang="en-US" dirty="0"/>
          </a:p>
        </p:txBody>
      </p:sp>
      <p:sp>
        <p:nvSpPr>
          <p:cNvPr id="4" name="Date Placeholder 3">
            <a:extLst>
              <a:ext uri="{FF2B5EF4-FFF2-40B4-BE49-F238E27FC236}">
                <a16:creationId xmlns:a16="http://schemas.microsoft.com/office/drawing/2014/main" id="{52CA54AC-A3AE-4F75-AC27-F1FE471ACC94}"/>
              </a:ext>
            </a:extLst>
          </p:cNvPr>
          <p:cNvSpPr>
            <a:spLocks noGrp="1"/>
          </p:cNvSpPr>
          <p:nvPr>
            <p:ph type="dt" sz="half" idx="10"/>
          </p:nvPr>
        </p:nvSpPr>
        <p:spPr/>
        <p:txBody>
          <a:bodyPr/>
          <a:lstStyle/>
          <a:p>
            <a:r>
              <a:rPr lang="en-US"/>
              <a:t>BME1101 -《生物医学工程学导论》</a:t>
            </a:r>
          </a:p>
        </p:txBody>
      </p:sp>
      <p:sp>
        <p:nvSpPr>
          <p:cNvPr id="5" name="Footer Placeholder 4">
            <a:extLst>
              <a:ext uri="{FF2B5EF4-FFF2-40B4-BE49-F238E27FC236}">
                <a16:creationId xmlns:a16="http://schemas.microsoft.com/office/drawing/2014/main" id="{39D4D7AD-EF66-4886-B4E9-59E3DADC8E3F}"/>
              </a:ext>
            </a:extLst>
          </p:cNvPr>
          <p:cNvSpPr>
            <a:spLocks noGrp="1"/>
          </p:cNvSpPr>
          <p:nvPr>
            <p:ph type="ftr" sz="quarter" idx="11"/>
          </p:nvPr>
        </p:nvSpPr>
        <p:spPr/>
        <p:txBody>
          <a:bodyPr/>
          <a:lstStyle/>
          <a:p>
            <a:r>
              <a:rPr lang="en-US"/>
              <a:t>L1: Introduction to Biomedical Engineering</a:t>
            </a:r>
          </a:p>
        </p:txBody>
      </p:sp>
      <p:sp>
        <p:nvSpPr>
          <p:cNvPr id="6" name="Slide Number Placeholder 5">
            <a:extLst>
              <a:ext uri="{FF2B5EF4-FFF2-40B4-BE49-F238E27FC236}">
                <a16:creationId xmlns:a16="http://schemas.microsoft.com/office/drawing/2014/main" id="{1B90699F-8D7B-4BA1-B8BD-5D4FCF467EA3}"/>
              </a:ext>
            </a:extLst>
          </p:cNvPr>
          <p:cNvSpPr>
            <a:spLocks noGrp="1"/>
          </p:cNvSpPr>
          <p:nvPr>
            <p:ph type="sldNum" sz="quarter" idx="12"/>
          </p:nvPr>
        </p:nvSpPr>
        <p:spPr/>
        <p:txBody>
          <a:bodyPr/>
          <a:lstStyle/>
          <a:p>
            <a:fld id="{521CE3F2-4AEB-D446-A39E-E6B6B04BE5C1}" type="slidenum">
              <a:rPr lang="en-US" smtClean="0"/>
              <a:t>56</a:t>
            </a:fld>
            <a:endParaRPr lang="en-US"/>
          </a:p>
        </p:txBody>
      </p:sp>
      <p:pic>
        <p:nvPicPr>
          <p:cNvPr id="7" name="Picture 6">
            <a:extLst>
              <a:ext uri="{FF2B5EF4-FFF2-40B4-BE49-F238E27FC236}">
                <a16:creationId xmlns:a16="http://schemas.microsoft.com/office/drawing/2014/main" id="{1C14ED2C-AA63-40E1-B3BD-934FB81B4743}"/>
              </a:ext>
            </a:extLst>
          </p:cNvPr>
          <p:cNvPicPr>
            <a:picLocks noChangeAspect="1"/>
          </p:cNvPicPr>
          <p:nvPr/>
        </p:nvPicPr>
        <p:blipFill>
          <a:blip r:embed="rId2"/>
          <a:stretch>
            <a:fillRect/>
          </a:stretch>
        </p:blipFill>
        <p:spPr>
          <a:xfrm>
            <a:off x="2329718" y="2442365"/>
            <a:ext cx="7532564" cy="1391433"/>
          </a:xfrm>
          <a:prstGeom prst="rect">
            <a:avLst/>
          </a:prstGeom>
        </p:spPr>
      </p:pic>
    </p:spTree>
    <p:extLst>
      <p:ext uri="{BB962C8B-B14F-4D97-AF65-F5344CB8AC3E}">
        <p14:creationId xmlns:p14="http://schemas.microsoft.com/office/powerpoint/2010/main" val="4142822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475BE-86D4-4762-A3B5-D4EC1A642919}"/>
              </a:ext>
            </a:extLst>
          </p:cNvPr>
          <p:cNvSpPr>
            <a:spLocks noGrp="1"/>
          </p:cNvSpPr>
          <p:nvPr>
            <p:ph type="title"/>
          </p:nvPr>
        </p:nvSpPr>
        <p:spPr/>
        <p:txBody>
          <a:bodyPr/>
          <a:lstStyle/>
          <a:p>
            <a:r>
              <a:rPr lang="zh-CN" altLang="en-US" dirty="0"/>
              <a:t>学术诚信</a:t>
            </a:r>
            <a:endParaRPr lang="en-US" dirty="0"/>
          </a:p>
        </p:txBody>
      </p:sp>
      <p:sp>
        <p:nvSpPr>
          <p:cNvPr id="3" name="Content Placeholder 2">
            <a:extLst>
              <a:ext uri="{FF2B5EF4-FFF2-40B4-BE49-F238E27FC236}">
                <a16:creationId xmlns:a16="http://schemas.microsoft.com/office/drawing/2014/main" id="{D117F318-E50E-4455-998B-A3AD8A19562B}"/>
              </a:ext>
            </a:extLst>
          </p:cNvPr>
          <p:cNvSpPr>
            <a:spLocks noGrp="1"/>
          </p:cNvSpPr>
          <p:nvPr>
            <p:ph idx="1"/>
          </p:nvPr>
        </p:nvSpPr>
        <p:spPr/>
        <p:txBody>
          <a:bodyPr/>
          <a:lstStyle/>
          <a:p>
            <a:pPr marL="0" indent="0">
              <a:buNone/>
            </a:pPr>
            <a:endParaRPr lang="en-US" altLang="zh-CN" dirty="0"/>
          </a:p>
          <a:p>
            <a:pPr marL="0" indent="0" algn="ctr">
              <a:buNone/>
            </a:pPr>
            <a:r>
              <a:rPr lang="zh-CN" altLang="en-US" u="sng" dirty="0">
                <a:solidFill>
                  <a:srgbClr val="FF0000"/>
                </a:solidFill>
              </a:rPr>
              <a:t>本课程高度重视学术诚信，严禁抄袭、作弊等行为</a:t>
            </a:r>
            <a:r>
              <a:rPr lang="zh-CN" altLang="en-US" dirty="0">
                <a:solidFill>
                  <a:srgbClr val="FF0000"/>
                </a:solidFill>
              </a:rPr>
              <a:t>。</a:t>
            </a:r>
          </a:p>
          <a:p>
            <a:pPr marL="0" indent="0">
              <a:buNone/>
            </a:pPr>
            <a:endParaRPr lang="en-US" altLang="zh-CN" dirty="0"/>
          </a:p>
          <a:p>
            <a:pPr marL="0" indent="0">
              <a:buNone/>
            </a:pPr>
            <a:r>
              <a:rPr lang="zh-CN" altLang="en-US" dirty="0"/>
              <a:t>在学习、科研、实习实践等活动中，学生应恪守学术道德，坚守学术诚信，保护知识产权，坚持勇于创新、求真务实的科学精神，努力培养自己严谨求实、诚实自律、真诚协作的科学态度，成为良好学术风气的维护者、严谨治学的力行者、优良学术道德的传承者。</a:t>
            </a:r>
          </a:p>
        </p:txBody>
      </p:sp>
      <p:sp>
        <p:nvSpPr>
          <p:cNvPr id="4" name="Date Placeholder 3">
            <a:extLst>
              <a:ext uri="{FF2B5EF4-FFF2-40B4-BE49-F238E27FC236}">
                <a16:creationId xmlns:a16="http://schemas.microsoft.com/office/drawing/2014/main" id="{B354459C-EAD7-479F-8A84-C455C7B95A29}"/>
              </a:ext>
            </a:extLst>
          </p:cNvPr>
          <p:cNvSpPr>
            <a:spLocks noGrp="1"/>
          </p:cNvSpPr>
          <p:nvPr>
            <p:ph type="dt" sz="half" idx="10"/>
          </p:nvPr>
        </p:nvSpPr>
        <p:spPr/>
        <p:txBody>
          <a:bodyPr/>
          <a:lstStyle/>
          <a:p>
            <a:r>
              <a:rPr lang="en-US"/>
              <a:t>BME1101 -《生物医学工程学导论》</a:t>
            </a:r>
          </a:p>
        </p:txBody>
      </p:sp>
      <p:sp>
        <p:nvSpPr>
          <p:cNvPr id="5" name="Footer Placeholder 4">
            <a:extLst>
              <a:ext uri="{FF2B5EF4-FFF2-40B4-BE49-F238E27FC236}">
                <a16:creationId xmlns:a16="http://schemas.microsoft.com/office/drawing/2014/main" id="{30DCB17F-2756-4200-AC22-CF937118A214}"/>
              </a:ext>
            </a:extLst>
          </p:cNvPr>
          <p:cNvSpPr>
            <a:spLocks noGrp="1"/>
          </p:cNvSpPr>
          <p:nvPr>
            <p:ph type="ftr" sz="quarter" idx="11"/>
          </p:nvPr>
        </p:nvSpPr>
        <p:spPr/>
        <p:txBody>
          <a:bodyPr/>
          <a:lstStyle/>
          <a:p>
            <a:r>
              <a:rPr lang="en-US"/>
              <a:t>L1: Introduction to Biomedical Engineering</a:t>
            </a:r>
          </a:p>
        </p:txBody>
      </p:sp>
      <p:sp>
        <p:nvSpPr>
          <p:cNvPr id="6" name="Slide Number Placeholder 5">
            <a:extLst>
              <a:ext uri="{FF2B5EF4-FFF2-40B4-BE49-F238E27FC236}">
                <a16:creationId xmlns:a16="http://schemas.microsoft.com/office/drawing/2014/main" id="{539467EE-01B5-4294-97E5-C51830B79754}"/>
              </a:ext>
            </a:extLst>
          </p:cNvPr>
          <p:cNvSpPr>
            <a:spLocks noGrp="1"/>
          </p:cNvSpPr>
          <p:nvPr>
            <p:ph type="sldNum" sz="quarter" idx="12"/>
          </p:nvPr>
        </p:nvSpPr>
        <p:spPr/>
        <p:txBody>
          <a:bodyPr/>
          <a:lstStyle/>
          <a:p>
            <a:fld id="{521CE3F2-4AEB-D446-A39E-E6B6B04BE5C1}" type="slidenum">
              <a:rPr lang="en-US" smtClean="0"/>
              <a:t>57</a:t>
            </a:fld>
            <a:endParaRPr lang="en-US"/>
          </a:p>
        </p:txBody>
      </p:sp>
    </p:spTree>
    <p:extLst>
      <p:ext uri="{BB962C8B-B14F-4D97-AF65-F5344CB8AC3E}">
        <p14:creationId xmlns:p14="http://schemas.microsoft.com/office/powerpoint/2010/main" val="32861642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img14.360buyimg.com/n0/jfs/t1/213652/21/194/93496/61668562Ee8619029/908542397c666dcc.jpg">
            <a:extLst>
              <a:ext uri="{FF2B5EF4-FFF2-40B4-BE49-F238E27FC236}">
                <a16:creationId xmlns:a16="http://schemas.microsoft.com/office/drawing/2014/main" id="{24E55AFE-C73B-40B8-A963-2C79CCC8DB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0105" y="1292090"/>
            <a:ext cx="4846320" cy="48463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F951D1E-CD15-43A8-882C-C3974DF78A24}"/>
              </a:ext>
            </a:extLst>
          </p:cNvPr>
          <p:cNvSpPr>
            <a:spLocks noGrp="1"/>
          </p:cNvSpPr>
          <p:nvPr>
            <p:ph type="title"/>
          </p:nvPr>
        </p:nvSpPr>
        <p:spPr>
          <a:xfrm>
            <a:off x="838200" y="288133"/>
            <a:ext cx="10515600" cy="862913"/>
          </a:xfrm>
        </p:spPr>
        <p:txBody>
          <a:bodyPr/>
          <a:lstStyle/>
          <a:p>
            <a:r>
              <a:rPr lang="zh-CN" altLang="en-US" dirty="0"/>
              <a:t>参考教材</a:t>
            </a:r>
            <a:endParaRPr lang="en-US" dirty="0"/>
          </a:p>
        </p:txBody>
      </p:sp>
      <p:pic>
        <p:nvPicPr>
          <p:cNvPr id="7" name="Content Placeholder 6">
            <a:extLst>
              <a:ext uri="{FF2B5EF4-FFF2-40B4-BE49-F238E27FC236}">
                <a16:creationId xmlns:a16="http://schemas.microsoft.com/office/drawing/2014/main" id="{05E3C291-BE4E-4EDC-B0E0-15B6F3E312EB}"/>
              </a:ext>
            </a:extLst>
          </p:cNvPr>
          <p:cNvPicPr>
            <a:picLocks noGrp="1" noChangeAspect="1"/>
          </p:cNvPicPr>
          <p:nvPr>
            <p:ph idx="1"/>
          </p:nvPr>
        </p:nvPicPr>
        <p:blipFill>
          <a:blip r:embed="rId3"/>
          <a:stretch>
            <a:fillRect/>
          </a:stretch>
        </p:blipFill>
        <p:spPr>
          <a:xfrm>
            <a:off x="1694090" y="1292090"/>
            <a:ext cx="3931540" cy="4846320"/>
          </a:xfrm>
          <a:prstGeom prst="rect">
            <a:avLst/>
          </a:prstGeom>
        </p:spPr>
      </p:pic>
      <p:sp>
        <p:nvSpPr>
          <p:cNvPr id="4" name="Date Placeholder 3">
            <a:extLst>
              <a:ext uri="{FF2B5EF4-FFF2-40B4-BE49-F238E27FC236}">
                <a16:creationId xmlns:a16="http://schemas.microsoft.com/office/drawing/2014/main" id="{535C7E54-B8DB-4F26-BA76-85FAED0299CB}"/>
              </a:ext>
            </a:extLst>
          </p:cNvPr>
          <p:cNvSpPr>
            <a:spLocks noGrp="1"/>
          </p:cNvSpPr>
          <p:nvPr>
            <p:ph type="dt" sz="half" idx="10"/>
          </p:nvPr>
        </p:nvSpPr>
        <p:spPr/>
        <p:txBody>
          <a:bodyPr/>
          <a:lstStyle/>
          <a:p>
            <a:r>
              <a:rPr lang="en-US"/>
              <a:t>BME1101 -《生物医学工程学导论》</a:t>
            </a:r>
          </a:p>
        </p:txBody>
      </p:sp>
      <p:sp>
        <p:nvSpPr>
          <p:cNvPr id="5" name="Footer Placeholder 4">
            <a:extLst>
              <a:ext uri="{FF2B5EF4-FFF2-40B4-BE49-F238E27FC236}">
                <a16:creationId xmlns:a16="http://schemas.microsoft.com/office/drawing/2014/main" id="{A51266CF-3CFF-4E26-AE33-6F574729FE04}"/>
              </a:ext>
            </a:extLst>
          </p:cNvPr>
          <p:cNvSpPr>
            <a:spLocks noGrp="1"/>
          </p:cNvSpPr>
          <p:nvPr>
            <p:ph type="ftr" sz="quarter" idx="11"/>
          </p:nvPr>
        </p:nvSpPr>
        <p:spPr/>
        <p:txBody>
          <a:bodyPr/>
          <a:lstStyle/>
          <a:p>
            <a:r>
              <a:rPr lang="en-US"/>
              <a:t>L1: Introduction to Biomedical Engineering</a:t>
            </a:r>
          </a:p>
        </p:txBody>
      </p:sp>
      <p:sp>
        <p:nvSpPr>
          <p:cNvPr id="6" name="Slide Number Placeholder 5">
            <a:extLst>
              <a:ext uri="{FF2B5EF4-FFF2-40B4-BE49-F238E27FC236}">
                <a16:creationId xmlns:a16="http://schemas.microsoft.com/office/drawing/2014/main" id="{6D0C70B3-482E-479F-A019-01071B4AB01E}"/>
              </a:ext>
            </a:extLst>
          </p:cNvPr>
          <p:cNvSpPr>
            <a:spLocks noGrp="1"/>
          </p:cNvSpPr>
          <p:nvPr>
            <p:ph type="sldNum" sz="quarter" idx="12"/>
          </p:nvPr>
        </p:nvSpPr>
        <p:spPr/>
        <p:txBody>
          <a:bodyPr/>
          <a:lstStyle/>
          <a:p>
            <a:fld id="{521CE3F2-4AEB-D446-A39E-E6B6B04BE5C1}" type="slidenum">
              <a:rPr lang="en-US" smtClean="0"/>
              <a:t>58</a:t>
            </a:fld>
            <a:endParaRPr lang="en-US"/>
          </a:p>
        </p:txBody>
      </p:sp>
    </p:spTree>
    <p:extLst>
      <p:ext uri="{BB962C8B-B14F-4D97-AF65-F5344CB8AC3E}">
        <p14:creationId xmlns:p14="http://schemas.microsoft.com/office/powerpoint/2010/main" val="18435228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615C5-569B-4BCE-84ED-744FA42E0A1D}"/>
              </a:ext>
            </a:extLst>
          </p:cNvPr>
          <p:cNvSpPr>
            <a:spLocks noGrp="1"/>
          </p:cNvSpPr>
          <p:nvPr>
            <p:ph type="title"/>
          </p:nvPr>
        </p:nvSpPr>
        <p:spPr/>
        <p:txBody>
          <a:bodyPr/>
          <a:lstStyle/>
          <a:p>
            <a:r>
              <a:rPr lang="zh-CN" altLang="en-US" dirty="0"/>
              <a:t>互动教学系统 </a:t>
            </a:r>
            <a:r>
              <a:rPr lang="en-US" altLang="zh-CN" dirty="0"/>
              <a:t>— Blackboard</a:t>
            </a:r>
            <a:endParaRPr lang="en-US" dirty="0"/>
          </a:p>
        </p:txBody>
      </p:sp>
      <p:pic>
        <p:nvPicPr>
          <p:cNvPr id="10" name="Content Placeholder 9">
            <a:extLst>
              <a:ext uri="{FF2B5EF4-FFF2-40B4-BE49-F238E27FC236}">
                <a16:creationId xmlns:a16="http://schemas.microsoft.com/office/drawing/2014/main" id="{A4ADD484-8A54-4845-8D46-51714AC163A7}"/>
              </a:ext>
            </a:extLst>
          </p:cNvPr>
          <p:cNvPicPr>
            <a:picLocks noGrp="1" noChangeAspect="1"/>
          </p:cNvPicPr>
          <p:nvPr>
            <p:ph sz="half" idx="1"/>
          </p:nvPr>
        </p:nvPicPr>
        <p:blipFill>
          <a:blip r:embed="rId2"/>
          <a:stretch>
            <a:fillRect/>
          </a:stretch>
        </p:blipFill>
        <p:spPr>
          <a:xfrm>
            <a:off x="1466405" y="2075937"/>
            <a:ext cx="2732220" cy="4218400"/>
          </a:xfrm>
          <a:prstGeom prst="rect">
            <a:avLst/>
          </a:prstGeom>
        </p:spPr>
      </p:pic>
      <p:sp>
        <p:nvSpPr>
          <p:cNvPr id="11" name="Content Placeholder 10">
            <a:extLst>
              <a:ext uri="{FF2B5EF4-FFF2-40B4-BE49-F238E27FC236}">
                <a16:creationId xmlns:a16="http://schemas.microsoft.com/office/drawing/2014/main" id="{CF684D74-786E-47D6-847C-D08A67B23C26}"/>
              </a:ext>
            </a:extLst>
          </p:cNvPr>
          <p:cNvSpPr>
            <a:spLocks noGrp="1"/>
          </p:cNvSpPr>
          <p:nvPr>
            <p:ph sz="half" idx="2"/>
          </p:nvPr>
        </p:nvSpPr>
        <p:spPr/>
        <p:txBody>
          <a:bodyPr/>
          <a:lstStyle/>
          <a:p>
            <a:pPr marL="0" indent="0">
              <a:buNone/>
            </a:pPr>
            <a:endParaRPr lang="en-US" altLang="zh-CN" dirty="0"/>
          </a:p>
          <a:p>
            <a:pPr marL="0" indent="0">
              <a:buNone/>
            </a:pPr>
            <a:r>
              <a:rPr lang="zh-CN" altLang="en-US" dirty="0"/>
              <a:t>我们将用该平台</a:t>
            </a:r>
            <a:endParaRPr lang="en-US" altLang="zh-CN" dirty="0"/>
          </a:p>
          <a:p>
            <a:pPr marL="0" indent="0">
              <a:buNone/>
            </a:pPr>
            <a:endParaRPr lang="en-US" altLang="zh-CN" dirty="0"/>
          </a:p>
          <a:p>
            <a:r>
              <a:rPr lang="zh-CN" altLang="en-US" dirty="0"/>
              <a:t>上课材料上传与下载</a:t>
            </a:r>
            <a:endParaRPr lang="en-US" altLang="zh-CN" dirty="0"/>
          </a:p>
          <a:p>
            <a:endParaRPr lang="en-US" dirty="0"/>
          </a:p>
          <a:p>
            <a:r>
              <a:rPr lang="zh-CN" altLang="en-US" dirty="0"/>
              <a:t>项目发布与提交；反馈与打分</a:t>
            </a:r>
            <a:endParaRPr lang="en-US" altLang="zh-CN" dirty="0"/>
          </a:p>
          <a:p>
            <a:endParaRPr lang="en-US" dirty="0"/>
          </a:p>
          <a:p>
            <a:r>
              <a:rPr lang="zh-CN" altLang="en-US" dirty="0"/>
              <a:t>其他沟通与互动事项</a:t>
            </a:r>
            <a:endParaRPr lang="en-US" dirty="0"/>
          </a:p>
        </p:txBody>
      </p:sp>
      <p:sp>
        <p:nvSpPr>
          <p:cNvPr id="4" name="Date Placeholder 3">
            <a:extLst>
              <a:ext uri="{FF2B5EF4-FFF2-40B4-BE49-F238E27FC236}">
                <a16:creationId xmlns:a16="http://schemas.microsoft.com/office/drawing/2014/main" id="{68A4C91F-9A74-42C9-A0BC-68F36CFEE172}"/>
              </a:ext>
            </a:extLst>
          </p:cNvPr>
          <p:cNvSpPr>
            <a:spLocks noGrp="1"/>
          </p:cNvSpPr>
          <p:nvPr>
            <p:ph type="dt" sz="half" idx="10"/>
          </p:nvPr>
        </p:nvSpPr>
        <p:spPr/>
        <p:txBody>
          <a:bodyPr/>
          <a:lstStyle/>
          <a:p>
            <a:r>
              <a:rPr lang="en-US"/>
              <a:t>BME1101 -《生物医学工程学导论》</a:t>
            </a:r>
          </a:p>
        </p:txBody>
      </p:sp>
      <p:sp>
        <p:nvSpPr>
          <p:cNvPr id="5" name="Footer Placeholder 4">
            <a:extLst>
              <a:ext uri="{FF2B5EF4-FFF2-40B4-BE49-F238E27FC236}">
                <a16:creationId xmlns:a16="http://schemas.microsoft.com/office/drawing/2014/main" id="{7F5B0052-8594-4279-98FC-0375434654B0}"/>
              </a:ext>
            </a:extLst>
          </p:cNvPr>
          <p:cNvSpPr>
            <a:spLocks noGrp="1"/>
          </p:cNvSpPr>
          <p:nvPr>
            <p:ph type="ftr" sz="quarter" idx="11"/>
          </p:nvPr>
        </p:nvSpPr>
        <p:spPr/>
        <p:txBody>
          <a:bodyPr/>
          <a:lstStyle/>
          <a:p>
            <a:r>
              <a:rPr lang="en-US"/>
              <a:t>L1: Introduction to Biomedical Engineering</a:t>
            </a:r>
          </a:p>
        </p:txBody>
      </p:sp>
      <p:sp>
        <p:nvSpPr>
          <p:cNvPr id="6" name="Slide Number Placeholder 5">
            <a:extLst>
              <a:ext uri="{FF2B5EF4-FFF2-40B4-BE49-F238E27FC236}">
                <a16:creationId xmlns:a16="http://schemas.microsoft.com/office/drawing/2014/main" id="{2105B1A6-FAB7-4C4E-B222-BFBD30B2FCF0}"/>
              </a:ext>
            </a:extLst>
          </p:cNvPr>
          <p:cNvSpPr>
            <a:spLocks noGrp="1"/>
          </p:cNvSpPr>
          <p:nvPr>
            <p:ph type="sldNum" sz="quarter" idx="12"/>
          </p:nvPr>
        </p:nvSpPr>
        <p:spPr/>
        <p:txBody>
          <a:bodyPr/>
          <a:lstStyle/>
          <a:p>
            <a:fld id="{521CE3F2-4AEB-D446-A39E-E6B6B04BE5C1}" type="slidenum">
              <a:rPr lang="en-US" smtClean="0"/>
              <a:t>59</a:t>
            </a:fld>
            <a:endParaRPr lang="en-US"/>
          </a:p>
        </p:txBody>
      </p:sp>
      <p:sp>
        <p:nvSpPr>
          <p:cNvPr id="12" name="TextBox 11">
            <a:extLst>
              <a:ext uri="{FF2B5EF4-FFF2-40B4-BE49-F238E27FC236}">
                <a16:creationId xmlns:a16="http://schemas.microsoft.com/office/drawing/2014/main" id="{B898DF8A-25D3-4680-8A03-EA94D647C7CB}"/>
              </a:ext>
            </a:extLst>
          </p:cNvPr>
          <p:cNvSpPr txBox="1"/>
          <p:nvPr/>
        </p:nvSpPr>
        <p:spPr>
          <a:xfrm>
            <a:off x="2832515" y="1402689"/>
            <a:ext cx="7893080" cy="369332"/>
          </a:xfrm>
          <a:prstGeom prst="rect">
            <a:avLst/>
          </a:prstGeom>
          <a:noFill/>
        </p:spPr>
        <p:txBody>
          <a:bodyPr wrap="square" rtlCol="0">
            <a:spAutoFit/>
          </a:bodyPr>
          <a:lstStyle/>
          <a:p>
            <a:r>
              <a:rPr lang="en-US" dirty="0" err="1"/>
              <a:t>Egate</a:t>
            </a:r>
            <a:r>
              <a:rPr lang="en-US" dirty="0"/>
              <a:t> </a:t>
            </a:r>
            <a:r>
              <a:rPr lang="en-US" dirty="0">
                <a:sym typeface="Wingdings" panose="05000000000000000000" pitchFamily="2" charset="2"/>
              </a:rPr>
              <a:t> </a:t>
            </a:r>
            <a:r>
              <a:rPr lang="zh-CN" altLang="en-US" dirty="0">
                <a:sym typeface="Wingdings" panose="05000000000000000000" pitchFamily="2" charset="2"/>
              </a:rPr>
              <a:t>互动教学平台 </a:t>
            </a:r>
            <a:r>
              <a:rPr lang="en-US" altLang="zh-CN" dirty="0">
                <a:sym typeface="Wingdings" panose="05000000000000000000" pitchFamily="2" charset="2"/>
              </a:rPr>
              <a:t>  </a:t>
            </a:r>
            <a:r>
              <a:rPr lang="en-US" altLang="zh-CN" dirty="0"/>
              <a:t>BME1101: </a:t>
            </a:r>
            <a:r>
              <a:rPr lang="zh-CN" altLang="en-US" dirty="0"/>
              <a:t>生物医学工程学导论 </a:t>
            </a:r>
            <a:r>
              <a:rPr lang="en-US" altLang="zh-CN" dirty="0"/>
              <a:t>-2022</a:t>
            </a:r>
            <a:r>
              <a:rPr lang="zh-CN" altLang="en-US" dirty="0"/>
              <a:t>年秋</a:t>
            </a:r>
            <a:endParaRPr lang="en-US" dirty="0"/>
          </a:p>
        </p:txBody>
      </p:sp>
    </p:spTree>
    <p:extLst>
      <p:ext uri="{BB962C8B-B14F-4D97-AF65-F5344CB8AC3E}">
        <p14:creationId xmlns:p14="http://schemas.microsoft.com/office/powerpoint/2010/main" val="2158098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5A2BC-6E86-4626-9CE1-43ADC2C0954E}"/>
              </a:ext>
            </a:extLst>
          </p:cNvPr>
          <p:cNvSpPr>
            <a:spLocks noGrp="1"/>
          </p:cNvSpPr>
          <p:nvPr>
            <p:ph type="title"/>
          </p:nvPr>
        </p:nvSpPr>
        <p:spPr/>
        <p:txBody>
          <a:bodyPr/>
          <a:lstStyle/>
          <a:p>
            <a:r>
              <a:rPr lang="zh-CN" altLang="en-US" dirty="0"/>
              <a:t>生物工程又是什么？？</a:t>
            </a:r>
            <a:endParaRPr lang="en-US" dirty="0"/>
          </a:p>
        </p:txBody>
      </p:sp>
      <p:sp>
        <p:nvSpPr>
          <p:cNvPr id="3" name="Content Placeholder 2">
            <a:extLst>
              <a:ext uri="{FF2B5EF4-FFF2-40B4-BE49-F238E27FC236}">
                <a16:creationId xmlns:a16="http://schemas.microsoft.com/office/drawing/2014/main" id="{5B5E1FB2-7EB6-4D40-9AD6-D85FABD6AA0F}"/>
              </a:ext>
            </a:extLst>
          </p:cNvPr>
          <p:cNvSpPr>
            <a:spLocks noGrp="1"/>
          </p:cNvSpPr>
          <p:nvPr>
            <p:ph idx="1"/>
          </p:nvPr>
        </p:nvSpPr>
        <p:spPr/>
        <p:txBody>
          <a:bodyPr/>
          <a:lstStyle/>
          <a:p>
            <a:endParaRPr lang="en-US" altLang="zh-CN" dirty="0"/>
          </a:p>
          <a:p>
            <a:r>
              <a:rPr lang="zh-CN" altLang="en-US" dirty="0"/>
              <a:t>生物工程（</a:t>
            </a:r>
            <a:r>
              <a:rPr lang="en-US" altLang="zh-CN" dirty="0"/>
              <a:t>Bioengineering, or Biological Engineering</a:t>
            </a:r>
            <a:r>
              <a:rPr lang="zh-CN" altLang="en-US" dirty="0"/>
              <a:t>）与生物医学工程与密切相关；</a:t>
            </a:r>
            <a:endParaRPr lang="en-US" altLang="zh-CN" dirty="0"/>
          </a:p>
          <a:p>
            <a:endParaRPr lang="en-US" altLang="zh-CN" dirty="0"/>
          </a:p>
          <a:p>
            <a:r>
              <a:rPr lang="zh-CN" altLang="en-US" dirty="0"/>
              <a:t>生物工程通常被定义为与生物技术和基因工程密切相关的以基础研究为导向的活动</a:t>
            </a:r>
            <a:r>
              <a:rPr lang="en-US" altLang="zh-CN" dirty="0"/>
              <a:t>——</a:t>
            </a:r>
            <a:r>
              <a:rPr lang="zh-CN" altLang="en-US" dirty="0"/>
              <a:t>即对动物或植物细胞或部分细胞进行改造，以改良植物或动物或开发新的微生物以达到有益的目的。</a:t>
            </a:r>
            <a:endParaRPr lang="en-US" altLang="zh-CN" dirty="0"/>
          </a:p>
          <a:p>
            <a:endParaRPr lang="en-US" altLang="zh-CN" dirty="0"/>
          </a:p>
          <a:p>
            <a:r>
              <a:rPr lang="zh-CN" altLang="en-US" dirty="0"/>
              <a:t>比如： 发酵用酵母菌株的改良；农作物产量提高的基因研究</a:t>
            </a:r>
            <a:endParaRPr lang="en-US" altLang="zh-CN" dirty="0"/>
          </a:p>
          <a:p>
            <a:endParaRPr lang="en-US" dirty="0"/>
          </a:p>
        </p:txBody>
      </p:sp>
      <p:sp>
        <p:nvSpPr>
          <p:cNvPr id="4" name="Date Placeholder 3">
            <a:extLst>
              <a:ext uri="{FF2B5EF4-FFF2-40B4-BE49-F238E27FC236}">
                <a16:creationId xmlns:a16="http://schemas.microsoft.com/office/drawing/2014/main" id="{31C93C4F-6B7E-467B-B759-2C47094BFDF2}"/>
              </a:ext>
            </a:extLst>
          </p:cNvPr>
          <p:cNvSpPr>
            <a:spLocks noGrp="1"/>
          </p:cNvSpPr>
          <p:nvPr>
            <p:ph type="dt" sz="half" idx="10"/>
          </p:nvPr>
        </p:nvSpPr>
        <p:spPr/>
        <p:txBody>
          <a:bodyPr/>
          <a:lstStyle/>
          <a:p>
            <a:r>
              <a:rPr lang="en-US"/>
              <a:t>BME1101 -《生物医学工程学导论》</a:t>
            </a:r>
          </a:p>
        </p:txBody>
      </p:sp>
      <p:sp>
        <p:nvSpPr>
          <p:cNvPr id="5" name="Footer Placeholder 4">
            <a:extLst>
              <a:ext uri="{FF2B5EF4-FFF2-40B4-BE49-F238E27FC236}">
                <a16:creationId xmlns:a16="http://schemas.microsoft.com/office/drawing/2014/main" id="{6BFDF8DB-65B6-4F26-9B11-C5682FAF4C03}"/>
              </a:ext>
            </a:extLst>
          </p:cNvPr>
          <p:cNvSpPr>
            <a:spLocks noGrp="1"/>
          </p:cNvSpPr>
          <p:nvPr>
            <p:ph type="ftr" sz="quarter" idx="11"/>
          </p:nvPr>
        </p:nvSpPr>
        <p:spPr/>
        <p:txBody>
          <a:bodyPr/>
          <a:lstStyle/>
          <a:p>
            <a:r>
              <a:rPr lang="en-US"/>
              <a:t>L1: Introduction to Biomedical Engineering</a:t>
            </a:r>
          </a:p>
        </p:txBody>
      </p:sp>
      <p:sp>
        <p:nvSpPr>
          <p:cNvPr id="6" name="Slide Number Placeholder 5">
            <a:extLst>
              <a:ext uri="{FF2B5EF4-FFF2-40B4-BE49-F238E27FC236}">
                <a16:creationId xmlns:a16="http://schemas.microsoft.com/office/drawing/2014/main" id="{1CAFAC88-A97A-4A7D-9E03-E2A012B0C992}"/>
              </a:ext>
            </a:extLst>
          </p:cNvPr>
          <p:cNvSpPr>
            <a:spLocks noGrp="1"/>
          </p:cNvSpPr>
          <p:nvPr>
            <p:ph type="sldNum" sz="quarter" idx="12"/>
          </p:nvPr>
        </p:nvSpPr>
        <p:spPr/>
        <p:txBody>
          <a:bodyPr/>
          <a:lstStyle/>
          <a:p>
            <a:fld id="{521CE3F2-4AEB-D446-A39E-E6B6B04BE5C1}" type="slidenum">
              <a:rPr lang="en-US" smtClean="0"/>
              <a:t>6</a:t>
            </a:fld>
            <a:endParaRPr lang="en-US"/>
          </a:p>
        </p:txBody>
      </p:sp>
    </p:spTree>
    <p:extLst>
      <p:ext uri="{BB962C8B-B14F-4D97-AF65-F5344CB8AC3E}">
        <p14:creationId xmlns:p14="http://schemas.microsoft.com/office/powerpoint/2010/main" val="17816169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14731-3803-4C67-AE9C-BE1103E951BC}"/>
              </a:ext>
            </a:extLst>
          </p:cNvPr>
          <p:cNvSpPr>
            <a:spLocks noGrp="1"/>
          </p:cNvSpPr>
          <p:nvPr>
            <p:ph type="title"/>
          </p:nvPr>
        </p:nvSpPr>
        <p:spPr/>
        <p:txBody>
          <a:bodyPr/>
          <a:lstStyle/>
          <a:p>
            <a:r>
              <a:rPr lang="zh-CN" altLang="en-US" dirty="0"/>
              <a:t>本课程在</a:t>
            </a:r>
            <a:r>
              <a:rPr lang="en-US" altLang="zh-CN" dirty="0"/>
              <a:t>BME</a:t>
            </a:r>
            <a:r>
              <a:rPr lang="zh-CN" altLang="en-US" dirty="0"/>
              <a:t>本科专业课程体系的位置</a:t>
            </a:r>
            <a:endParaRPr lang="en-US" dirty="0"/>
          </a:p>
        </p:txBody>
      </p:sp>
      <p:pic>
        <p:nvPicPr>
          <p:cNvPr id="7" name="Content Placeholder 6">
            <a:extLst>
              <a:ext uri="{FF2B5EF4-FFF2-40B4-BE49-F238E27FC236}">
                <a16:creationId xmlns:a16="http://schemas.microsoft.com/office/drawing/2014/main" id="{B4330B7A-D44E-46F6-9F3F-16397D506E9D}"/>
              </a:ext>
            </a:extLst>
          </p:cNvPr>
          <p:cNvPicPr>
            <a:picLocks noGrp="1" noChangeAspect="1"/>
          </p:cNvPicPr>
          <p:nvPr>
            <p:ph idx="1"/>
          </p:nvPr>
        </p:nvPicPr>
        <p:blipFill>
          <a:blip r:embed="rId3"/>
          <a:stretch>
            <a:fillRect/>
          </a:stretch>
        </p:blipFill>
        <p:spPr>
          <a:xfrm>
            <a:off x="3363780" y="1349879"/>
            <a:ext cx="4974195" cy="4827084"/>
          </a:xfrm>
          <a:prstGeom prst="rect">
            <a:avLst/>
          </a:prstGeom>
        </p:spPr>
      </p:pic>
      <p:sp>
        <p:nvSpPr>
          <p:cNvPr id="4" name="Date Placeholder 3">
            <a:extLst>
              <a:ext uri="{FF2B5EF4-FFF2-40B4-BE49-F238E27FC236}">
                <a16:creationId xmlns:a16="http://schemas.microsoft.com/office/drawing/2014/main" id="{41056FEE-A9FF-4F0C-83BB-882E46548531}"/>
              </a:ext>
            </a:extLst>
          </p:cNvPr>
          <p:cNvSpPr>
            <a:spLocks noGrp="1"/>
          </p:cNvSpPr>
          <p:nvPr>
            <p:ph type="dt" sz="half" idx="10"/>
          </p:nvPr>
        </p:nvSpPr>
        <p:spPr/>
        <p:txBody>
          <a:bodyPr/>
          <a:lstStyle/>
          <a:p>
            <a:r>
              <a:rPr lang="en-US"/>
              <a:t>BME1101 -《生物医学工程学导论》</a:t>
            </a:r>
          </a:p>
        </p:txBody>
      </p:sp>
      <p:sp>
        <p:nvSpPr>
          <p:cNvPr id="5" name="Footer Placeholder 4">
            <a:extLst>
              <a:ext uri="{FF2B5EF4-FFF2-40B4-BE49-F238E27FC236}">
                <a16:creationId xmlns:a16="http://schemas.microsoft.com/office/drawing/2014/main" id="{D375F49E-103F-4E86-A548-1833E7B36A23}"/>
              </a:ext>
            </a:extLst>
          </p:cNvPr>
          <p:cNvSpPr>
            <a:spLocks noGrp="1"/>
          </p:cNvSpPr>
          <p:nvPr>
            <p:ph type="ftr" sz="quarter" idx="11"/>
          </p:nvPr>
        </p:nvSpPr>
        <p:spPr/>
        <p:txBody>
          <a:bodyPr/>
          <a:lstStyle/>
          <a:p>
            <a:r>
              <a:rPr lang="en-US"/>
              <a:t>L1: Introduction to Biomedical Engineering</a:t>
            </a:r>
          </a:p>
        </p:txBody>
      </p:sp>
      <p:sp>
        <p:nvSpPr>
          <p:cNvPr id="6" name="Slide Number Placeholder 5">
            <a:extLst>
              <a:ext uri="{FF2B5EF4-FFF2-40B4-BE49-F238E27FC236}">
                <a16:creationId xmlns:a16="http://schemas.microsoft.com/office/drawing/2014/main" id="{1A92E69F-D003-421E-AE59-A65F57EC4574}"/>
              </a:ext>
            </a:extLst>
          </p:cNvPr>
          <p:cNvSpPr>
            <a:spLocks noGrp="1"/>
          </p:cNvSpPr>
          <p:nvPr>
            <p:ph type="sldNum" sz="quarter" idx="12"/>
          </p:nvPr>
        </p:nvSpPr>
        <p:spPr/>
        <p:txBody>
          <a:bodyPr/>
          <a:lstStyle/>
          <a:p>
            <a:fld id="{521CE3F2-4AEB-D446-A39E-E6B6B04BE5C1}" type="slidenum">
              <a:rPr lang="en-US" smtClean="0"/>
              <a:t>60</a:t>
            </a:fld>
            <a:endParaRPr lang="en-US"/>
          </a:p>
        </p:txBody>
      </p:sp>
      <p:sp>
        <p:nvSpPr>
          <p:cNvPr id="8" name="Oval 7">
            <a:extLst>
              <a:ext uri="{FF2B5EF4-FFF2-40B4-BE49-F238E27FC236}">
                <a16:creationId xmlns:a16="http://schemas.microsoft.com/office/drawing/2014/main" id="{0681890F-270E-40F7-AE0B-DD3AF6B7BF28}"/>
              </a:ext>
            </a:extLst>
          </p:cNvPr>
          <p:cNvSpPr/>
          <p:nvPr/>
        </p:nvSpPr>
        <p:spPr>
          <a:xfrm>
            <a:off x="3768555" y="4491530"/>
            <a:ext cx="505965" cy="37947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864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1000" tmFilter="0, 0; .2, .5; .8, .5; 1, 0"/>
                                        <p:tgtEl>
                                          <p:spTgt spid="8"/>
                                        </p:tgtEl>
                                      </p:cBhvr>
                                    </p:animEffect>
                                    <p:animScale>
                                      <p:cBhvr>
                                        <p:cTn id="7" dur="50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324BC-2CF3-43A3-BC94-9B11D4D0837E}"/>
              </a:ext>
            </a:extLst>
          </p:cNvPr>
          <p:cNvSpPr>
            <a:spLocks noGrp="1"/>
          </p:cNvSpPr>
          <p:nvPr>
            <p:ph type="title"/>
          </p:nvPr>
        </p:nvSpPr>
        <p:spPr/>
        <p:txBody>
          <a:bodyPr>
            <a:normAutofit fontScale="90000"/>
          </a:bodyPr>
          <a:lstStyle/>
          <a:p>
            <a:r>
              <a:rPr lang="zh-CN" altLang="en-US" dirty="0"/>
              <a:t>美国</a:t>
            </a:r>
            <a:r>
              <a:rPr lang="en-US" altLang="zh-CN" dirty="0"/>
              <a:t>BME</a:t>
            </a:r>
            <a:r>
              <a:rPr lang="zh-CN" altLang="en-US" dirty="0"/>
              <a:t>专业</a:t>
            </a:r>
            <a:r>
              <a:rPr lang="en-US" altLang="zh-CN" dirty="0"/>
              <a:t> #1 </a:t>
            </a:r>
            <a:r>
              <a:rPr lang="zh-CN" altLang="en-US" dirty="0"/>
              <a:t>约翰斯霍普金斯 的</a:t>
            </a:r>
            <a:br>
              <a:rPr lang="en-US" altLang="zh-CN" dirty="0"/>
            </a:br>
            <a:r>
              <a:rPr lang="en-US" altLang="zh-CN" dirty="0"/>
              <a:t>BME </a:t>
            </a:r>
            <a:r>
              <a:rPr lang="zh-CN" altLang="en-US" dirty="0"/>
              <a:t>专业课程体系</a:t>
            </a:r>
            <a:endParaRPr lang="en-US" dirty="0"/>
          </a:p>
        </p:txBody>
      </p:sp>
      <p:sp>
        <p:nvSpPr>
          <p:cNvPr id="3" name="Content Placeholder 2">
            <a:extLst>
              <a:ext uri="{FF2B5EF4-FFF2-40B4-BE49-F238E27FC236}">
                <a16:creationId xmlns:a16="http://schemas.microsoft.com/office/drawing/2014/main" id="{0A3A05BC-E69A-48EC-ABB5-5B445F28D396}"/>
              </a:ext>
            </a:extLst>
          </p:cNvPr>
          <p:cNvSpPr>
            <a:spLocks noGrp="1"/>
          </p:cNvSpPr>
          <p:nvPr>
            <p:ph idx="1"/>
          </p:nvPr>
        </p:nvSpPr>
        <p:spPr/>
        <p:txBody>
          <a:bodyPr/>
          <a:lstStyle/>
          <a:p>
            <a:pPr marL="0" indent="0">
              <a:buNone/>
            </a:pPr>
            <a:r>
              <a:rPr lang="zh-CN" altLang="en-US" dirty="0"/>
              <a:t>一系列基于项目的课程，其中</a:t>
            </a:r>
            <a:endParaRPr lang="en-US" altLang="zh-CN" dirty="0"/>
          </a:p>
          <a:p>
            <a:pPr marL="0" indent="0">
              <a:buNone/>
            </a:pPr>
            <a:endParaRPr lang="en-US" altLang="zh-CN" dirty="0"/>
          </a:p>
          <a:p>
            <a:pPr>
              <a:lnSpc>
                <a:spcPct val="100000"/>
              </a:lnSpc>
            </a:pPr>
            <a:r>
              <a:rPr lang="zh-CN" altLang="en-US" dirty="0"/>
              <a:t>大一：核心基础课程（</a:t>
            </a:r>
            <a:r>
              <a:rPr lang="en-US" altLang="zh-CN" dirty="0"/>
              <a:t>BME FOUNDATION</a:t>
            </a:r>
            <a:r>
              <a:rPr lang="zh-CN" altLang="en-US" dirty="0"/>
              <a:t>）：</a:t>
            </a:r>
            <a:endParaRPr lang="en-US" altLang="zh-CN" dirty="0"/>
          </a:p>
          <a:p>
            <a:pPr lvl="1">
              <a:lnSpc>
                <a:spcPct val="100000"/>
              </a:lnSpc>
            </a:pPr>
            <a:r>
              <a:rPr lang="zh-CN" altLang="en-US" b="1" dirty="0">
                <a:solidFill>
                  <a:srgbClr val="FF0000"/>
                </a:solidFill>
              </a:rPr>
              <a:t>数学、物理、化学、生物、编程</a:t>
            </a:r>
            <a:endParaRPr lang="en-US" altLang="zh-CN" b="1" dirty="0">
              <a:solidFill>
                <a:srgbClr val="FF0000"/>
              </a:solidFill>
            </a:endParaRPr>
          </a:p>
          <a:p>
            <a:pPr>
              <a:lnSpc>
                <a:spcPct val="100000"/>
              </a:lnSpc>
            </a:pPr>
            <a:r>
              <a:rPr lang="zh-CN" altLang="en-US" dirty="0"/>
              <a:t>大二：进阶课程 （</a:t>
            </a:r>
            <a:r>
              <a:rPr lang="en-US" altLang="zh-CN" dirty="0"/>
              <a:t>BME BOOTCAMP</a:t>
            </a:r>
            <a:r>
              <a:rPr lang="zh-CN" altLang="en-US" dirty="0"/>
              <a:t>）：</a:t>
            </a:r>
            <a:endParaRPr lang="en-US" altLang="zh-CN" dirty="0"/>
          </a:p>
          <a:p>
            <a:pPr lvl="1">
              <a:lnSpc>
                <a:spcPct val="100000"/>
              </a:lnSpc>
            </a:pPr>
            <a:r>
              <a:rPr lang="zh-CN" altLang="en-US" dirty="0"/>
              <a:t>系统控制、建模、模拟</a:t>
            </a:r>
            <a:endParaRPr lang="en-US" altLang="zh-CN" dirty="0"/>
          </a:p>
          <a:p>
            <a:pPr>
              <a:lnSpc>
                <a:spcPct val="100000"/>
              </a:lnSpc>
            </a:pPr>
            <a:r>
              <a:rPr lang="zh-CN" altLang="en-US" dirty="0"/>
              <a:t>大三：专业选修课程 （</a:t>
            </a:r>
            <a:r>
              <a:rPr lang="en-US" altLang="zh-CN" dirty="0"/>
              <a:t>BME RESIDENCY</a:t>
            </a:r>
            <a:r>
              <a:rPr lang="zh-CN" altLang="en-US" dirty="0"/>
              <a:t>）</a:t>
            </a:r>
            <a:endParaRPr lang="en-US" altLang="zh-CN" dirty="0"/>
          </a:p>
          <a:p>
            <a:pPr>
              <a:lnSpc>
                <a:spcPct val="100000"/>
              </a:lnSpc>
            </a:pPr>
            <a:r>
              <a:rPr lang="zh-CN" altLang="en-US" dirty="0"/>
              <a:t>大四：专业实践课程（</a:t>
            </a:r>
            <a:r>
              <a:rPr lang="en-US" altLang="zh-CN" dirty="0"/>
              <a:t>BME PRACTICE</a:t>
            </a:r>
            <a:r>
              <a:rPr lang="zh-CN" altLang="en-US" dirty="0"/>
              <a:t>）</a:t>
            </a:r>
            <a:endParaRPr lang="en-US" altLang="zh-CN" dirty="0"/>
          </a:p>
        </p:txBody>
      </p:sp>
      <p:sp>
        <p:nvSpPr>
          <p:cNvPr id="4" name="Date Placeholder 3">
            <a:extLst>
              <a:ext uri="{FF2B5EF4-FFF2-40B4-BE49-F238E27FC236}">
                <a16:creationId xmlns:a16="http://schemas.microsoft.com/office/drawing/2014/main" id="{99D98A59-B13F-4AF5-B0B6-45D97FE09C0C}"/>
              </a:ext>
            </a:extLst>
          </p:cNvPr>
          <p:cNvSpPr>
            <a:spLocks noGrp="1"/>
          </p:cNvSpPr>
          <p:nvPr>
            <p:ph type="dt" sz="half" idx="10"/>
          </p:nvPr>
        </p:nvSpPr>
        <p:spPr/>
        <p:txBody>
          <a:bodyPr/>
          <a:lstStyle/>
          <a:p>
            <a:r>
              <a:rPr lang="en-US"/>
              <a:t>BME1101 -《生物医学工程学导论》</a:t>
            </a:r>
          </a:p>
        </p:txBody>
      </p:sp>
      <p:sp>
        <p:nvSpPr>
          <p:cNvPr id="5" name="Footer Placeholder 4">
            <a:extLst>
              <a:ext uri="{FF2B5EF4-FFF2-40B4-BE49-F238E27FC236}">
                <a16:creationId xmlns:a16="http://schemas.microsoft.com/office/drawing/2014/main" id="{289398E1-4E5C-4E1F-A670-F6795C98451F}"/>
              </a:ext>
            </a:extLst>
          </p:cNvPr>
          <p:cNvSpPr>
            <a:spLocks noGrp="1"/>
          </p:cNvSpPr>
          <p:nvPr>
            <p:ph type="ftr" sz="quarter" idx="11"/>
          </p:nvPr>
        </p:nvSpPr>
        <p:spPr/>
        <p:txBody>
          <a:bodyPr/>
          <a:lstStyle/>
          <a:p>
            <a:r>
              <a:rPr lang="en-US"/>
              <a:t>L1: Introduction to Biomedical Engineering</a:t>
            </a:r>
          </a:p>
        </p:txBody>
      </p:sp>
      <p:sp>
        <p:nvSpPr>
          <p:cNvPr id="6" name="Slide Number Placeholder 5">
            <a:extLst>
              <a:ext uri="{FF2B5EF4-FFF2-40B4-BE49-F238E27FC236}">
                <a16:creationId xmlns:a16="http://schemas.microsoft.com/office/drawing/2014/main" id="{EA3DEA7D-15F5-4A63-97FB-7E92517B63EE}"/>
              </a:ext>
            </a:extLst>
          </p:cNvPr>
          <p:cNvSpPr>
            <a:spLocks noGrp="1"/>
          </p:cNvSpPr>
          <p:nvPr>
            <p:ph type="sldNum" sz="quarter" idx="12"/>
          </p:nvPr>
        </p:nvSpPr>
        <p:spPr/>
        <p:txBody>
          <a:bodyPr/>
          <a:lstStyle/>
          <a:p>
            <a:fld id="{521CE3F2-4AEB-D446-A39E-E6B6B04BE5C1}" type="slidenum">
              <a:rPr lang="en-US" smtClean="0"/>
              <a:t>61</a:t>
            </a:fld>
            <a:endParaRPr lang="en-US"/>
          </a:p>
        </p:txBody>
      </p:sp>
    </p:spTree>
    <p:extLst>
      <p:ext uri="{BB962C8B-B14F-4D97-AF65-F5344CB8AC3E}">
        <p14:creationId xmlns:p14="http://schemas.microsoft.com/office/powerpoint/2010/main" val="855846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D53AE-8090-4666-A414-C560AA7595A3}"/>
              </a:ext>
            </a:extLst>
          </p:cNvPr>
          <p:cNvSpPr>
            <a:spLocks noGrp="1"/>
          </p:cNvSpPr>
          <p:nvPr>
            <p:ph type="title"/>
          </p:nvPr>
        </p:nvSpPr>
        <p:spPr/>
        <p:txBody>
          <a:bodyPr/>
          <a:lstStyle/>
          <a:p>
            <a:r>
              <a:rPr lang="zh-CN" altLang="en-US" dirty="0"/>
              <a:t>医学工程？？？</a:t>
            </a:r>
            <a:endParaRPr lang="en-US" dirty="0"/>
          </a:p>
        </p:txBody>
      </p:sp>
      <p:sp>
        <p:nvSpPr>
          <p:cNvPr id="3" name="Content Placeholder 2">
            <a:extLst>
              <a:ext uri="{FF2B5EF4-FFF2-40B4-BE49-F238E27FC236}">
                <a16:creationId xmlns:a16="http://schemas.microsoft.com/office/drawing/2014/main" id="{4C5428DD-AB54-442A-8B2E-0BA3FEB34ED7}"/>
              </a:ext>
            </a:extLst>
          </p:cNvPr>
          <p:cNvSpPr>
            <a:spLocks noGrp="1"/>
          </p:cNvSpPr>
          <p:nvPr>
            <p:ph idx="1"/>
          </p:nvPr>
        </p:nvSpPr>
        <p:spPr/>
        <p:txBody>
          <a:bodyPr/>
          <a:lstStyle/>
          <a:p>
            <a:endParaRPr lang="en-US" altLang="zh-CN" dirty="0"/>
          </a:p>
          <a:p>
            <a:r>
              <a:rPr lang="zh-CN" altLang="en-US" dirty="0"/>
              <a:t>医学工程（</a:t>
            </a:r>
            <a:r>
              <a:rPr lang="en-US" altLang="zh-CN" dirty="0"/>
              <a:t>Medical/Clinical Engineering</a:t>
            </a:r>
            <a:r>
              <a:rPr lang="zh-CN" altLang="en-US" dirty="0"/>
              <a:t>）与生物医学工程与密切相关；</a:t>
            </a:r>
            <a:endParaRPr lang="en-US" altLang="zh-CN" dirty="0"/>
          </a:p>
          <a:p>
            <a:endParaRPr lang="en-US" dirty="0"/>
          </a:p>
          <a:p>
            <a:r>
              <a:rPr lang="zh-CN" altLang="en-US" dirty="0"/>
              <a:t>医学工程是生物医学工程中的一门子专业，负责使用医疗技术优化医疗保健服务。</a:t>
            </a:r>
            <a:endParaRPr lang="en-US" altLang="zh-CN" dirty="0"/>
          </a:p>
          <a:p>
            <a:endParaRPr lang="en-US" dirty="0"/>
          </a:p>
          <a:p>
            <a:r>
              <a:rPr lang="zh-CN" altLang="en-US" dirty="0"/>
              <a:t>比如：给医院工作人员（医生和护士）提供技术服务；协助制造商安装、维护、改进医疗设备</a:t>
            </a:r>
            <a:endParaRPr lang="en-US" dirty="0"/>
          </a:p>
        </p:txBody>
      </p:sp>
      <p:sp>
        <p:nvSpPr>
          <p:cNvPr id="4" name="Date Placeholder 3">
            <a:extLst>
              <a:ext uri="{FF2B5EF4-FFF2-40B4-BE49-F238E27FC236}">
                <a16:creationId xmlns:a16="http://schemas.microsoft.com/office/drawing/2014/main" id="{D18F91FF-D196-46C0-BDCC-03B9EEEE16F1}"/>
              </a:ext>
            </a:extLst>
          </p:cNvPr>
          <p:cNvSpPr>
            <a:spLocks noGrp="1"/>
          </p:cNvSpPr>
          <p:nvPr>
            <p:ph type="dt" sz="half" idx="10"/>
          </p:nvPr>
        </p:nvSpPr>
        <p:spPr/>
        <p:txBody>
          <a:bodyPr/>
          <a:lstStyle/>
          <a:p>
            <a:r>
              <a:rPr lang="en-US"/>
              <a:t>BME1101 -《生物医学工程学导论》</a:t>
            </a:r>
          </a:p>
        </p:txBody>
      </p:sp>
      <p:sp>
        <p:nvSpPr>
          <p:cNvPr id="5" name="Footer Placeholder 4">
            <a:extLst>
              <a:ext uri="{FF2B5EF4-FFF2-40B4-BE49-F238E27FC236}">
                <a16:creationId xmlns:a16="http://schemas.microsoft.com/office/drawing/2014/main" id="{B5B5820A-06A0-4595-9029-527752F17510}"/>
              </a:ext>
            </a:extLst>
          </p:cNvPr>
          <p:cNvSpPr>
            <a:spLocks noGrp="1"/>
          </p:cNvSpPr>
          <p:nvPr>
            <p:ph type="ftr" sz="quarter" idx="11"/>
          </p:nvPr>
        </p:nvSpPr>
        <p:spPr/>
        <p:txBody>
          <a:bodyPr/>
          <a:lstStyle/>
          <a:p>
            <a:r>
              <a:rPr lang="en-US"/>
              <a:t>L1: Introduction to Biomedical Engineering</a:t>
            </a:r>
          </a:p>
        </p:txBody>
      </p:sp>
      <p:sp>
        <p:nvSpPr>
          <p:cNvPr id="6" name="Slide Number Placeholder 5">
            <a:extLst>
              <a:ext uri="{FF2B5EF4-FFF2-40B4-BE49-F238E27FC236}">
                <a16:creationId xmlns:a16="http://schemas.microsoft.com/office/drawing/2014/main" id="{B65812B5-1BF3-4342-8C9D-FE397385428B}"/>
              </a:ext>
            </a:extLst>
          </p:cNvPr>
          <p:cNvSpPr>
            <a:spLocks noGrp="1"/>
          </p:cNvSpPr>
          <p:nvPr>
            <p:ph type="sldNum" sz="quarter" idx="12"/>
          </p:nvPr>
        </p:nvSpPr>
        <p:spPr/>
        <p:txBody>
          <a:bodyPr/>
          <a:lstStyle/>
          <a:p>
            <a:fld id="{521CE3F2-4AEB-D446-A39E-E6B6B04BE5C1}" type="slidenum">
              <a:rPr lang="en-US" smtClean="0"/>
              <a:t>7</a:t>
            </a:fld>
            <a:endParaRPr lang="en-US"/>
          </a:p>
        </p:txBody>
      </p:sp>
    </p:spTree>
    <p:extLst>
      <p:ext uri="{BB962C8B-B14F-4D97-AF65-F5344CB8AC3E}">
        <p14:creationId xmlns:p14="http://schemas.microsoft.com/office/powerpoint/2010/main" val="2208462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5BE68-03A2-4615-A59A-A5658D915ABF}"/>
              </a:ext>
            </a:extLst>
          </p:cNvPr>
          <p:cNvSpPr>
            <a:spLocks noGrp="1"/>
          </p:cNvSpPr>
          <p:nvPr>
            <p:ph type="title"/>
          </p:nvPr>
        </p:nvSpPr>
        <p:spPr>
          <a:xfrm>
            <a:off x="838200" y="365132"/>
            <a:ext cx="10515600" cy="938815"/>
          </a:xfrm>
        </p:spPr>
        <p:txBody>
          <a:bodyPr>
            <a:normAutofit fontScale="90000"/>
          </a:bodyPr>
          <a:lstStyle/>
          <a:p>
            <a:r>
              <a:rPr lang="zh-CN" altLang="en-US" dirty="0"/>
              <a:t>生医工的世界 </a:t>
            </a:r>
            <a:br>
              <a:rPr lang="en-US" altLang="zh-CN" dirty="0"/>
            </a:br>
            <a:r>
              <a:rPr lang="en-US" sz="3100" dirty="0"/>
              <a:t>The world of BME</a:t>
            </a:r>
            <a:endParaRPr lang="en-US" dirty="0"/>
          </a:p>
        </p:txBody>
      </p:sp>
      <p:sp>
        <p:nvSpPr>
          <p:cNvPr id="4" name="Date Placeholder 3">
            <a:extLst>
              <a:ext uri="{FF2B5EF4-FFF2-40B4-BE49-F238E27FC236}">
                <a16:creationId xmlns:a16="http://schemas.microsoft.com/office/drawing/2014/main" id="{14D93103-8DBB-4359-AD82-BF5F2E8C9ECD}"/>
              </a:ext>
            </a:extLst>
          </p:cNvPr>
          <p:cNvSpPr>
            <a:spLocks noGrp="1"/>
          </p:cNvSpPr>
          <p:nvPr>
            <p:ph type="dt" sz="half" idx="10"/>
          </p:nvPr>
        </p:nvSpPr>
        <p:spPr/>
        <p:txBody>
          <a:bodyPr/>
          <a:lstStyle/>
          <a:p>
            <a:r>
              <a:rPr lang="en-US"/>
              <a:t>BME1101 -《生物医学工程学导论》</a:t>
            </a:r>
          </a:p>
        </p:txBody>
      </p:sp>
      <p:sp>
        <p:nvSpPr>
          <p:cNvPr id="5" name="Footer Placeholder 4">
            <a:extLst>
              <a:ext uri="{FF2B5EF4-FFF2-40B4-BE49-F238E27FC236}">
                <a16:creationId xmlns:a16="http://schemas.microsoft.com/office/drawing/2014/main" id="{DFD3FED7-55E9-48BA-82BA-6534C69689AB}"/>
              </a:ext>
            </a:extLst>
          </p:cNvPr>
          <p:cNvSpPr>
            <a:spLocks noGrp="1"/>
          </p:cNvSpPr>
          <p:nvPr>
            <p:ph type="ftr" sz="quarter" idx="11"/>
          </p:nvPr>
        </p:nvSpPr>
        <p:spPr/>
        <p:txBody>
          <a:bodyPr/>
          <a:lstStyle/>
          <a:p>
            <a:r>
              <a:rPr lang="en-US"/>
              <a:t>L1: Introduction to Biomedical Engineering</a:t>
            </a:r>
          </a:p>
        </p:txBody>
      </p:sp>
      <p:sp>
        <p:nvSpPr>
          <p:cNvPr id="6" name="Slide Number Placeholder 5">
            <a:extLst>
              <a:ext uri="{FF2B5EF4-FFF2-40B4-BE49-F238E27FC236}">
                <a16:creationId xmlns:a16="http://schemas.microsoft.com/office/drawing/2014/main" id="{2132B787-1526-40D6-8C11-F84B0B588DC8}"/>
              </a:ext>
            </a:extLst>
          </p:cNvPr>
          <p:cNvSpPr>
            <a:spLocks noGrp="1"/>
          </p:cNvSpPr>
          <p:nvPr>
            <p:ph type="sldNum" sz="quarter" idx="12"/>
          </p:nvPr>
        </p:nvSpPr>
        <p:spPr/>
        <p:txBody>
          <a:bodyPr/>
          <a:lstStyle/>
          <a:p>
            <a:fld id="{521CE3F2-4AEB-D446-A39E-E6B6B04BE5C1}" type="slidenum">
              <a:rPr lang="en-US" smtClean="0"/>
              <a:t>8</a:t>
            </a:fld>
            <a:endParaRPr lang="en-US"/>
          </a:p>
        </p:txBody>
      </p:sp>
      <p:pic>
        <p:nvPicPr>
          <p:cNvPr id="2050" name="Picture 2" descr="See the source image">
            <a:extLst>
              <a:ext uri="{FF2B5EF4-FFF2-40B4-BE49-F238E27FC236}">
                <a16:creationId xmlns:a16="http://schemas.microsoft.com/office/drawing/2014/main" id="{21C25496-431D-4F1E-8694-430C221B688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39275" y="1825625"/>
            <a:ext cx="6113450" cy="43513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B7D550B-5484-47CA-807E-7AFAEA67AB0D}"/>
              </a:ext>
            </a:extLst>
          </p:cNvPr>
          <p:cNvSpPr txBox="1"/>
          <p:nvPr/>
        </p:nvSpPr>
        <p:spPr>
          <a:xfrm>
            <a:off x="7737807" y="5321701"/>
            <a:ext cx="1745585" cy="369332"/>
          </a:xfrm>
          <a:prstGeom prst="rect">
            <a:avLst/>
          </a:prstGeom>
          <a:noFill/>
        </p:spPr>
        <p:txBody>
          <a:bodyPr wrap="square" rtlCol="0">
            <a:spAutoFit/>
          </a:bodyPr>
          <a:lstStyle/>
          <a:p>
            <a:r>
              <a:rPr lang="zh-CN" altLang="en-US" b="1" dirty="0">
                <a:solidFill>
                  <a:srgbClr val="C00000"/>
                </a:solidFill>
              </a:rPr>
              <a:t>生物医学仪器</a:t>
            </a:r>
            <a:endParaRPr lang="en-US" b="1" dirty="0">
              <a:solidFill>
                <a:srgbClr val="C00000"/>
              </a:solidFill>
            </a:endParaRPr>
          </a:p>
        </p:txBody>
      </p:sp>
      <p:sp>
        <p:nvSpPr>
          <p:cNvPr id="8" name="TextBox 7">
            <a:extLst>
              <a:ext uri="{FF2B5EF4-FFF2-40B4-BE49-F238E27FC236}">
                <a16:creationId xmlns:a16="http://schemas.microsoft.com/office/drawing/2014/main" id="{9DEA00D7-B116-4628-AA77-5D57F395F998}"/>
              </a:ext>
            </a:extLst>
          </p:cNvPr>
          <p:cNvSpPr txBox="1"/>
          <p:nvPr/>
        </p:nvSpPr>
        <p:spPr>
          <a:xfrm>
            <a:off x="8646162" y="2823370"/>
            <a:ext cx="1320484" cy="369332"/>
          </a:xfrm>
          <a:prstGeom prst="rect">
            <a:avLst/>
          </a:prstGeom>
          <a:noFill/>
        </p:spPr>
        <p:txBody>
          <a:bodyPr wrap="square" rtlCol="0">
            <a:spAutoFit/>
          </a:bodyPr>
          <a:lstStyle/>
          <a:p>
            <a:r>
              <a:rPr lang="zh-CN" altLang="en-US" b="1" dirty="0">
                <a:solidFill>
                  <a:srgbClr val="C00000"/>
                </a:solidFill>
              </a:rPr>
              <a:t>医学影像</a:t>
            </a:r>
            <a:endParaRPr lang="en-US" b="1" dirty="0">
              <a:solidFill>
                <a:srgbClr val="C00000"/>
              </a:solidFill>
            </a:endParaRPr>
          </a:p>
        </p:txBody>
      </p:sp>
      <p:sp>
        <p:nvSpPr>
          <p:cNvPr id="9" name="TextBox 8">
            <a:extLst>
              <a:ext uri="{FF2B5EF4-FFF2-40B4-BE49-F238E27FC236}">
                <a16:creationId xmlns:a16="http://schemas.microsoft.com/office/drawing/2014/main" id="{EEB0FEAA-1D27-4D2B-84F6-4D515547E5BD}"/>
              </a:ext>
            </a:extLst>
          </p:cNvPr>
          <p:cNvSpPr txBox="1"/>
          <p:nvPr/>
        </p:nvSpPr>
        <p:spPr>
          <a:xfrm>
            <a:off x="2366682" y="2130695"/>
            <a:ext cx="1442005" cy="646331"/>
          </a:xfrm>
          <a:prstGeom prst="rect">
            <a:avLst/>
          </a:prstGeom>
          <a:noFill/>
        </p:spPr>
        <p:txBody>
          <a:bodyPr wrap="square" rtlCol="0">
            <a:spAutoFit/>
          </a:bodyPr>
          <a:lstStyle/>
          <a:p>
            <a:r>
              <a:rPr lang="zh-CN" altLang="en-US" b="1" dirty="0">
                <a:solidFill>
                  <a:srgbClr val="C00000"/>
                </a:solidFill>
              </a:rPr>
              <a:t>医学和生物数据分析</a:t>
            </a:r>
            <a:endParaRPr lang="en-US" b="1" dirty="0">
              <a:solidFill>
                <a:srgbClr val="C00000"/>
              </a:solidFill>
            </a:endParaRPr>
          </a:p>
        </p:txBody>
      </p:sp>
      <p:sp>
        <p:nvSpPr>
          <p:cNvPr id="10" name="TextBox 9">
            <a:extLst>
              <a:ext uri="{FF2B5EF4-FFF2-40B4-BE49-F238E27FC236}">
                <a16:creationId xmlns:a16="http://schemas.microsoft.com/office/drawing/2014/main" id="{8B844CC1-5982-45AD-B364-C95FBDD1BFDA}"/>
              </a:ext>
            </a:extLst>
          </p:cNvPr>
          <p:cNvSpPr txBox="1"/>
          <p:nvPr/>
        </p:nvSpPr>
        <p:spPr>
          <a:xfrm>
            <a:off x="1738598" y="3884370"/>
            <a:ext cx="1311140" cy="646331"/>
          </a:xfrm>
          <a:prstGeom prst="rect">
            <a:avLst/>
          </a:prstGeom>
          <a:noFill/>
        </p:spPr>
        <p:txBody>
          <a:bodyPr wrap="square" rtlCol="0">
            <a:spAutoFit/>
          </a:bodyPr>
          <a:lstStyle/>
          <a:p>
            <a:r>
              <a:rPr lang="zh-CN" altLang="en-US" b="1" dirty="0">
                <a:solidFill>
                  <a:srgbClr val="C00000"/>
                </a:solidFill>
              </a:rPr>
              <a:t>医学和生物信息</a:t>
            </a:r>
            <a:endParaRPr lang="en-US" b="1" dirty="0">
              <a:solidFill>
                <a:srgbClr val="C00000"/>
              </a:solidFill>
            </a:endParaRPr>
          </a:p>
        </p:txBody>
      </p:sp>
      <p:cxnSp>
        <p:nvCxnSpPr>
          <p:cNvPr id="11" name="Straight Connector 10">
            <a:extLst>
              <a:ext uri="{FF2B5EF4-FFF2-40B4-BE49-F238E27FC236}">
                <a16:creationId xmlns:a16="http://schemas.microsoft.com/office/drawing/2014/main" id="{EB89307E-C6A3-4319-9F34-F3BE4464B03A}"/>
              </a:ext>
            </a:extLst>
          </p:cNvPr>
          <p:cNvCxnSpPr>
            <a:cxnSpLocks/>
          </p:cNvCxnSpPr>
          <p:nvPr/>
        </p:nvCxnSpPr>
        <p:spPr>
          <a:xfrm>
            <a:off x="7006740" y="3191172"/>
            <a:ext cx="1603859" cy="0"/>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5" name="Straight Connector 14">
            <a:extLst>
              <a:ext uri="{FF2B5EF4-FFF2-40B4-BE49-F238E27FC236}">
                <a16:creationId xmlns:a16="http://schemas.microsoft.com/office/drawing/2014/main" id="{71F41FD0-5315-4682-8CAB-5B5AFB4AE2F7}"/>
              </a:ext>
            </a:extLst>
          </p:cNvPr>
          <p:cNvCxnSpPr>
            <a:cxnSpLocks/>
          </p:cNvCxnSpPr>
          <p:nvPr/>
        </p:nvCxnSpPr>
        <p:spPr>
          <a:xfrm>
            <a:off x="3591465" y="2745945"/>
            <a:ext cx="1745585" cy="0"/>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7" name="Straight Connector 16">
            <a:extLst>
              <a:ext uri="{FF2B5EF4-FFF2-40B4-BE49-F238E27FC236}">
                <a16:creationId xmlns:a16="http://schemas.microsoft.com/office/drawing/2014/main" id="{C1C49244-9CC4-4ECC-A04A-8BE612A65681}"/>
              </a:ext>
            </a:extLst>
          </p:cNvPr>
          <p:cNvCxnSpPr>
            <a:cxnSpLocks/>
          </p:cNvCxnSpPr>
          <p:nvPr/>
        </p:nvCxnSpPr>
        <p:spPr>
          <a:xfrm>
            <a:off x="4578100" y="2518260"/>
            <a:ext cx="986635" cy="0"/>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20" name="Straight Connector 19">
            <a:extLst>
              <a:ext uri="{FF2B5EF4-FFF2-40B4-BE49-F238E27FC236}">
                <a16:creationId xmlns:a16="http://schemas.microsoft.com/office/drawing/2014/main" id="{2E912391-C0B9-4B6D-BA78-24E7D9333901}"/>
              </a:ext>
            </a:extLst>
          </p:cNvPr>
          <p:cNvCxnSpPr>
            <a:cxnSpLocks/>
          </p:cNvCxnSpPr>
          <p:nvPr/>
        </p:nvCxnSpPr>
        <p:spPr>
          <a:xfrm>
            <a:off x="3039275" y="4203402"/>
            <a:ext cx="1159350" cy="0"/>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22" name="Straight Connector 21">
            <a:extLst>
              <a:ext uri="{FF2B5EF4-FFF2-40B4-BE49-F238E27FC236}">
                <a16:creationId xmlns:a16="http://schemas.microsoft.com/office/drawing/2014/main" id="{4DDA7AB8-04D0-4CF7-8C3A-E7B1B8D7D753}"/>
              </a:ext>
            </a:extLst>
          </p:cNvPr>
          <p:cNvCxnSpPr>
            <a:cxnSpLocks/>
          </p:cNvCxnSpPr>
          <p:nvPr/>
        </p:nvCxnSpPr>
        <p:spPr>
          <a:xfrm>
            <a:off x="3060200" y="4491530"/>
            <a:ext cx="1290215" cy="0"/>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24" name="Straight Connector 23">
            <a:extLst>
              <a:ext uri="{FF2B5EF4-FFF2-40B4-BE49-F238E27FC236}">
                <a16:creationId xmlns:a16="http://schemas.microsoft.com/office/drawing/2014/main" id="{18DB6673-DF97-4DB4-8078-083A7CDECC1F}"/>
              </a:ext>
            </a:extLst>
          </p:cNvPr>
          <p:cNvCxnSpPr>
            <a:cxnSpLocks/>
          </p:cNvCxnSpPr>
          <p:nvPr/>
        </p:nvCxnSpPr>
        <p:spPr>
          <a:xfrm>
            <a:off x="6475475" y="5506367"/>
            <a:ext cx="1062530" cy="0"/>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26" name="Straight Connector 25">
            <a:extLst>
              <a:ext uri="{FF2B5EF4-FFF2-40B4-BE49-F238E27FC236}">
                <a16:creationId xmlns:a16="http://schemas.microsoft.com/office/drawing/2014/main" id="{3A596B69-BC2A-4319-A154-AF37E3562833}"/>
              </a:ext>
            </a:extLst>
          </p:cNvPr>
          <p:cNvCxnSpPr>
            <a:cxnSpLocks/>
          </p:cNvCxnSpPr>
          <p:nvPr/>
        </p:nvCxnSpPr>
        <p:spPr>
          <a:xfrm>
            <a:off x="6171895" y="5781745"/>
            <a:ext cx="1442005" cy="0"/>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185752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500"/>
                                        <p:tgtEl>
                                          <p:spTgt spid="9"/>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randombar(horizontal)">
                                      <p:cBhvr>
                                        <p:cTn id="16" dur="500"/>
                                        <p:tgtEl>
                                          <p:spTgt spid="10"/>
                                        </p:tgtEl>
                                      </p:cBhvr>
                                    </p:animEffect>
                                  </p:childTnLst>
                                </p:cTn>
                              </p:par>
                              <p:par>
                                <p:cTn id="17" presetID="14" presetClass="entr" presetSubtype="1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randombar(horizontal)">
                                      <p:cBhvr>
                                        <p:cTn id="19" dur="500"/>
                                        <p:tgtEl>
                                          <p:spTgt spid="11"/>
                                        </p:tgtEl>
                                      </p:cBhvr>
                                    </p:animEffect>
                                  </p:childTnLst>
                                </p:cTn>
                              </p:par>
                              <p:par>
                                <p:cTn id="20" presetID="14" presetClass="entr" presetSubtype="1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randombar(horizontal)">
                                      <p:cBhvr>
                                        <p:cTn id="22" dur="500"/>
                                        <p:tgtEl>
                                          <p:spTgt spid="15"/>
                                        </p:tgtEl>
                                      </p:cBhvr>
                                    </p:animEffect>
                                  </p:childTnLst>
                                </p:cTn>
                              </p:par>
                              <p:par>
                                <p:cTn id="23" presetID="14" presetClass="entr" presetSubtype="1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randombar(horizontal)">
                                      <p:cBhvr>
                                        <p:cTn id="25" dur="500"/>
                                        <p:tgtEl>
                                          <p:spTgt spid="17"/>
                                        </p:tgtEl>
                                      </p:cBhvr>
                                    </p:animEffect>
                                  </p:childTnLst>
                                </p:cTn>
                              </p:par>
                              <p:par>
                                <p:cTn id="26" presetID="14" presetClass="entr" presetSubtype="1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randombar(horizontal)">
                                      <p:cBhvr>
                                        <p:cTn id="28" dur="500"/>
                                        <p:tgtEl>
                                          <p:spTgt spid="20"/>
                                        </p:tgtEl>
                                      </p:cBhvr>
                                    </p:animEffect>
                                  </p:childTnLst>
                                </p:cTn>
                              </p:par>
                              <p:par>
                                <p:cTn id="29" presetID="14" presetClass="entr" presetSubtype="1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randombar(horizontal)">
                                      <p:cBhvr>
                                        <p:cTn id="31" dur="500"/>
                                        <p:tgtEl>
                                          <p:spTgt spid="22"/>
                                        </p:tgtEl>
                                      </p:cBhvr>
                                    </p:animEffect>
                                  </p:childTnLst>
                                </p:cTn>
                              </p:par>
                              <p:par>
                                <p:cTn id="32" presetID="14" presetClass="entr" presetSubtype="1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randombar(horizontal)">
                                      <p:cBhvr>
                                        <p:cTn id="34" dur="500"/>
                                        <p:tgtEl>
                                          <p:spTgt spid="24"/>
                                        </p:tgtEl>
                                      </p:cBhvr>
                                    </p:animEffect>
                                  </p:childTnLst>
                                </p:cTn>
                              </p:par>
                              <p:par>
                                <p:cTn id="35" presetID="14" presetClass="entr" presetSubtype="1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randombar(horizontal)">
                                      <p:cBhvr>
                                        <p:cTn id="3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A6417-F506-4093-8A6A-9A5495B93959}"/>
              </a:ext>
            </a:extLst>
          </p:cNvPr>
          <p:cNvSpPr>
            <a:spLocks noGrp="1"/>
          </p:cNvSpPr>
          <p:nvPr>
            <p:ph type="title"/>
          </p:nvPr>
        </p:nvSpPr>
        <p:spPr/>
        <p:txBody>
          <a:bodyPr/>
          <a:lstStyle/>
          <a:p>
            <a:r>
              <a:rPr lang="zh-CN" altLang="en-US" dirty="0"/>
              <a:t>生医工 </a:t>
            </a:r>
            <a:r>
              <a:rPr lang="en-US" altLang="zh-CN" dirty="0"/>
              <a:t>examples</a:t>
            </a:r>
            <a:endParaRPr lang="en-US" dirty="0"/>
          </a:p>
        </p:txBody>
      </p:sp>
      <p:pic>
        <p:nvPicPr>
          <p:cNvPr id="7" name="Content Placeholder 6">
            <a:extLst>
              <a:ext uri="{FF2B5EF4-FFF2-40B4-BE49-F238E27FC236}">
                <a16:creationId xmlns:a16="http://schemas.microsoft.com/office/drawing/2014/main" id="{81B0626A-1555-45F0-B06F-7B4253B3AD6F}"/>
              </a:ext>
            </a:extLst>
          </p:cNvPr>
          <p:cNvPicPr>
            <a:picLocks noGrp="1" noChangeAspect="1"/>
          </p:cNvPicPr>
          <p:nvPr>
            <p:ph idx="1"/>
          </p:nvPr>
        </p:nvPicPr>
        <p:blipFill>
          <a:blip r:embed="rId2"/>
          <a:stretch>
            <a:fillRect/>
          </a:stretch>
        </p:blipFill>
        <p:spPr>
          <a:xfrm>
            <a:off x="838200" y="1477407"/>
            <a:ext cx="5725826" cy="4705490"/>
          </a:xfrm>
          <a:prstGeom prst="rect">
            <a:avLst/>
          </a:prstGeom>
        </p:spPr>
      </p:pic>
      <p:sp>
        <p:nvSpPr>
          <p:cNvPr id="4" name="Date Placeholder 3">
            <a:extLst>
              <a:ext uri="{FF2B5EF4-FFF2-40B4-BE49-F238E27FC236}">
                <a16:creationId xmlns:a16="http://schemas.microsoft.com/office/drawing/2014/main" id="{6A9BBEDC-F8BA-43FE-9065-9D428B638D58}"/>
              </a:ext>
            </a:extLst>
          </p:cNvPr>
          <p:cNvSpPr>
            <a:spLocks noGrp="1"/>
          </p:cNvSpPr>
          <p:nvPr>
            <p:ph type="dt" sz="half" idx="10"/>
          </p:nvPr>
        </p:nvSpPr>
        <p:spPr/>
        <p:txBody>
          <a:bodyPr/>
          <a:lstStyle/>
          <a:p>
            <a:r>
              <a:rPr lang="en-US"/>
              <a:t>BME1101 -《生物医学工程学导论》</a:t>
            </a:r>
          </a:p>
        </p:txBody>
      </p:sp>
      <p:sp>
        <p:nvSpPr>
          <p:cNvPr id="5" name="Footer Placeholder 4">
            <a:extLst>
              <a:ext uri="{FF2B5EF4-FFF2-40B4-BE49-F238E27FC236}">
                <a16:creationId xmlns:a16="http://schemas.microsoft.com/office/drawing/2014/main" id="{395B551C-4123-4B27-B47E-A72D62466BC3}"/>
              </a:ext>
            </a:extLst>
          </p:cNvPr>
          <p:cNvSpPr>
            <a:spLocks noGrp="1"/>
          </p:cNvSpPr>
          <p:nvPr>
            <p:ph type="ftr" sz="quarter" idx="11"/>
          </p:nvPr>
        </p:nvSpPr>
        <p:spPr/>
        <p:txBody>
          <a:bodyPr/>
          <a:lstStyle/>
          <a:p>
            <a:r>
              <a:rPr lang="en-US"/>
              <a:t>L1: Introduction to Biomedical Engineering</a:t>
            </a:r>
          </a:p>
        </p:txBody>
      </p:sp>
      <p:sp>
        <p:nvSpPr>
          <p:cNvPr id="6" name="Slide Number Placeholder 5">
            <a:extLst>
              <a:ext uri="{FF2B5EF4-FFF2-40B4-BE49-F238E27FC236}">
                <a16:creationId xmlns:a16="http://schemas.microsoft.com/office/drawing/2014/main" id="{C674854B-445A-441B-99B4-526D33459E84}"/>
              </a:ext>
            </a:extLst>
          </p:cNvPr>
          <p:cNvSpPr>
            <a:spLocks noGrp="1"/>
          </p:cNvSpPr>
          <p:nvPr>
            <p:ph type="sldNum" sz="quarter" idx="12"/>
          </p:nvPr>
        </p:nvSpPr>
        <p:spPr/>
        <p:txBody>
          <a:bodyPr/>
          <a:lstStyle/>
          <a:p>
            <a:fld id="{521CE3F2-4AEB-D446-A39E-E6B6B04BE5C1}" type="slidenum">
              <a:rPr lang="en-US" smtClean="0"/>
              <a:t>9</a:t>
            </a:fld>
            <a:endParaRPr lang="en-US"/>
          </a:p>
        </p:txBody>
      </p:sp>
      <p:grpSp>
        <p:nvGrpSpPr>
          <p:cNvPr id="16" name="Group 15">
            <a:extLst>
              <a:ext uri="{FF2B5EF4-FFF2-40B4-BE49-F238E27FC236}">
                <a16:creationId xmlns:a16="http://schemas.microsoft.com/office/drawing/2014/main" id="{3E09DEEC-A1F5-4F28-9362-4BD903FE3368}"/>
              </a:ext>
            </a:extLst>
          </p:cNvPr>
          <p:cNvGrpSpPr/>
          <p:nvPr/>
        </p:nvGrpSpPr>
        <p:grpSpPr>
          <a:xfrm>
            <a:off x="5261155" y="2973630"/>
            <a:ext cx="5891928" cy="3280919"/>
            <a:chOff x="5261155" y="2973630"/>
            <a:chExt cx="5891928" cy="3280919"/>
          </a:xfrm>
        </p:grpSpPr>
        <p:sp>
          <p:nvSpPr>
            <p:cNvPr id="9" name="TextBox 8">
              <a:extLst>
                <a:ext uri="{FF2B5EF4-FFF2-40B4-BE49-F238E27FC236}">
                  <a16:creationId xmlns:a16="http://schemas.microsoft.com/office/drawing/2014/main" id="{C3E309B9-4636-45D6-9DDC-4BEEB57FC782}"/>
                </a:ext>
              </a:extLst>
            </p:cNvPr>
            <p:cNvSpPr txBox="1"/>
            <p:nvPr/>
          </p:nvSpPr>
          <p:spPr>
            <a:xfrm>
              <a:off x="5545453" y="5885217"/>
              <a:ext cx="4801314" cy="369332"/>
            </a:xfrm>
            <a:prstGeom prst="rect">
              <a:avLst/>
            </a:prstGeom>
            <a:noFill/>
          </p:spPr>
          <p:txBody>
            <a:bodyPr wrap="none" rtlCol="0">
              <a:spAutoFit/>
            </a:bodyPr>
            <a:lstStyle/>
            <a:p>
              <a:r>
                <a:rPr lang="zh-CN" altLang="en-US" b="1" dirty="0">
                  <a:solidFill>
                    <a:srgbClr val="C00000"/>
                  </a:solidFill>
                </a:rPr>
                <a:t>为残障认识设计沟通辅助设备（可穿戴设备）</a:t>
              </a:r>
              <a:endParaRPr lang="en-US" b="1" dirty="0">
                <a:solidFill>
                  <a:srgbClr val="C00000"/>
                </a:solidFill>
              </a:endParaRPr>
            </a:p>
          </p:txBody>
        </p:sp>
        <p:sp>
          <p:nvSpPr>
            <p:cNvPr id="10" name="TextBox 9">
              <a:extLst>
                <a:ext uri="{FF2B5EF4-FFF2-40B4-BE49-F238E27FC236}">
                  <a16:creationId xmlns:a16="http://schemas.microsoft.com/office/drawing/2014/main" id="{6551370E-7AB9-4F7F-A6AC-32AA0D4DEFAB}"/>
                </a:ext>
              </a:extLst>
            </p:cNvPr>
            <p:cNvSpPr txBox="1"/>
            <p:nvPr/>
          </p:nvSpPr>
          <p:spPr>
            <a:xfrm>
              <a:off x="6068117" y="5005293"/>
              <a:ext cx="5084966" cy="369332"/>
            </a:xfrm>
            <a:prstGeom prst="rect">
              <a:avLst/>
            </a:prstGeom>
            <a:noFill/>
          </p:spPr>
          <p:txBody>
            <a:bodyPr wrap="square" rtlCol="0">
              <a:spAutoFit/>
            </a:bodyPr>
            <a:lstStyle/>
            <a:p>
              <a:r>
                <a:rPr lang="zh-CN" altLang="en-US" b="1" dirty="0">
                  <a:solidFill>
                    <a:srgbClr val="C00000"/>
                  </a:solidFill>
                </a:rPr>
                <a:t>为疾病诊断和治疗开发专家系统（智能医疗）</a:t>
              </a:r>
              <a:endParaRPr lang="en-US" b="1" dirty="0">
                <a:solidFill>
                  <a:srgbClr val="C00000"/>
                </a:solidFill>
              </a:endParaRPr>
            </a:p>
          </p:txBody>
        </p:sp>
        <p:sp>
          <p:nvSpPr>
            <p:cNvPr id="11" name="TextBox 10">
              <a:extLst>
                <a:ext uri="{FF2B5EF4-FFF2-40B4-BE49-F238E27FC236}">
                  <a16:creationId xmlns:a16="http://schemas.microsoft.com/office/drawing/2014/main" id="{79760401-EBA5-4691-AC44-0DAC32B58CF5}"/>
                </a:ext>
              </a:extLst>
            </p:cNvPr>
            <p:cNvSpPr txBox="1"/>
            <p:nvPr/>
          </p:nvSpPr>
          <p:spPr>
            <a:xfrm>
              <a:off x="6930845" y="2973630"/>
              <a:ext cx="1107996" cy="369332"/>
            </a:xfrm>
            <a:prstGeom prst="rect">
              <a:avLst/>
            </a:prstGeom>
            <a:noFill/>
          </p:spPr>
          <p:txBody>
            <a:bodyPr wrap="none" rtlCol="0">
              <a:spAutoFit/>
            </a:bodyPr>
            <a:lstStyle/>
            <a:p>
              <a:r>
                <a:rPr lang="zh-CN" altLang="en-US" b="1" dirty="0">
                  <a:solidFill>
                    <a:srgbClr val="C00000"/>
                  </a:solidFill>
                </a:rPr>
                <a:t>医学影像</a:t>
              </a:r>
              <a:endParaRPr lang="en-US" b="1" dirty="0">
                <a:solidFill>
                  <a:srgbClr val="C00000"/>
                </a:solidFill>
              </a:endParaRPr>
            </a:p>
          </p:txBody>
        </p:sp>
        <p:cxnSp>
          <p:nvCxnSpPr>
            <p:cNvPr id="13" name="Straight Arrow Connector 12">
              <a:extLst>
                <a:ext uri="{FF2B5EF4-FFF2-40B4-BE49-F238E27FC236}">
                  <a16:creationId xmlns:a16="http://schemas.microsoft.com/office/drawing/2014/main" id="{B0E6D4F3-9105-4390-928C-A2B9B4040E8C}"/>
                </a:ext>
              </a:extLst>
            </p:cNvPr>
            <p:cNvCxnSpPr>
              <a:cxnSpLocks/>
            </p:cNvCxnSpPr>
            <p:nvPr/>
          </p:nvCxnSpPr>
          <p:spPr>
            <a:xfrm>
              <a:off x="6627265" y="3156912"/>
              <a:ext cx="366819" cy="13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AA1AA72-A9F0-48B0-8904-4CD501C1247F}"/>
                </a:ext>
              </a:extLst>
            </p:cNvPr>
            <p:cNvCxnSpPr>
              <a:cxnSpLocks/>
            </p:cNvCxnSpPr>
            <p:nvPr/>
          </p:nvCxnSpPr>
          <p:spPr>
            <a:xfrm>
              <a:off x="5792420" y="5205631"/>
              <a:ext cx="366819" cy="13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535F69E-1066-4675-8173-53B2645E1F26}"/>
                </a:ext>
              </a:extLst>
            </p:cNvPr>
            <p:cNvCxnSpPr>
              <a:cxnSpLocks/>
            </p:cNvCxnSpPr>
            <p:nvPr/>
          </p:nvCxnSpPr>
          <p:spPr>
            <a:xfrm>
              <a:off x="5261155" y="6081866"/>
              <a:ext cx="366819" cy="13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40167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9S8FuUC0B0i7eq0qP_boLg"/>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TAm2qIQrf3ooBEp3Aj0ft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2CFOmTMQRJ1TFtKvhCZeX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RhJR6CzuHwM.kG4kFneDI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sBqFf.hDi8a9cBtdk8sE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KnlkU04bJMXjHdvyfzNog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1SpMwWv9toGJNcX4nRDAS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NEMd6SWzwgJl9wUEbwx5B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MqxpYBIT_OngeWJNAAlLt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OVSsYMebflGFSoO1JAmaD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DiTFTGTULyRT8FSliJfAd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ZZI221ZT8afcUX_rIw_3h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Pg.SezWWk3B7nGxSrAw_ng"/>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DBC11DC-7B1F-4CC3-A487-41B5C1EBEAA7}" vid="{8C255B00-9B50-46DE-B07D-84A0988F273E}"/>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Teaching with Pen_template</Template>
  <TotalTime>14573</TotalTime>
  <Words>6098</Words>
  <Application>Microsoft Office PowerPoint</Application>
  <PresentationFormat>Widescreen</PresentationFormat>
  <Paragraphs>866</Paragraphs>
  <Slides>61</Slides>
  <Notes>32</Notes>
  <HiddenSlides>0</HiddenSlides>
  <MMClips>1</MMClips>
  <ScaleCrop>false</ScaleCrop>
  <HeadingPairs>
    <vt:vector size="6" baseType="variant">
      <vt:variant>
        <vt:lpstr>Fonts Used</vt:lpstr>
      </vt:variant>
      <vt:variant>
        <vt:i4>20</vt:i4>
      </vt:variant>
      <vt:variant>
        <vt:lpstr>Theme</vt:lpstr>
      </vt:variant>
      <vt:variant>
        <vt:i4>2</vt:i4>
      </vt:variant>
      <vt:variant>
        <vt:lpstr>Slide Titles</vt:lpstr>
      </vt:variant>
      <vt:variant>
        <vt:i4>61</vt:i4>
      </vt:variant>
    </vt:vector>
  </HeadingPairs>
  <TitlesOfParts>
    <vt:vector size="83" baseType="lpstr">
      <vt:lpstr>等线</vt:lpstr>
      <vt:lpstr>等线</vt:lpstr>
      <vt:lpstr>DengXian Light</vt:lpstr>
      <vt:lpstr>KaiTi</vt:lpstr>
      <vt:lpstr>Microsoft YaHei</vt:lpstr>
      <vt:lpstr>Microsoft YaHei</vt:lpstr>
      <vt:lpstr>Microsoft YaHei Light</vt:lpstr>
      <vt:lpstr>SimHei</vt:lpstr>
      <vt:lpstr>SimSun</vt:lpstr>
      <vt:lpstr>SimSun</vt:lpstr>
      <vt:lpstr>华文中宋</vt:lpstr>
      <vt:lpstr>思源黑体 CN Normal</vt:lpstr>
      <vt:lpstr>楷体</vt:lpstr>
      <vt:lpstr>Arial</vt:lpstr>
      <vt:lpstr>Calibri</vt:lpstr>
      <vt:lpstr>Forte</vt:lpstr>
      <vt:lpstr>Gill Sans MT</vt:lpstr>
      <vt:lpstr>Symbol</vt:lpstr>
      <vt:lpstr>Times New Roman</vt:lpstr>
      <vt:lpstr>Wingdings</vt:lpstr>
      <vt:lpstr>Office Theme</vt:lpstr>
      <vt:lpstr>Custom Design</vt:lpstr>
      <vt:lpstr>PowerPoint Presentation</vt:lpstr>
      <vt:lpstr>Lecture 1: 生医工专业及本课程介绍</vt:lpstr>
      <vt:lpstr>生物医学工程到底是什么 鬼 ？</vt:lpstr>
      <vt:lpstr>生物  医学  工程</vt:lpstr>
      <vt:lpstr>生物医学工程是什么？</vt:lpstr>
      <vt:lpstr>生物工程又是什么？？</vt:lpstr>
      <vt:lpstr>医学工程？？？</vt:lpstr>
      <vt:lpstr>生医工的世界  The world of BME</vt:lpstr>
      <vt:lpstr>生医工 examples</vt:lpstr>
      <vt:lpstr>生医工的起源</vt:lpstr>
      <vt:lpstr>古代医学的起源</vt:lpstr>
      <vt:lpstr>古代医学的发展</vt:lpstr>
      <vt:lpstr>文艺复兴时代  — 现代（医学）科学的起源</vt:lpstr>
      <vt:lpstr>现代医学科学的发展（1）</vt:lpstr>
      <vt:lpstr>现代医学科学的发展（2）</vt:lpstr>
      <vt:lpstr>第一个X光球管的工作原理</vt:lpstr>
      <vt:lpstr>X射线医学影像史</vt:lpstr>
      <vt:lpstr>现代高端医疗装备 — 介入手术</vt:lpstr>
      <vt:lpstr>现代高端医疗装备 — 肿瘤放疗</vt:lpstr>
      <vt:lpstr>BME是高度交叉专业</vt:lpstr>
      <vt:lpstr>Example: 制造一台CT需要什么专业人才？</vt:lpstr>
      <vt:lpstr>生医工的世界  The world of BME</vt:lpstr>
      <vt:lpstr>上科大BME专业学科方向</vt:lpstr>
      <vt:lpstr>三大学科方向</vt:lpstr>
      <vt:lpstr>PowerPoint Presentation</vt:lpstr>
      <vt:lpstr>生物医学工程学院：使命和愿景</vt:lpstr>
      <vt:lpstr>Lecture 1: 生医工专业及本课程介绍</vt:lpstr>
      <vt:lpstr>生医工做什么？ 3种生医工职业路线</vt:lpstr>
      <vt:lpstr>生医工做什么</vt:lpstr>
      <vt:lpstr>PowerPoint Presentation</vt:lpstr>
      <vt:lpstr>PowerPoint Presentation</vt:lpstr>
      <vt:lpstr>中国高端医疗设备产业：起步晚，底子薄 </vt:lpstr>
      <vt:lpstr>上科大BME学院使命之一：高端医疗设备实现国产化</vt:lpstr>
      <vt:lpstr>BME 医学影像能治病救人</vt:lpstr>
      <vt:lpstr>事故是40岁以下人的第一致死亡因素！</vt:lpstr>
      <vt:lpstr>创伤后增强CT扫描</vt:lpstr>
      <vt:lpstr>脑卒中影像</vt:lpstr>
      <vt:lpstr>PowerPoint Presentation</vt:lpstr>
      <vt:lpstr>BME 让你身心快乐</vt:lpstr>
      <vt:lpstr>Lecture 1: 生医工专业及本课程介绍</vt:lpstr>
      <vt:lpstr>2022级生医工</vt:lpstr>
      <vt:lpstr>师资队伍：国际化、高水平</vt:lpstr>
      <vt:lpstr>智能医学方向PI</vt:lpstr>
      <vt:lpstr>智能医学方向PI</vt:lpstr>
      <vt:lpstr>医学影像方向PI</vt:lpstr>
      <vt:lpstr>医学影像方向PI</vt:lpstr>
      <vt:lpstr>智慧仪器方向PI</vt:lpstr>
      <vt:lpstr>PowerPoint Presentation</vt:lpstr>
      <vt:lpstr>PowerPoint Presentation</vt:lpstr>
      <vt:lpstr>Lecture 1: 生医工专业及本课程介绍</vt:lpstr>
      <vt:lpstr>教学目标</vt:lpstr>
      <vt:lpstr>教学计划</vt:lpstr>
      <vt:lpstr>老师 and 助教</vt:lpstr>
      <vt:lpstr>曹国华</vt:lpstr>
      <vt:lpstr>课程项目实施计划</vt:lpstr>
      <vt:lpstr>课程成绩评定方法</vt:lpstr>
      <vt:lpstr>学术诚信</vt:lpstr>
      <vt:lpstr>参考教材</vt:lpstr>
      <vt:lpstr>互动教学系统 — Blackboard</vt:lpstr>
      <vt:lpstr>本课程在BME本科专业课程体系的位置</vt:lpstr>
      <vt:lpstr>美国BME专业 #1 约翰斯霍普金斯 的 BME 专业课程体系</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Cao, Guohua</dc:creator>
  <cp:lastModifiedBy>Guohua Cao</cp:lastModifiedBy>
  <cp:revision>1289</cp:revision>
  <dcterms:created xsi:type="dcterms:W3CDTF">2013-08-27T01:49:12Z</dcterms:created>
  <dcterms:modified xsi:type="dcterms:W3CDTF">2022-09-08T03:21:08Z</dcterms:modified>
</cp:coreProperties>
</file>